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147.xml" ContentType="application/vnd.openxmlformats-officedocument.presentationml.slide+xml"/>
  <Override PartName="/ppt/slides/slide158.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8" r:id="rId1"/>
  </p:sldMasterIdLst>
  <p:notesMasterIdLst>
    <p:notesMasterId r:id="rId16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83" r:id="rId21"/>
    <p:sldId id="275" r:id="rId22"/>
    <p:sldId id="276" r:id="rId23"/>
    <p:sldId id="277" r:id="rId24"/>
    <p:sldId id="278" r:id="rId25"/>
    <p:sldId id="279" r:id="rId26"/>
    <p:sldId id="280" r:id="rId27"/>
    <p:sldId id="281" r:id="rId28"/>
    <p:sldId id="282" r:id="rId29"/>
    <p:sldId id="311"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6" r:id="rId50"/>
    <p:sldId id="303" r:id="rId51"/>
    <p:sldId id="304" r:id="rId52"/>
    <p:sldId id="305" r:id="rId53"/>
    <p:sldId id="307" r:id="rId54"/>
    <p:sldId id="308" r:id="rId55"/>
    <p:sldId id="309" r:id="rId56"/>
    <p:sldId id="310"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 id="354" r:id="rId98"/>
    <p:sldId id="355" r:id="rId99"/>
    <p:sldId id="356" r:id="rId100"/>
    <p:sldId id="357" r:id="rId101"/>
    <p:sldId id="358" r:id="rId102"/>
    <p:sldId id="359" r:id="rId103"/>
    <p:sldId id="360" r:id="rId104"/>
    <p:sldId id="361" r:id="rId105"/>
    <p:sldId id="362" r:id="rId106"/>
    <p:sldId id="363" r:id="rId107"/>
    <p:sldId id="364" r:id="rId108"/>
    <p:sldId id="365" r:id="rId109"/>
    <p:sldId id="366" r:id="rId110"/>
    <p:sldId id="367" r:id="rId111"/>
    <p:sldId id="368" r:id="rId112"/>
    <p:sldId id="369" r:id="rId113"/>
    <p:sldId id="370" r:id="rId114"/>
    <p:sldId id="371" r:id="rId115"/>
    <p:sldId id="372" r:id="rId116"/>
    <p:sldId id="373" r:id="rId117"/>
    <p:sldId id="374" r:id="rId118"/>
    <p:sldId id="375" r:id="rId119"/>
    <p:sldId id="376" r:id="rId120"/>
    <p:sldId id="377" r:id="rId121"/>
    <p:sldId id="378" r:id="rId122"/>
    <p:sldId id="379" r:id="rId123"/>
    <p:sldId id="380" r:id="rId124"/>
    <p:sldId id="381" r:id="rId125"/>
    <p:sldId id="382" r:id="rId126"/>
    <p:sldId id="383" r:id="rId127"/>
    <p:sldId id="384" r:id="rId128"/>
    <p:sldId id="385" r:id="rId129"/>
    <p:sldId id="386" r:id="rId130"/>
    <p:sldId id="387" r:id="rId131"/>
    <p:sldId id="388" r:id="rId132"/>
    <p:sldId id="389" r:id="rId133"/>
    <p:sldId id="390" r:id="rId134"/>
    <p:sldId id="391" r:id="rId135"/>
    <p:sldId id="392" r:id="rId136"/>
    <p:sldId id="393" r:id="rId137"/>
    <p:sldId id="394" r:id="rId138"/>
    <p:sldId id="395" r:id="rId139"/>
    <p:sldId id="396" r:id="rId140"/>
    <p:sldId id="397" r:id="rId141"/>
    <p:sldId id="398" r:id="rId142"/>
    <p:sldId id="399" r:id="rId143"/>
    <p:sldId id="400" r:id="rId144"/>
    <p:sldId id="401" r:id="rId145"/>
    <p:sldId id="402" r:id="rId146"/>
    <p:sldId id="403" r:id="rId147"/>
    <p:sldId id="404" r:id="rId148"/>
    <p:sldId id="405" r:id="rId149"/>
    <p:sldId id="406" r:id="rId150"/>
    <p:sldId id="407" r:id="rId151"/>
    <p:sldId id="408" r:id="rId152"/>
    <p:sldId id="409" r:id="rId153"/>
    <p:sldId id="410" r:id="rId154"/>
    <p:sldId id="411" r:id="rId155"/>
    <p:sldId id="412" r:id="rId156"/>
    <p:sldId id="413" r:id="rId157"/>
    <p:sldId id="414" r:id="rId158"/>
    <p:sldId id="415" r:id="rId159"/>
    <p:sldId id="416" r:id="rId160"/>
    <p:sldId id="417" r:id="rId161"/>
    <p:sldId id="418" r:id="rId1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294" autoAdjust="0"/>
    <p:restoredTop sz="94660"/>
  </p:normalViewPr>
  <p:slideViewPr>
    <p:cSldViewPr snapToGrid="0">
      <p:cViewPr varScale="1">
        <p:scale>
          <a:sx n="63" d="100"/>
          <a:sy n="63" d="100"/>
        </p:scale>
        <p:origin x="-138" y="-35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notesMaster" Target="notesMasters/notesMaster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AF5C81-00A3-4075-BEE9-F6E850392C6D}" type="datetimeFigureOut">
              <a:rPr lang="en-US" smtClean="0"/>
              <a:pPr/>
              <a:t>4/22/2008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24C4E7-FF5E-41E9-9B84-91ABBEF033C1}" type="slidenum">
              <a:rPr lang="en-US" smtClean="0"/>
              <a:pPr/>
              <a:t>‹#›</a:t>
            </a:fld>
            <a:endParaRPr lang="en-US"/>
          </a:p>
        </p:txBody>
      </p:sp>
    </p:spTree>
    <p:extLst>
      <p:ext uri="{BB962C8B-B14F-4D97-AF65-F5344CB8AC3E}">
        <p14:creationId xmlns:p14="http://schemas.microsoft.com/office/powerpoint/2010/main" xmlns="" val="3302637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24C4E7-FF5E-41E9-9B84-91ABBEF033C1}" type="slidenum">
              <a:rPr lang="en-US" smtClean="0"/>
              <a:pPr/>
              <a:t>80</a:t>
            </a:fld>
            <a:endParaRPr lang="en-US"/>
          </a:p>
        </p:txBody>
      </p:sp>
    </p:spTree>
    <p:extLst>
      <p:ext uri="{BB962C8B-B14F-4D97-AF65-F5344CB8AC3E}">
        <p14:creationId xmlns:p14="http://schemas.microsoft.com/office/powerpoint/2010/main" xmlns="" val="1684368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E74ADF8-BDE8-4C34-B384-C5291145E0F6}" type="datetime1">
              <a:rPr lang="en-US" smtClean="0"/>
              <a:pPr/>
              <a:t>4/22/2008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526953541"/>
      </p:ext>
    </p:extLst>
  </p:cSld>
  <p:clrMapOvr>
    <a:masterClrMapping/>
  </p:clrMapOvr>
  <p:extLst mod="1">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CD473B-CDD3-43E4-953E-0F0D0D2F0B00}" type="datetime1">
              <a:rPr lang="en-US" smtClean="0"/>
              <a:pPr/>
              <a:t>4/22/2008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3859148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42A7F7-4A0A-4823-AB75-B59EF9F609C9}" type="datetime1">
              <a:rPr lang="en-US" smtClean="0"/>
              <a:pPr/>
              <a:t>4/22/2008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848265158"/>
      </p:ext>
    </p:extLst>
  </p:cSld>
  <p:clrMapOvr>
    <a:masterClrMapping/>
  </p:clrMapOvr>
  <p:extLst mod="1">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8B63826-F1FF-4FBB-B025-81C4B7B75B36}" type="datetime1">
              <a:rPr lang="en-US" smtClean="0"/>
              <a:pPr/>
              <a:t>4/22/2008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3466103946"/>
      </p:ext>
    </p:extLst>
  </p:cSld>
  <p:clrMapOvr>
    <a:masterClrMapping/>
  </p:clrMapOvr>
  <p:extLst mod="1">
    <p:ext uri="{DCECCB84-F9BA-43D5-87BE-67443E8EF086}">
      <p15:sldGuideLst xmlns:p15="http://schemas.microsoft.com/office/powerpoint/2012/main" xmlns=""/>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2FC41BC-BA03-43A0-8789-5240D4981B90}" type="datetime1">
              <a:rPr lang="en-US" smtClean="0"/>
              <a:pPr/>
              <a:t>4/22/2008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461129766"/>
      </p:ext>
    </p:extLst>
  </p:cSld>
  <p:clrMapOvr>
    <a:masterClrMapping/>
  </p:clrMapOvr>
  <p:extLst mod="1">
    <p:ext uri="{DCECCB84-F9BA-43D5-87BE-67443E8EF086}">
      <p15:sldGuideLst xmlns:p15="http://schemas.microsoft.com/office/powerpoint/2012/main" xmlns=""/>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63EF0E6-36F6-4174-9F73-86A383E8E535}" type="datetime1">
              <a:rPr lang="en-US" smtClean="0"/>
              <a:pPr/>
              <a:t>4/22/2008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215294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F195D4-3852-4953-9DA6-DF78CC3A8003}" type="datetime1">
              <a:rPr lang="en-US" smtClean="0"/>
              <a:pPr/>
              <a:t>4/22/2008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35383590"/>
      </p:ext>
    </p:extLst>
  </p:cSld>
  <p:clrMapOvr>
    <a:masterClrMapping/>
  </p:clrMapOvr>
  <p:extLst mod="1">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F14012-AD56-4484-AAD8-3740E12974DA}" type="datetime1">
              <a:rPr lang="en-US" smtClean="0"/>
              <a:pPr/>
              <a:t>4/22/2008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500249856"/>
      </p:ext>
    </p:extLst>
  </p:cSld>
  <p:clrMapOvr>
    <a:masterClrMapping/>
  </p:clrMapOvr>
  <p:extLst mod="1">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F9B330-71EC-415E-AB17-F23EFDEE4741}" type="datetime1">
              <a:rPr lang="en-US" smtClean="0"/>
              <a:pPr/>
              <a:t>4/22/2008</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206017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7F12B0-EDB6-4279-822D-2C5FEF37784A}" type="datetime1">
              <a:rPr lang="en-US" smtClean="0"/>
              <a:pPr/>
              <a:t>4/22/2008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283988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600764-E887-465B-8CB9-C71B7CBF7605}" type="datetime1">
              <a:rPr lang="en-US" smtClean="0"/>
              <a:pPr/>
              <a:t>4/22/2008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998388383"/>
      </p:ext>
    </p:extLst>
  </p:cSld>
  <p:clrMapOvr>
    <a:masterClrMapping/>
  </p:clrMapOvr>
  <p:extLst mod="1">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BDD6FB-55FD-4F72-9420-D0CD09C70E6C}" type="datetime1">
              <a:rPr lang="en-US" smtClean="0"/>
              <a:pPr/>
              <a:t>4/22/2008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BB08F8-166D-4140-B320-43E619E97AF0}" type="slidenum">
              <a:rPr lang="en-US" smtClean="0"/>
              <a:pPr/>
              <a:t>‹#›</a:t>
            </a:fld>
            <a:endParaRPr lang="en-US"/>
          </a:p>
        </p:txBody>
      </p:sp>
    </p:spTree>
    <p:extLst>
      <p:ext uri="{BB962C8B-B14F-4D97-AF65-F5344CB8AC3E}">
        <p14:creationId xmlns:p14="http://schemas.microsoft.com/office/powerpoint/2010/main" xmlns="" val="1940119035"/>
      </p:ext>
    </p:extLst>
  </p:cSld>
  <p:clrMap bg1="lt1" tx1="dk1" bg2="lt2" tx2="dk2" accent1="accent1" accent2="accent2" accent3="accent3" accent4="accent4" accent5="accent5" accent6="accent6" hlink="hlink" folHlink="folHlink"/>
  <p:sldLayoutIdLst>
    <p:sldLayoutId id="2147484259" r:id="rId1"/>
    <p:sldLayoutId id="2147484260" r:id="rId2"/>
    <p:sldLayoutId id="2147484261" r:id="rId3"/>
    <p:sldLayoutId id="2147484262" r:id="rId4"/>
    <p:sldLayoutId id="2147484263" r:id="rId5"/>
    <p:sldLayoutId id="2147484264" r:id="rId6"/>
    <p:sldLayoutId id="2147484265" r:id="rId7"/>
    <p:sldLayoutId id="2147484266" r:id="rId8"/>
    <p:sldLayoutId id="2147484267" r:id="rId9"/>
    <p:sldLayoutId id="2147484268" r:id="rId10"/>
    <p:sldLayoutId id="214748426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37397" y="832513"/>
            <a:ext cx="9144000" cy="4722126"/>
          </a:xfrm>
        </p:spPr>
        <p:txBody>
          <a:bodyPr>
            <a:normAutofit/>
          </a:bodyPr>
          <a:lstStyle/>
          <a:p>
            <a:pPr algn="l"/>
            <a:r>
              <a:rPr lang="en-US" sz="4800" b="1" dirty="0" smtClean="0"/>
              <a:t>              </a:t>
            </a:r>
            <a:r>
              <a:rPr lang="en-US" sz="4400" b="1" dirty="0" smtClean="0">
                <a:latin typeface="Times New Roman" panose="02020603050405020304" pitchFamily="18" charset="0"/>
                <a:cs typeface="Times New Roman" panose="02020603050405020304" pitchFamily="18" charset="0"/>
              </a:rPr>
              <a:t>BUSINESS LAW</a:t>
            </a:r>
            <a:br>
              <a:rPr lang="en-US" sz="4400" b="1" dirty="0" smtClean="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
            </a:r>
            <a:br>
              <a:rPr lang="en-US" sz="4400" b="1" dirty="0">
                <a:latin typeface="Times New Roman" panose="02020603050405020304" pitchFamily="18" charset="0"/>
                <a:cs typeface="Times New Roman" panose="02020603050405020304" pitchFamily="18" charset="0"/>
              </a:rPr>
            </a:br>
            <a:r>
              <a:rPr lang="en-US" sz="4400" b="1" dirty="0" smtClean="0">
                <a:latin typeface="Times New Roman" panose="02020603050405020304" pitchFamily="18" charset="0"/>
                <a:cs typeface="Times New Roman" panose="02020603050405020304" pitchFamily="18" charset="0"/>
              </a:rPr>
              <a:t>              By: Seyoum Teka</a:t>
            </a:r>
            <a:br>
              <a:rPr lang="en-US" sz="4400" b="1" dirty="0" smtClean="0">
                <a:latin typeface="Times New Roman" panose="02020603050405020304" pitchFamily="18" charset="0"/>
                <a:cs typeface="Times New Roman" panose="02020603050405020304" pitchFamily="18" charset="0"/>
              </a:rPr>
            </a:br>
            <a:r>
              <a:rPr lang="en-US" sz="4400" b="1" dirty="0" smtClean="0">
                <a:latin typeface="Times New Roman" panose="02020603050405020304" pitchFamily="18" charset="0"/>
                <a:cs typeface="Times New Roman" panose="02020603050405020304" pitchFamily="18" charset="0"/>
              </a:rPr>
              <a:t/>
            </a:r>
            <a:br>
              <a:rPr lang="en-US" sz="4400" b="1" dirty="0" smtClean="0">
                <a:latin typeface="Times New Roman" panose="02020603050405020304" pitchFamily="18" charset="0"/>
                <a:cs typeface="Times New Roman" panose="02020603050405020304" pitchFamily="18" charset="0"/>
              </a:rPr>
            </a:br>
            <a:r>
              <a:rPr lang="en-US" sz="4400" b="1" dirty="0" smtClean="0">
                <a:latin typeface="Times New Roman" panose="02020603050405020304" pitchFamily="18" charset="0"/>
                <a:cs typeface="Times New Roman" panose="02020603050405020304" pitchFamily="18" charset="0"/>
              </a:rPr>
              <a:t>Chapter One</a:t>
            </a:r>
            <a:r>
              <a:rPr lang="en-US" sz="4400" dirty="0" smtClean="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Introduction to Law</a:t>
            </a:r>
            <a:br>
              <a:rPr lang="en-US" sz="4400" b="1" dirty="0" smtClean="0">
                <a:latin typeface="Times New Roman" panose="02020603050405020304" pitchFamily="18" charset="0"/>
                <a:cs typeface="Times New Roman" panose="02020603050405020304" pitchFamily="18" charset="0"/>
              </a:rPr>
            </a:br>
            <a:r>
              <a:rPr lang="en-US" sz="4400" dirty="0">
                <a:latin typeface="Times New Roman" panose="02020603050405020304" pitchFamily="18" charset="0"/>
                <a:cs typeface="Times New Roman" panose="02020603050405020304" pitchFamily="18" charset="0"/>
              </a:rPr>
              <a:t/>
            </a:r>
            <a:br>
              <a:rPr lang="en-US" sz="4400" dirty="0">
                <a:latin typeface="Times New Roman" panose="02020603050405020304" pitchFamily="18" charset="0"/>
                <a:cs typeface="Times New Roman" panose="02020603050405020304" pitchFamily="18" charset="0"/>
              </a:rPr>
            </a:br>
            <a:endParaRPr lang="en-US" sz="4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2" cstate="print"/>
          <a:srcRect l="21594" r="20872" b="15127"/>
          <a:stretch/>
        </p:blipFill>
        <p:spPr>
          <a:xfrm>
            <a:off x="7795145" y="1429039"/>
            <a:ext cx="1815153" cy="1860071"/>
          </a:xfrm>
          <a:prstGeom prst="rect">
            <a:avLst/>
          </a:prstGeom>
          <a:solidFill>
            <a:schemeClr val="bg1"/>
          </a:solidFill>
          <a:ln>
            <a:solidFill>
              <a:schemeClr val="bg1"/>
            </a:solidFill>
          </a:ln>
        </p:spPr>
      </p:pic>
      <p:sp>
        <p:nvSpPr>
          <p:cNvPr id="4" name="Slide Number Placeholder 3"/>
          <p:cNvSpPr>
            <a:spLocks noGrp="1"/>
          </p:cNvSpPr>
          <p:nvPr>
            <p:ph type="sldNum" sz="quarter" idx="12"/>
          </p:nvPr>
        </p:nvSpPr>
        <p:spPr/>
        <p:txBody>
          <a:bodyPr/>
          <a:lstStyle/>
          <a:p>
            <a:fld id="{21BB08F8-166D-4140-B320-43E619E97AF0}" type="slidenum">
              <a:rPr lang="en-US" smtClean="0"/>
              <a:pPr/>
              <a:t>1</a:t>
            </a:fld>
            <a:endParaRPr lang="en-US"/>
          </a:p>
        </p:txBody>
      </p:sp>
    </p:spTree>
    <p:extLst>
      <p:ext uri="{BB962C8B-B14F-4D97-AF65-F5344CB8AC3E}">
        <p14:creationId xmlns:p14="http://schemas.microsoft.com/office/powerpoint/2010/main" xmlns="" val="3610420786"/>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a:t>
            </a:r>
            <a:endParaRPr lang="en-US" sz="4000" dirty="0">
              <a:latin typeface="Times New Roman" panose="02020603050405020304" pitchFamily="18" charset="0"/>
              <a:cs typeface="Times New Roman" panose="02020603050405020304" pitchFamily="18" charset="0"/>
            </a:endParaRPr>
          </a:p>
        </p:txBody>
      </p:sp>
      <p:sp>
        <p:nvSpPr>
          <p:cNvPr id="4" name="Subtitle 2"/>
          <p:cNvSpPr>
            <a:spLocks noGrp="1"/>
          </p:cNvSpPr>
          <p:nvPr>
            <p:ph idx="1"/>
          </p:nvPr>
        </p:nvSpPr>
        <p:spPr/>
        <p:txBody>
          <a:bodyPr>
            <a:normAutofit fontScale="92500" lnSpcReduction="10000"/>
          </a:bodyPr>
          <a:lstStyle/>
          <a:p>
            <a:pPr marL="0" indent="0" algn="l">
              <a:lnSpc>
                <a:spcPct val="150000"/>
              </a:lnSpc>
              <a:buNone/>
            </a:pPr>
            <a:r>
              <a:rPr lang="en-US" sz="3900" b="1" dirty="0">
                <a:latin typeface="Times New Roman" panose="02020603050405020304" pitchFamily="18" charset="0"/>
                <a:cs typeface="Times New Roman" panose="02020603050405020304" pitchFamily="18" charset="0"/>
              </a:rPr>
              <a:t>1.1:</a:t>
            </a:r>
            <a:r>
              <a:rPr lang="en-US" sz="3900" dirty="0">
                <a:latin typeface="Times New Roman" panose="02020603050405020304" pitchFamily="18" charset="0"/>
                <a:cs typeface="Times New Roman" panose="02020603050405020304" pitchFamily="18" charset="0"/>
              </a:rPr>
              <a:t> </a:t>
            </a:r>
            <a:r>
              <a:rPr lang="en-US" sz="3900" b="1" dirty="0">
                <a:latin typeface="Times New Roman" panose="02020603050405020304" pitchFamily="18" charset="0"/>
                <a:cs typeface="Times New Roman" panose="02020603050405020304" pitchFamily="18" charset="0"/>
              </a:rPr>
              <a:t>Defining the Concept </a:t>
            </a:r>
            <a:r>
              <a:rPr lang="en-US" sz="3900" b="1" dirty="0" smtClean="0">
                <a:latin typeface="Times New Roman" panose="02020603050405020304" pitchFamily="18" charset="0"/>
                <a:cs typeface="Times New Roman" panose="02020603050405020304" pitchFamily="18" charset="0"/>
              </a:rPr>
              <a:t>Law</a:t>
            </a:r>
          </a:p>
          <a:p>
            <a:pPr>
              <a:lnSpc>
                <a:spcPct val="150000"/>
              </a:lnSpc>
            </a:pPr>
            <a:r>
              <a:rPr lang="en-US" sz="3300" i="1" dirty="0" smtClean="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Different </a:t>
            </a:r>
            <a:r>
              <a:rPr lang="en-US" sz="3000" dirty="0">
                <a:latin typeface="Times New Roman" panose="02020603050405020304" pitchFamily="18" charset="0"/>
                <a:cs typeface="Times New Roman" panose="02020603050405020304" pitchFamily="18" charset="0"/>
              </a:rPr>
              <a:t>legal scholars define law differently depending on the objectives that </a:t>
            </a:r>
            <a:r>
              <a:rPr lang="en-US" sz="3000" dirty="0" smtClean="0">
                <a:latin typeface="Times New Roman" panose="02020603050405020304" pitchFamily="18" charset="0"/>
                <a:cs typeface="Times New Roman" panose="02020603050405020304" pitchFamily="18" charset="0"/>
              </a:rPr>
              <a:t>they have.</a:t>
            </a:r>
          </a:p>
          <a:p>
            <a:pPr>
              <a:lnSpc>
                <a:spcPct val="150000"/>
              </a:lnSpc>
            </a:pPr>
            <a:r>
              <a:rPr lang="en-US" sz="3000" dirty="0" smtClean="0">
                <a:latin typeface="Times New Roman" panose="02020603050405020304" pitchFamily="18" charset="0"/>
                <a:cs typeface="Times New Roman" panose="02020603050405020304" pitchFamily="18" charset="0"/>
              </a:rPr>
              <a:t> As a result, there is no conventional definition of law but there is workable definition based on the objective that it has.        </a:t>
            </a:r>
            <a:r>
              <a:rPr lang="en-US" sz="3000" dirty="0">
                <a:latin typeface="Times New Roman" panose="02020603050405020304" pitchFamily="18" charset="0"/>
                <a:cs typeface="Times New Roman" panose="02020603050405020304" pitchFamily="18" charset="0"/>
              </a:rPr>
              <a:t/>
            </a:r>
            <a:br>
              <a:rPr lang="en-US" sz="3000" dirty="0">
                <a:latin typeface="Times New Roman" panose="02020603050405020304" pitchFamily="18" charset="0"/>
                <a:cs typeface="Times New Roman" panose="02020603050405020304" pitchFamily="18" charset="0"/>
              </a:rPr>
            </a:br>
            <a:endParaRPr lang="en-US" sz="30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21BB08F8-166D-4140-B320-43E619E97AF0}" type="slidenum">
              <a:rPr lang="en-US" smtClean="0"/>
              <a:pPr/>
              <a:t>2</a:t>
            </a:fld>
            <a:endParaRPr lang="en-US"/>
          </a:p>
        </p:txBody>
      </p:sp>
    </p:spTree>
    <p:extLst>
      <p:ext uri="{BB962C8B-B14F-4D97-AF65-F5344CB8AC3E}">
        <p14:creationId xmlns:p14="http://schemas.microsoft.com/office/powerpoint/2010/main" xmlns="" val="492218276"/>
      </p:ext>
    </p:extLst>
  </p:cSld>
  <p:clrMapOvr>
    <a:masterClrMapping/>
  </p:clrMapOvr>
  <mc:AlternateContent xmlns:mc="http://schemas.openxmlformats.org/markup-compatibility/2006">
    <mc:Choice xmlns:p14="http://schemas.microsoft.com/office/powerpoint/2010/main" xmlns=""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7496" y="351477"/>
            <a:ext cx="8376313"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9738815" cy="4351338"/>
          </a:xfrm>
        </p:spPr>
        <p:txBody>
          <a:bodyPr>
            <a:normAutofit/>
          </a:bodyPr>
          <a:lstStyle/>
          <a:p>
            <a:pPr marL="0" indent="0">
              <a:buNone/>
            </a:pPr>
            <a:r>
              <a:rPr lang="en-US" dirty="0">
                <a:latin typeface="Times New Roman" panose="02020603050405020304" pitchFamily="18" charset="0"/>
                <a:cs typeface="Times New Roman" panose="02020603050405020304" pitchFamily="18" charset="0"/>
              </a:rPr>
              <a:t>The reasons are, there are </a:t>
            </a:r>
            <a:r>
              <a:rPr lang="en-US" dirty="0" smtClean="0">
                <a:latin typeface="Times New Roman" panose="02020603050405020304" pitchFamily="18" charset="0"/>
                <a:cs typeface="Times New Roman" panose="02020603050405020304" pitchFamily="18" charset="0"/>
              </a:rPr>
              <a:t>different: </a:t>
            </a:r>
          </a:p>
          <a:p>
            <a:pPr>
              <a:buNone/>
            </a:pPr>
            <a:r>
              <a:rPr lang="en-US" dirty="0" smtClean="0">
                <a:latin typeface="Times New Roman" panose="02020603050405020304" pitchFamily="18" charset="0"/>
                <a:cs typeface="Times New Roman" panose="02020603050405020304" pitchFamily="18" charset="0"/>
              </a:rPr>
              <a:t>social interactions: </a:t>
            </a:r>
          </a:p>
          <a:p>
            <a:r>
              <a:rPr lang="en-US" dirty="0" smtClean="0">
                <a:latin typeface="Times New Roman" panose="02020603050405020304" pitchFamily="18" charset="0"/>
                <a:cs typeface="Times New Roman" panose="02020603050405020304" pitchFamily="18" charset="0"/>
              </a:rPr>
              <a:t>interests</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political </a:t>
            </a:r>
            <a:r>
              <a:rPr lang="en-US" dirty="0">
                <a:latin typeface="Times New Roman" panose="02020603050405020304" pitchFamily="18" charset="0"/>
                <a:cs typeface="Times New Roman" panose="02020603050405020304" pitchFamily="18" charset="0"/>
              </a:rPr>
              <a:t>views,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ideology </a:t>
            </a:r>
            <a:r>
              <a:rPr lang="en-US" dirty="0">
                <a:latin typeface="Times New Roman" panose="02020603050405020304" pitchFamily="18" charset="0"/>
                <a:cs typeface="Times New Roman" panose="02020603050405020304" pitchFamily="18" charset="0"/>
              </a:rPr>
              <a:t>or out looks,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religions</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cultures</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languages</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endParaRPr lang="en-US" dirty="0" smtClean="0"/>
          </a:p>
        </p:txBody>
      </p:sp>
      <p:sp>
        <p:nvSpPr>
          <p:cNvPr id="4" name="Slide Number Placeholder 3"/>
          <p:cNvSpPr>
            <a:spLocks noGrp="1"/>
          </p:cNvSpPr>
          <p:nvPr>
            <p:ph type="sldNum" sz="quarter" idx="12"/>
          </p:nvPr>
        </p:nvSpPr>
        <p:spPr/>
        <p:txBody>
          <a:bodyPr/>
          <a:lstStyle/>
          <a:p>
            <a:fld id="{21BB08F8-166D-4140-B320-43E619E97AF0}" type="slidenum">
              <a:rPr lang="en-US" smtClean="0"/>
              <a:pPr/>
              <a:t>3</a:t>
            </a:fld>
            <a:endParaRPr lang="en-US"/>
          </a:p>
        </p:txBody>
      </p:sp>
    </p:spTree>
    <p:extLst>
      <p:ext uri="{BB962C8B-B14F-4D97-AF65-F5344CB8AC3E}">
        <p14:creationId xmlns:p14="http://schemas.microsoft.com/office/powerpoint/2010/main" xmlns="" val="2284081752"/>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83391"/>
            <a:ext cx="10025418" cy="2643034"/>
          </a:xfrm>
        </p:spPr>
        <p:txBody>
          <a:bodyPr/>
          <a:lstStyle/>
          <a:p>
            <a:r>
              <a:rPr lang="en-US" dirty="0" smtClean="0">
                <a:latin typeface="Times New Roman" panose="02020603050405020304" pitchFamily="18" charset="0"/>
                <a:cs typeface="Times New Roman" panose="02020603050405020304" pitchFamily="18" charset="0"/>
              </a:rPr>
              <a:t>customary practices</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Economic development,</a:t>
            </a:r>
            <a:r>
              <a:rPr lang="en-US" dirty="0" smtClean="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or traditions, </a:t>
            </a:r>
            <a:r>
              <a:rPr lang="en-US" dirty="0" smtClean="0">
                <a:latin typeface="Times New Roman" panose="02020603050405020304" pitchFamily="18" charset="0"/>
                <a:cs typeface="Times New Roman" panose="02020603050405020304" pitchFamily="18" charset="0"/>
              </a:rPr>
              <a:t>etc</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that influence not to have conventional definition of law rather </a:t>
            </a:r>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there may be workable definitions of law.</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21BB08F8-166D-4140-B320-43E619E97AF0}" type="slidenum">
              <a:rPr lang="en-US" smtClean="0"/>
              <a:pPr/>
              <a:t>4</a:t>
            </a:fld>
            <a:endParaRPr lang="en-US"/>
          </a:p>
        </p:txBody>
      </p:sp>
    </p:spTree>
    <p:extLst>
      <p:ext uri="{BB962C8B-B14F-4D97-AF65-F5344CB8AC3E}">
        <p14:creationId xmlns:p14="http://schemas.microsoft.com/office/powerpoint/2010/main" xmlns="" val="1853742443"/>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1194"/>
            <a:ext cx="10515600" cy="1226664"/>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a:t>
            </a:r>
            <a:endParaRPr lang="en-US" sz="4000" dirty="0"/>
          </a:p>
        </p:txBody>
      </p:sp>
      <p:sp>
        <p:nvSpPr>
          <p:cNvPr id="3" name="Content Placeholder 2"/>
          <p:cNvSpPr>
            <a:spLocks noGrp="1"/>
          </p:cNvSpPr>
          <p:nvPr>
            <p:ph idx="1"/>
          </p:nvPr>
        </p:nvSpPr>
        <p:spPr>
          <a:xfrm>
            <a:off x="838200" y="1784681"/>
            <a:ext cx="10515600" cy="4351338"/>
          </a:xfrm>
        </p:spPr>
        <p:txBody>
          <a:bodyPr/>
          <a:lstStyle/>
          <a:p>
            <a:pPr marL="0" indent="0">
              <a:buNone/>
            </a:pPr>
            <a:r>
              <a:rPr lang="en-US" dirty="0">
                <a:latin typeface="Times New Roman" panose="02020603050405020304" pitchFamily="18" charset="0"/>
                <a:cs typeface="Times New Roman" panose="02020603050405020304" pitchFamily="18" charset="0"/>
              </a:rPr>
              <a:t>Accordingly, the following are some of the definitions of law given by different </a:t>
            </a:r>
            <a:r>
              <a:rPr lang="en-US" dirty="0" smtClean="0">
                <a:latin typeface="Times New Roman" panose="02020603050405020304" pitchFamily="18" charset="0"/>
                <a:cs typeface="Times New Roman" panose="02020603050405020304" pitchFamily="18" charset="0"/>
              </a:rPr>
              <a:t>scholars:</a:t>
            </a:r>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Law has been defined as rules and regulations established by government and applied to people in order for civilization to exist (American realism)</a:t>
            </a:r>
          </a:p>
          <a:p>
            <a:pPr lvl="0"/>
            <a:r>
              <a:rPr lang="en-US" dirty="0">
                <a:latin typeface="Times New Roman" panose="02020603050405020304" pitchFamily="18" charset="0"/>
                <a:cs typeface="Times New Roman" panose="02020603050405020304" pitchFamily="18" charset="0"/>
              </a:rPr>
              <a:t>Law is a body of rules for human conduct set and enforced by a sovereign political authority (Thomas Hobbes and John Austin)</a:t>
            </a:r>
          </a:p>
          <a:p>
            <a:pPr lvl="0"/>
            <a:r>
              <a:rPr lang="en-US" dirty="0">
                <a:latin typeface="Times New Roman" panose="02020603050405020304" pitchFamily="18" charset="0"/>
                <a:cs typeface="Times New Roman" panose="02020603050405020304" pitchFamily="18" charset="0"/>
              </a:rPr>
              <a:t>Law is a body of rules for human conduct with in a community which by common consent of this community shall be enforced by external power (Apothem)</a:t>
            </a:r>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a:t>
            </a:fld>
            <a:endParaRPr lang="en-US"/>
          </a:p>
        </p:txBody>
      </p:sp>
    </p:spTree>
    <p:extLst>
      <p:ext uri="{BB962C8B-B14F-4D97-AF65-F5344CB8AC3E}">
        <p14:creationId xmlns:p14="http://schemas.microsoft.com/office/powerpoint/2010/main" xmlns="" val="2712895775"/>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Introduction…cont`d</a:t>
            </a:r>
            <a:endParaRPr lang="en-US" dirty="0"/>
          </a:p>
        </p:txBody>
      </p:sp>
      <p:sp>
        <p:nvSpPr>
          <p:cNvPr id="3" name="Content Placeholder 2"/>
          <p:cNvSpPr>
            <a:spLocks noGrp="1"/>
          </p:cNvSpPr>
          <p:nvPr>
            <p:ph idx="1"/>
          </p:nvPr>
        </p:nvSpPr>
        <p:spPr/>
        <p:txBody>
          <a:bodyPr>
            <a:normAutofit/>
          </a:bodyPr>
          <a:lstStyle/>
          <a:p>
            <a:pPr lvl="0"/>
            <a:r>
              <a:rPr lang="en-US" dirty="0">
                <a:latin typeface="Times New Roman" panose="02020603050405020304" pitchFamily="18" charset="0"/>
                <a:cs typeface="Times New Roman" panose="02020603050405020304" pitchFamily="18" charset="0"/>
              </a:rPr>
              <a:t>Law is the command of the sovereigns to be backed by sanction (John Austin) </a:t>
            </a:r>
          </a:p>
          <a:p>
            <a:pPr lvl="0"/>
            <a:r>
              <a:rPr lang="en-US" dirty="0">
                <a:latin typeface="Times New Roman" panose="02020603050405020304" pitchFamily="18" charset="0"/>
                <a:cs typeface="Times New Roman" panose="02020603050405020304" pitchFamily="18" charset="0"/>
              </a:rPr>
              <a:t>Law is an obligatory social rule by the public authority permanently and sanctioned by force (</a:t>
            </a:r>
            <a:r>
              <a:rPr lang="en-US" dirty="0" err="1">
                <a:latin typeface="Times New Roman" panose="02020603050405020304" pitchFamily="18" charset="0"/>
                <a:cs typeface="Times New Roman" panose="02020603050405020304" pitchFamily="18" charset="0"/>
              </a:rPr>
              <a:t>planiol</a:t>
            </a:r>
            <a:r>
              <a:rPr lang="en-US" dirty="0">
                <a:latin typeface="Times New Roman" panose="02020603050405020304" pitchFamily="18" charset="0"/>
                <a:cs typeface="Times New Roman" panose="02020603050405020304" pitchFamily="18" charset="0"/>
              </a:rPr>
              <a:t>) </a:t>
            </a:r>
          </a:p>
          <a:p>
            <a:pPr lvl="0"/>
            <a:r>
              <a:rPr lang="en-US" dirty="0">
                <a:latin typeface="Times New Roman" panose="02020603050405020304" pitchFamily="18" charset="0"/>
                <a:cs typeface="Times New Roman" panose="02020603050405020304" pitchFamily="18" charset="0"/>
              </a:rPr>
              <a:t>Law is a means of dominating and exploiting the society (Marxian)</a:t>
            </a:r>
          </a:p>
          <a:p>
            <a:pPr lvl="0"/>
            <a:r>
              <a:rPr lang="en-US" dirty="0">
                <a:latin typeface="Times New Roman" panose="02020603050405020304" pitchFamily="18" charset="0"/>
                <a:cs typeface="Times New Roman" panose="02020603050405020304" pitchFamily="18" charset="0"/>
              </a:rPr>
              <a:t>Law is defined as a body of principles recognized and applied by the state (Salmon A.).   </a:t>
            </a:r>
          </a:p>
          <a:p>
            <a:pPr marL="0" indent="0">
              <a:buNone/>
            </a:pPr>
            <a:r>
              <a:rPr lang="en-US" dirty="0" smtClean="0">
                <a:latin typeface="Times New Roman" panose="02020603050405020304" pitchFamily="18" charset="0"/>
                <a:cs typeface="Times New Roman" panose="02020603050405020304" pitchFamily="18" charset="0"/>
              </a:rPr>
              <a:t>1. Some </a:t>
            </a:r>
            <a:r>
              <a:rPr lang="en-US" dirty="0">
                <a:latin typeface="Times New Roman" panose="02020603050405020304" pitchFamily="18" charset="0"/>
                <a:cs typeface="Times New Roman" panose="02020603050405020304" pitchFamily="18" charset="0"/>
              </a:rPr>
              <a:t>define law according to its </a:t>
            </a:r>
            <a:r>
              <a:rPr lang="en-US" u="sng" dirty="0" smtClean="0">
                <a:latin typeface="Times New Roman" panose="02020603050405020304" pitchFamily="18" charset="0"/>
                <a:cs typeface="Times New Roman" panose="02020603050405020304" pitchFamily="18" charset="0"/>
              </a:rPr>
              <a:t>characteristics</a:t>
            </a:r>
            <a:r>
              <a:rPr lang="en-US" dirty="0" smtClean="0">
                <a:latin typeface="Times New Roman" panose="02020603050405020304" pitchFamily="18" charset="0"/>
                <a:cs typeface="Times New Roman" panose="02020603050405020304" pitchFamily="18" charset="0"/>
              </a:rPr>
              <a:t> (positive School). </a:t>
            </a:r>
          </a:p>
          <a:p>
            <a:r>
              <a:rPr lang="en-US" dirty="0" smtClean="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characteristic is the existing law or positive </a:t>
            </a:r>
            <a:r>
              <a:rPr lang="en-US" dirty="0" smtClean="0">
                <a:latin typeface="Times New Roman" panose="02020603050405020304" pitchFamily="18" charset="0"/>
                <a:cs typeface="Times New Roman" panose="02020603050405020304" pitchFamily="18" charset="0"/>
              </a:rPr>
              <a:t>law.</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21BB08F8-166D-4140-B320-43E619E97AF0}" type="slidenum">
              <a:rPr lang="en-US" smtClean="0"/>
              <a:pPr/>
              <a:t>6</a:t>
            </a:fld>
            <a:endParaRPr lang="en-US"/>
          </a:p>
        </p:txBody>
      </p:sp>
    </p:spTree>
    <p:extLst>
      <p:ext uri="{BB962C8B-B14F-4D97-AF65-F5344CB8AC3E}">
        <p14:creationId xmlns:p14="http://schemas.microsoft.com/office/powerpoint/2010/main" xmlns="" val="3880025809"/>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888940"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a:t>
            </a:r>
            <a:endParaRPr lang="en-US" sz="4000" dirty="0"/>
          </a:p>
        </p:txBody>
      </p:sp>
      <p:sp>
        <p:nvSpPr>
          <p:cNvPr id="3" name="Content Placeholder 2"/>
          <p:cNvSpPr>
            <a:spLocks noGrp="1"/>
          </p:cNvSpPr>
          <p:nvPr>
            <p:ph idx="1"/>
          </p:nvPr>
        </p:nvSpPr>
        <p:spPr>
          <a:xfrm>
            <a:off x="838200" y="1825625"/>
            <a:ext cx="10462146" cy="4351338"/>
          </a:xfrm>
        </p:spPr>
        <p:txBody>
          <a:bodyPr/>
          <a:lstStyle/>
          <a:p>
            <a:pPr marL="0" indent="0">
              <a:buNone/>
            </a:pPr>
            <a:r>
              <a:rPr lang="en-US" dirty="0" smtClean="0">
                <a:latin typeface="Times New Roman" panose="02020603050405020304" pitchFamily="18" charset="0"/>
                <a:cs typeface="Times New Roman" panose="02020603050405020304" pitchFamily="18" charset="0"/>
              </a:rPr>
              <a:t>2. Some </a:t>
            </a:r>
            <a:r>
              <a:rPr lang="en-US" dirty="0">
                <a:latin typeface="Times New Roman" panose="02020603050405020304" pitchFamily="18" charset="0"/>
                <a:cs typeface="Times New Roman" panose="02020603050405020304" pitchFamily="18" charset="0"/>
              </a:rPr>
              <a:t>of them define law according to its </a:t>
            </a:r>
            <a:r>
              <a:rPr lang="en-US" u="sng" dirty="0" smtClean="0">
                <a:latin typeface="Times New Roman" panose="02020603050405020304" pitchFamily="18" charset="0"/>
                <a:cs typeface="Times New Roman" panose="02020603050405020304" pitchFamily="18" charset="0"/>
              </a:rPr>
              <a:t>content</a:t>
            </a:r>
            <a:r>
              <a:rPr lang="en-US" dirty="0" smtClean="0">
                <a:latin typeface="Times New Roman" panose="02020603050405020304" pitchFamily="18" charset="0"/>
                <a:cs typeface="Times New Roman" panose="02020603050405020304" pitchFamily="18" charset="0"/>
              </a:rPr>
              <a:t> (Natural School). </a:t>
            </a:r>
          </a:p>
          <a:p>
            <a:r>
              <a:rPr lang="en-US" dirty="0" smtClean="0">
                <a:latin typeface="Times New Roman" panose="02020603050405020304" pitchFamily="18" charset="0"/>
                <a:cs typeface="Times New Roman" panose="02020603050405020304" pitchFamily="18" charset="0"/>
              </a:rPr>
              <a:t>They </a:t>
            </a:r>
            <a:r>
              <a:rPr lang="en-US" dirty="0">
                <a:latin typeface="Times New Roman" panose="02020603050405020304" pitchFamily="18" charset="0"/>
                <a:cs typeface="Times New Roman" panose="02020603050405020304" pitchFamily="18" charset="0"/>
              </a:rPr>
              <a:t>say just law is a law but unjust law is not a </a:t>
            </a:r>
            <a:r>
              <a:rPr lang="en-US" dirty="0" smtClean="0">
                <a:latin typeface="Times New Roman" panose="02020603050405020304" pitchFamily="18" charset="0"/>
                <a:cs typeface="Times New Roman" panose="02020603050405020304" pitchFamily="18" charset="0"/>
              </a:rPr>
              <a:t>law.</a:t>
            </a:r>
          </a:p>
          <a:p>
            <a:pPr marL="0" indent="0">
              <a:buNone/>
            </a:pPr>
            <a:r>
              <a:rPr lang="en-US" dirty="0" smtClean="0">
                <a:latin typeface="Times New Roman" panose="02020603050405020304" pitchFamily="18" charset="0"/>
                <a:cs typeface="Times New Roman" panose="02020603050405020304" pitchFamily="18" charset="0"/>
              </a:rPr>
              <a:t>3. Some </a:t>
            </a:r>
            <a:r>
              <a:rPr lang="en-US" dirty="0">
                <a:latin typeface="Times New Roman" panose="02020603050405020304" pitchFamily="18" charset="0"/>
                <a:cs typeface="Times New Roman" panose="02020603050405020304" pitchFamily="18" charset="0"/>
              </a:rPr>
              <a:t>others define law according to its </a:t>
            </a:r>
            <a:r>
              <a:rPr lang="en-US" u="sng" dirty="0">
                <a:latin typeface="Times New Roman" panose="02020603050405020304" pitchFamily="18" charset="0"/>
                <a:cs typeface="Times New Roman" panose="02020603050405020304" pitchFamily="18" charset="0"/>
              </a:rPr>
              <a:t>actual operation or </a:t>
            </a:r>
            <a:r>
              <a:rPr lang="en-US" u="sng" dirty="0" smtClean="0">
                <a:latin typeface="Times New Roman" panose="02020603050405020304" pitchFamily="18" charset="0"/>
                <a:cs typeface="Times New Roman" panose="02020603050405020304" pitchFamily="18" charset="0"/>
              </a:rPr>
              <a:t>function</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They </a:t>
            </a:r>
            <a:r>
              <a:rPr lang="en-US" dirty="0">
                <a:latin typeface="Times New Roman" panose="02020603050405020304" pitchFamily="18" charset="0"/>
                <a:cs typeface="Times New Roman" panose="02020603050405020304" pitchFamily="18" charset="0"/>
              </a:rPr>
              <a:t>focus on how the law actually serves the society not on how and who made the </a:t>
            </a:r>
            <a:r>
              <a:rPr lang="en-US" dirty="0" smtClean="0">
                <a:latin typeface="Times New Roman" panose="02020603050405020304" pitchFamily="18" charset="0"/>
                <a:cs typeface="Times New Roman" panose="02020603050405020304" pitchFamily="18" charset="0"/>
              </a:rPr>
              <a:t>law (Functional School). </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21BB08F8-166D-4140-B320-43E619E97AF0}" type="slidenum">
              <a:rPr lang="en-US" smtClean="0"/>
              <a:pPr/>
              <a:t>7</a:t>
            </a:fld>
            <a:endParaRPr lang="en-US"/>
          </a:p>
        </p:txBody>
      </p:sp>
    </p:spTree>
    <p:extLst>
      <p:ext uri="{BB962C8B-B14F-4D97-AF65-F5344CB8AC3E}">
        <p14:creationId xmlns:p14="http://schemas.microsoft.com/office/powerpoint/2010/main" xmlns="" val="2506534024"/>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970827" cy="1325563"/>
          </a:xfrm>
        </p:spPr>
        <p:txBody>
          <a:bodyPr/>
          <a:lstStyle/>
          <a:p>
            <a:r>
              <a:rPr lang="en-US" sz="4000" dirty="0" smtClean="0">
                <a:latin typeface="Times New Roman" panose="02020603050405020304" pitchFamily="18" charset="0"/>
                <a:cs typeface="Times New Roman" panose="02020603050405020304" pitchFamily="18" charset="0"/>
              </a:rPr>
              <a:t>Introduction…cont`d</a:t>
            </a:r>
            <a:r>
              <a:rPr lang="en-US" dirty="0" smtClean="0">
                <a:latin typeface="Times New Roman" panose="02020603050405020304" pitchFamily="18" charset="0"/>
                <a:cs typeface="Times New Roman" panose="02020603050405020304" pitchFamily="18" charset="0"/>
              </a:rPr>
              <a:t> </a:t>
            </a:r>
            <a:endParaRPr lang="en-US" dirty="0"/>
          </a:p>
        </p:txBody>
      </p:sp>
      <p:sp>
        <p:nvSpPr>
          <p:cNvPr id="3" name="Content Placeholder 2"/>
          <p:cNvSpPr>
            <a:spLocks noGrp="1"/>
          </p:cNvSpPr>
          <p:nvPr>
            <p:ph idx="1"/>
          </p:nvPr>
        </p:nvSpPr>
        <p:spPr>
          <a:xfrm>
            <a:off x="565813" y="1690688"/>
            <a:ext cx="10515600" cy="4766245"/>
          </a:xfrm>
        </p:spPr>
        <p:txBody>
          <a:bodyPr>
            <a:normAutofit lnSpcReduction="10000"/>
          </a:bodyPr>
          <a:lstStyle/>
          <a:p>
            <a:pPr marL="0" indent="0">
              <a:buNone/>
            </a:pPr>
            <a:r>
              <a:rPr lang="en-US" b="1" dirty="0"/>
              <a:t>1.2: Understanding Theories of </a:t>
            </a:r>
            <a:r>
              <a:rPr lang="en-US" b="1" dirty="0" smtClean="0"/>
              <a:t>Law</a:t>
            </a:r>
            <a:endParaRPr lang="en-US" dirty="0" smtClean="0"/>
          </a:p>
          <a:p>
            <a:pPr marL="0" indent="0">
              <a:buNone/>
            </a:pPr>
            <a:r>
              <a:rPr lang="en-US" b="1" dirty="0" smtClean="0"/>
              <a:t>1.2.1</a:t>
            </a:r>
            <a:r>
              <a:rPr lang="en-US" b="1" dirty="0"/>
              <a:t>: Natural Law Theory </a:t>
            </a:r>
            <a:endParaRPr lang="en-US" b="1" dirty="0" smtClean="0"/>
          </a:p>
          <a:p>
            <a:r>
              <a:rPr lang="en-US" dirty="0"/>
              <a:t>Natural law theory is the oldest theory of law that dated back to the ancient Greek philosophers. </a:t>
            </a:r>
          </a:p>
          <a:p>
            <a:r>
              <a:rPr lang="en-US" dirty="0" smtClean="0"/>
              <a:t>In </a:t>
            </a:r>
            <a:r>
              <a:rPr lang="en-US" dirty="0"/>
              <a:t>the past, there was no distinction among law, religion and moral because law was defined in relation to the Devine will</a:t>
            </a:r>
            <a:r>
              <a:rPr lang="en-US" dirty="0" smtClean="0"/>
              <a:t>.</a:t>
            </a:r>
          </a:p>
          <a:p>
            <a:r>
              <a:rPr lang="en-US" dirty="0" smtClean="0"/>
              <a:t>It defines law based on its content.</a:t>
            </a:r>
            <a:endParaRPr lang="en-US" dirty="0"/>
          </a:p>
          <a:p>
            <a:pPr marL="0" indent="0">
              <a:buNone/>
            </a:pPr>
            <a:r>
              <a:rPr lang="en-US" b="1" dirty="0" smtClean="0"/>
              <a:t>1.2.2</a:t>
            </a:r>
            <a:r>
              <a:rPr lang="en-US" b="1" dirty="0"/>
              <a:t>: Imperative/Positive Law Theory:</a:t>
            </a:r>
            <a:r>
              <a:rPr lang="en-US" b="1" i="1" dirty="0"/>
              <a:t>  </a:t>
            </a:r>
            <a:endParaRPr lang="en-US" b="1" i="1" dirty="0" smtClean="0"/>
          </a:p>
          <a:p>
            <a:r>
              <a:rPr lang="en-US" dirty="0"/>
              <a:t>It is sometimes known as positive or analytical law theory. </a:t>
            </a:r>
            <a:endParaRPr lang="en-US" dirty="0" smtClean="0"/>
          </a:p>
          <a:p>
            <a:r>
              <a:rPr lang="en-US" dirty="0" smtClean="0"/>
              <a:t>The </a:t>
            </a:r>
            <a:r>
              <a:rPr lang="en-US" dirty="0"/>
              <a:t>Greek philosopher Aristotle (384-322 BC) was the philosopher who made a distinction between natural law and positive law. </a:t>
            </a: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a:t>
            </a:fld>
            <a:endParaRPr lang="en-US"/>
          </a:p>
        </p:txBody>
      </p:sp>
    </p:spTree>
    <p:extLst>
      <p:ext uri="{BB962C8B-B14F-4D97-AF65-F5344CB8AC3E}">
        <p14:creationId xmlns:p14="http://schemas.microsoft.com/office/powerpoint/2010/main" xmlns="" val="3774342577"/>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929884"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a:xfrm>
            <a:off x="838200" y="1842447"/>
            <a:ext cx="10284725" cy="3930555"/>
          </a:xfrm>
        </p:spPr>
        <p:txBody>
          <a:bodyPr>
            <a:normAutofit lnSpcReduction="10000"/>
          </a:bodyPr>
          <a:lstStyle/>
          <a:p>
            <a:r>
              <a:rPr lang="en-US" dirty="0" smtClean="0">
                <a:latin typeface="Times New Roman" panose="02020603050405020304" pitchFamily="18" charset="0"/>
                <a:cs typeface="Times New Roman" panose="02020603050405020304" pitchFamily="18" charset="0"/>
              </a:rPr>
              <a:t>It defines law based on its characteristics.</a:t>
            </a:r>
          </a:p>
          <a:p>
            <a:pPr marL="0" indent="0">
              <a:buNone/>
            </a:pPr>
            <a:r>
              <a:rPr lang="en-US" b="1" dirty="0" smtClean="0"/>
              <a:t>1.2.3: Sociological/Functional Law Theory:</a:t>
            </a:r>
            <a:r>
              <a:rPr lang="en-US" b="1" i="1" dirty="0" smtClean="0"/>
              <a:t> </a:t>
            </a:r>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The prominent and influential American Jurist, Roscoe pound (1870-1964) </a:t>
            </a:r>
          </a:p>
          <a:p>
            <a:r>
              <a:rPr lang="en-US" dirty="0" smtClean="0">
                <a:latin typeface="Times New Roman" panose="02020603050405020304" pitchFamily="18" charset="0"/>
                <a:cs typeface="Times New Roman" panose="02020603050405020304" pitchFamily="18" charset="0"/>
              </a:rPr>
              <a:t>It saw law as an attempt to balance social interests with individual interests. It defines law based on its function.</a:t>
            </a:r>
          </a:p>
          <a:p>
            <a:r>
              <a:rPr lang="en-US" dirty="0" smtClean="0"/>
              <a:t>To </a:t>
            </a:r>
            <a:r>
              <a:rPr lang="en-US" dirty="0"/>
              <a:t>him law is the product of the society, and </a:t>
            </a:r>
            <a:endParaRPr lang="en-US" dirty="0" smtClean="0"/>
          </a:p>
          <a:p>
            <a:r>
              <a:rPr lang="en-US" dirty="0" smtClean="0"/>
              <a:t>its </a:t>
            </a:r>
            <a:r>
              <a:rPr lang="en-US" dirty="0"/>
              <a:t>purpose or function shall be to balance conflicting interests and considered law as </a:t>
            </a:r>
            <a:r>
              <a:rPr lang="en-US" b="1" dirty="0"/>
              <a:t>social engineering</a:t>
            </a:r>
            <a:r>
              <a:rPr lang="en-US" dirty="0" smtClean="0"/>
              <a:t>.</a:t>
            </a:r>
          </a:p>
          <a:p>
            <a:pPr marL="0" indent="0">
              <a:buNone/>
            </a:pPr>
            <a:endParaRPr lang="en-US" dirty="0" smtClean="0"/>
          </a:p>
          <a:p>
            <a:pPr marL="0" indent="0">
              <a:buNone/>
            </a:pPr>
            <a:endParaRPr lang="en-US" dirty="0" smtClean="0"/>
          </a:p>
          <a:p>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a:t>
            </a:fld>
            <a:endParaRPr lang="en-US"/>
          </a:p>
        </p:txBody>
      </p:sp>
    </p:spTree>
    <p:extLst>
      <p:ext uri="{BB962C8B-B14F-4D97-AF65-F5344CB8AC3E}">
        <p14:creationId xmlns:p14="http://schemas.microsoft.com/office/powerpoint/2010/main" xmlns="" val="2095420640"/>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0675"/>
            <a:ext cx="9786620"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a:bodyPr>
          <a:lstStyle/>
          <a:p>
            <a:pPr marL="0" indent="0">
              <a:buNone/>
            </a:pPr>
            <a:r>
              <a:rPr lang="en-US" b="1" dirty="0"/>
              <a:t>1.3: Basic Natures of Law</a:t>
            </a:r>
            <a:r>
              <a:rPr lang="en-US" b="1" i="1" dirty="0"/>
              <a:t> </a:t>
            </a:r>
            <a:endParaRPr lang="en-US" b="1" i="1" dirty="0" smtClean="0"/>
          </a:p>
          <a:p>
            <a:pPr marL="0" indent="0">
              <a:buNone/>
            </a:pPr>
            <a:r>
              <a:rPr lang="en-US" dirty="0" smtClean="0"/>
              <a:t>1.3.1. Law </a:t>
            </a:r>
            <a:r>
              <a:rPr lang="en-US" dirty="0"/>
              <a:t>has Generality </a:t>
            </a:r>
            <a:endParaRPr lang="en-US" dirty="0" smtClean="0"/>
          </a:p>
          <a:p>
            <a:r>
              <a:rPr lang="en-US" dirty="0" smtClean="0"/>
              <a:t>Law is enacted in general form not in a specific form</a:t>
            </a:r>
          </a:p>
          <a:p>
            <a:r>
              <a:rPr lang="en-US" dirty="0"/>
              <a:t> </a:t>
            </a:r>
            <a:r>
              <a:rPr lang="en-US" dirty="0" smtClean="0"/>
              <a:t>Example: Article </a:t>
            </a:r>
            <a:r>
              <a:rPr lang="en-US" dirty="0"/>
              <a:t>3 of the UDHR says ‘everyone has the right to life, liberty and security of person</a:t>
            </a:r>
            <a:r>
              <a:rPr lang="en-US" dirty="0" smtClean="0"/>
              <a:t>.’ </a:t>
            </a:r>
          </a:p>
          <a:p>
            <a:pPr marL="0" indent="0">
              <a:buNone/>
            </a:pPr>
            <a:r>
              <a:rPr lang="en-US" dirty="0" smtClean="0"/>
              <a:t>1.3.2. Law </a:t>
            </a:r>
            <a:r>
              <a:rPr lang="en-US" dirty="0"/>
              <a:t>Regulates Social Behavior </a:t>
            </a:r>
          </a:p>
          <a:p>
            <a:r>
              <a:rPr lang="en-US" dirty="0"/>
              <a:t>Law regulates general human behavior not individual behavior</a:t>
            </a:r>
            <a:endParaRPr lang="en-US" dirty="0" smtClean="0"/>
          </a:p>
          <a:p>
            <a:r>
              <a:rPr lang="en-US" dirty="0" smtClean="0"/>
              <a:t>Example: Think </a:t>
            </a:r>
            <a:r>
              <a:rPr lang="en-US" dirty="0"/>
              <a:t>of somebody took away your wallet, or committed rape, abduction, or child abuses, inflicting bodily injury, </a:t>
            </a:r>
            <a:r>
              <a:rPr lang="en-US" dirty="0" smtClean="0"/>
              <a:t>etc.</a:t>
            </a:r>
          </a:p>
          <a:p>
            <a:endParaRPr lang="en-US" dirty="0"/>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a:t>
            </a:fld>
            <a:endParaRPr lang="en-US"/>
          </a:p>
        </p:txBody>
      </p:sp>
    </p:spTree>
    <p:extLst>
      <p:ext uri="{BB962C8B-B14F-4D97-AF65-F5344CB8AC3E}">
        <p14:creationId xmlns:p14="http://schemas.microsoft.com/office/powerpoint/2010/main" xmlns="" val="1789966533"/>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670576"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a:xfrm>
            <a:off x="838200" y="1542197"/>
            <a:ext cx="9875293" cy="4634766"/>
          </a:xfrm>
        </p:spPr>
        <p:txBody>
          <a:bodyPr>
            <a:normAutofit fontScale="92500" lnSpcReduction="10000"/>
          </a:bodyPr>
          <a:lstStyle/>
          <a:p>
            <a:pPr marL="0" indent="0">
              <a:buNone/>
            </a:pPr>
            <a:r>
              <a:rPr lang="en-US" dirty="0" smtClean="0"/>
              <a:t>1.3.3</a:t>
            </a:r>
            <a:r>
              <a:rPr lang="en-US" dirty="0"/>
              <a:t>: Law is </a:t>
            </a:r>
            <a:r>
              <a:rPr lang="en-US" dirty="0" smtClean="0"/>
              <a:t>Normative </a:t>
            </a:r>
          </a:p>
          <a:p>
            <a:pPr>
              <a:buNone/>
            </a:pPr>
            <a:r>
              <a:rPr lang="en-US" dirty="0" smtClean="0"/>
              <a:t>It sets standards:</a:t>
            </a:r>
          </a:p>
          <a:p>
            <a:r>
              <a:rPr lang="en-US" dirty="0" smtClean="0"/>
              <a:t>In </a:t>
            </a:r>
            <a:r>
              <a:rPr lang="en-US" dirty="0"/>
              <a:t>this case, </a:t>
            </a:r>
            <a:r>
              <a:rPr lang="en-US" dirty="0" smtClean="0"/>
              <a:t>it </a:t>
            </a:r>
            <a:r>
              <a:rPr lang="en-US" dirty="0"/>
              <a:t>has four positions. These are</a:t>
            </a:r>
            <a:r>
              <a:rPr lang="en-US" dirty="0" smtClean="0"/>
              <a:t>:   </a:t>
            </a:r>
          </a:p>
          <a:p>
            <a:r>
              <a:rPr lang="en-US" dirty="0" smtClean="0"/>
              <a:t>Prohibitive norms; </a:t>
            </a:r>
          </a:p>
          <a:p>
            <a:r>
              <a:rPr lang="en-US" dirty="0" smtClean="0"/>
              <a:t>Permissive norms; </a:t>
            </a:r>
          </a:p>
          <a:p>
            <a:r>
              <a:rPr lang="en-US" dirty="0"/>
              <a:t>Directive </a:t>
            </a:r>
            <a:r>
              <a:rPr lang="en-US" dirty="0" smtClean="0"/>
              <a:t>norms; and</a:t>
            </a:r>
          </a:p>
          <a:p>
            <a:r>
              <a:rPr lang="en-US" dirty="0"/>
              <a:t>Rewarding </a:t>
            </a:r>
            <a:r>
              <a:rPr lang="en-US" dirty="0" smtClean="0"/>
              <a:t>norms</a:t>
            </a:r>
          </a:p>
          <a:p>
            <a:pPr marL="0" indent="0">
              <a:buNone/>
            </a:pPr>
            <a:r>
              <a:rPr lang="en-US" dirty="0" smtClean="0"/>
              <a:t>1.3.4</a:t>
            </a:r>
            <a:r>
              <a:rPr lang="en-US" dirty="0"/>
              <a:t>: Law is made by a </a:t>
            </a:r>
            <a:r>
              <a:rPr lang="en-US"/>
              <a:t>Competent </a:t>
            </a:r>
            <a:r>
              <a:rPr lang="en-US" smtClean="0"/>
              <a:t>government Authority</a:t>
            </a:r>
            <a:r>
              <a:rPr lang="en-US" i="1" smtClean="0"/>
              <a:t> </a:t>
            </a:r>
            <a:endParaRPr lang="en-US" i="1" dirty="0" smtClean="0"/>
          </a:p>
          <a:p>
            <a:r>
              <a:rPr lang="en-US" dirty="0" smtClean="0"/>
              <a:t>From among </a:t>
            </a:r>
            <a:r>
              <a:rPr lang="en-US" dirty="0"/>
              <a:t>the three branches of </a:t>
            </a:r>
            <a:r>
              <a:rPr lang="en-US" dirty="0" smtClean="0"/>
              <a:t>government such as the legislative organ, the executive organ and the judiciary organ: the </a:t>
            </a:r>
            <a:r>
              <a:rPr lang="en-US" dirty="0"/>
              <a:t>legislative organ is competent to make </a:t>
            </a:r>
            <a:r>
              <a:rPr lang="en-US" dirty="0" smtClean="0"/>
              <a:t>laws.</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a:t>
            </a:fld>
            <a:endParaRPr lang="en-US"/>
          </a:p>
        </p:txBody>
      </p:sp>
    </p:spTree>
    <p:extLst>
      <p:ext uri="{BB962C8B-B14F-4D97-AF65-F5344CB8AC3E}">
        <p14:creationId xmlns:p14="http://schemas.microsoft.com/office/powerpoint/2010/main" xmlns="" val="2671367028"/>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735" y="283238"/>
            <a:ext cx="10515600" cy="1325563"/>
          </a:xfrm>
        </p:spPr>
        <p:txBody>
          <a:bodyPr/>
          <a:lstStyle/>
          <a:p>
            <a:r>
              <a:rPr lang="en-US" sz="4000" dirty="0" smtClean="0">
                <a:latin typeface="Times New Roman" panose="02020603050405020304" pitchFamily="18" charset="0"/>
                <a:cs typeface="Times New Roman" panose="02020603050405020304" pitchFamily="18" charset="0"/>
              </a:rPr>
              <a:t>Introduction…cont`d</a:t>
            </a:r>
            <a:r>
              <a:rPr lang="en-US" dirty="0" smtClean="0">
                <a:latin typeface="Times New Roman" panose="02020603050405020304" pitchFamily="18" charset="0"/>
                <a:cs typeface="Times New Roman" panose="02020603050405020304" pitchFamily="18" charset="0"/>
              </a:rPr>
              <a:t> </a:t>
            </a:r>
            <a:endParaRPr lang="en-US" dirty="0"/>
          </a:p>
        </p:txBody>
      </p:sp>
      <p:sp>
        <p:nvSpPr>
          <p:cNvPr id="3" name="Content Placeholder 2"/>
          <p:cNvSpPr>
            <a:spLocks noGrp="1"/>
          </p:cNvSpPr>
          <p:nvPr>
            <p:ph idx="1"/>
          </p:nvPr>
        </p:nvSpPr>
        <p:spPr/>
        <p:txBody>
          <a:bodyPr>
            <a:normAutofit/>
          </a:bodyPr>
          <a:lstStyle/>
          <a:p>
            <a:pPr marL="0" indent="0">
              <a:buNone/>
            </a:pPr>
            <a:r>
              <a:rPr lang="en-US" b="1" dirty="0"/>
              <a:t>1.4: Understanding the Function of </a:t>
            </a:r>
            <a:r>
              <a:rPr lang="en-US" b="1" dirty="0" smtClean="0"/>
              <a:t>Law</a:t>
            </a:r>
          </a:p>
          <a:p>
            <a:pPr marL="0" indent="0">
              <a:buNone/>
            </a:pPr>
            <a:r>
              <a:rPr lang="en-US" dirty="0" smtClean="0"/>
              <a:t>The </a:t>
            </a:r>
            <a:r>
              <a:rPr lang="en-US" dirty="0"/>
              <a:t>major functions of law are mentioned as follows:</a:t>
            </a:r>
          </a:p>
          <a:p>
            <a:pPr lvl="0"/>
            <a:r>
              <a:rPr lang="en-US" i="1" dirty="0" smtClean="0"/>
              <a:t> </a:t>
            </a:r>
            <a:r>
              <a:rPr lang="en-US" dirty="0"/>
              <a:t>Law maintains peace and order </a:t>
            </a:r>
            <a:r>
              <a:rPr lang="en-US"/>
              <a:t>in </a:t>
            </a:r>
            <a:r>
              <a:rPr lang="en-US" smtClean="0"/>
              <a:t> the society</a:t>
            </a:r>
            <a:r>
              <a:rPr lang="en-US" dirty="0"/>
              <a:t>. That is, to enforce order that helps to protect the life, peace and property of the society; </a:t>
            </a:r>
          </a:p>
          <a:p>
            <a:pPr lvl="0"/>
            <a:r>
              <a:rPr lang="en-US" dirty="0"/>
              <a:t>Law is a mechanism of dispute resolution and promote co-operations and understanding among the society;</a:t>
            </a:r>
          </a:p>
          <a:p>
            <a:pPr lvl="0"/>
            <a:r>
              <a:rPr lang="en-US" dirty="0"/>
              <a:t>Law limits the power of important government organs and there by promote public and personal freedoms;</a:t>
            </a:r>
          </a:p>
          <a:p>
            <a:pPr lvl="0"/>
            <a:r>
              <a:rPr lang="en-US" dirty="0"/>
              <a:t>Law  determines the relationship of government with its citizens;</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a:t>
            </a:fld>
            <a:endParaRPr lang="en-US"/>
          </a:p>
        </p:txBody>
      </p:sp>
    </p:spTree>
    <p:extLst>
      <p:ext uri="{BB962C8B-B14F-4D97-AF65-F5344CB8AC3E}">
        <p14:creationId xmlns:p14="http://schemas.microsoft.com/office/powerpoint/2010/main" xmlns="" val="1903761994"/>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a:bodyPr>
          <a:lstStyle/>
          <a:p>
            <a:pPr lvl="0"/>
            <a:r>
              <a:rPr lang="en-US" dirty="0"/>
              <a:t>Law regulates and controls social behavior, this to mean it does not focus on individual behavior;</a:t>
            </a:r>
          </a:p>
          <a:p>
            <a:pPr lvl="0"/>
            <a:r>
              <a:rPr lang="en-US" dirty="0"/>
              <a:t>Law protects and respects fundamental human rights and freedoms of individuals rights and promotes rule of law and social justice; and</a:t>
            </a:r>
          </a:p>
          <a:p>
            <a:pPr lvl="0"/>
            <a:r>
              <a:rPr lang="en-US" dirty="0"/>
              <a:t>Law promotes economic growth and enables to plan and effectively implement development activities that satisfy the needs of the society etc.</a:t>
            </a:r>
          </a:p>
          <a:p>
            <a:r>
              <a:rPr lang="en-US" dirty="0"/>
              <a:t>The FDRE Constitution of 1995 under its preamble addresses the function of law underscoring as the goals of the constitution. The objectives and functions are mentioned </a:t>
            </a:r>
            <a:r>
              <a:rPr lang="en-US" dirty="0" smtClean="0"/>
              <a:t>below:</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a:t>
            </a:fld>
            <a:endParaRPr lang="en-US"/>
          </a:p>
        </p:txBody>
      </p:sp>
    </p:spTree>
    <p:extLst>
      <p:ext uri="{BB962C8B-B14F-4D97-AF65-F5344CB8AC3E}">
        <p14:creationId xmlns:p14="http://schemas.microsoft.com/office/powerpoint/2010/main" xmlns="" val="3095035235"/>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lnSpcReduction="10000"/>
          </a:bodyPr>
          <a:lstStyle/>
          <a:p>
            <a:pPr lvl="0"/>
            <a:r>
              <a:rPr lang="en-US" dirty="0"/>
              <a:t>To enable full and free exercise of the right to self-determination;</a:t>
            </a:r>
          </a:p>
          <a:p>
            <a:pPr lvl="0"/>
            <a:r>
              <a:rPr lang="en-US" dirty="0"/>
              <a:t>To build a political community founded on the rule of law;</a:t>
            </a:r>
          </a:p>
          <a:p>
            <a:pPr lvl="0"/>
            <a:r>
              <a:rPr lang="en-US" dirty="0"/>
              <a:t>To ensure peace;</a:t>
            </a:r>
          </a:p>
          <a:p>
            <a:pPr lvl="0"/>
            <a:r>
              <a:rPr lang="en-US" dirty="0"/>
              <a:t>To build a democratic order;</a:t>
            </a:r>
          </a:p>
          <a:p>
            <a:pPr lvl="0"/>
            <a:r>
              <a:rPr lang="en-US" dirty="0"/>
              <a:t>To advance economic and social development;</a:t>
            </a:r>
          </a:p>
          <a:p>
            <a:pPr lvl="0"/>
            <a:r>
              <a:rPr lang="en-US" dirty="0"/>
              <a:t>To promote individual and peoples freedoms and rights;</a:t>
            </a:r>
          </a:p>
          <a:p>
            <a:pPr lvl="0"/>
            <a:r>
              <a:rPr lang="en-US" dirty="0"/>
              <a:t>To promote equality;</a:t>
            </a:r>
          </a:p>
          <a:p>
            <a:pPr lvl="0"/>
            <a:r>
              <a:rPr lang="en-US" dirty="0"/>
              <a:t>To promote unity with diversity;</a:t>
            </a:r>
          </a:p>
          <a:p>
            <a:pPr lvl="0"/>
            <a:r>
              <a:rPr lang="en-US" dirty="0"/>
              <a:t>To enhance economic, social and cultural life of the peoples, etc.</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a:t>
            </a:fld>
            <a:endParaRPr lang="en-US"/>
          </a:p>
        </p:txBody>
      </p:sp>
    </p:spTree>
    <p:extLst>
      <p:ext uri="{BB962C8B-B14F-4D97-AF65-F5344CB8AC3E}">
        <p14:creationId xmlns:p14="http://schemas.microsoft.com/office/powerpoint/2010/main" xmlns="" val="625908455"/>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fontScale="85000" lnSpcReduction="20000"/>
          </a:bodyPr>
          <a:lstStyle/>
          <a:p>
            <a:pPr marL="0" indent="0">
              <a:buNone/>
            </a:pPr>
            <a:r>
              <a:rPr lang="en-US" b="1" dirty="0"/>
              <a:t>1.5:</a:t>
            </a:r>
            <a:r>
              <a:rPr lang="en-US" b="1" i="1" dirty="0"/>
              <a:t> </a:t>
            </a:r>
            <a:r>
              <a:rPr lang="en-US" b="1" dirty="0"/>
              <a:t>Understanding the Legal Systems</a:t>
            </a:r>
          </a:p>
          <a:p>
            <a:pPr marL="0" indent="0">
              <a:buNone/>
            </a:pPr>
            <a:r>
              <a:rPr lang="en-US" dirty="0" smtClean="0"/>
              <a:t>1.5.1: The Civil Law Legal System </a:t>
            </a:r>
          </a:p>
          <a:p>
            <a:r>
              <a:rPr lang="en-US" dirty="0" smtClean="0"/>
              <a:t>Written and Codified law;</a:t>
            </a:r>
          </a:p>
          <a:p>
            <a:r>
              <a:rPr lang="en-US" dirty="0" smtClean="0"/>
              <a:t>Not case law and has no precedence; and</a:t>
            </a:r>
          </a:p>
          <a:p>
            <a:r>
              <a:rPr lang="en-US" dirty="0" smtClean="0"/>
              <a:t>Judges may not made law through interpretation, etc.</a:t>
            </a:r>
          </a:p>
          <a:p>
            <a:pPr marL="0" indent="0">
              <a:buNone/>
            </a:pPr>
            <a:r>
              <a:rPr lang="en-US" dirty="0"/>
              <a:t> </a:t>
            </a:r>
            <a:r>
              <a:rPr lang="en-US" dirty="0" smtClean="0"/>
              <a:t>   Example: France, Italy, Germany, Ethiopia, etc.</a:t>
            </a:r>
            <a:endParaRPr lang="en-US" dirty="0"/>
          </a:p>
          <a:p>
            <a:pPr marL="0" indent="0">
              <a:buNone/>
            </a:pPr>
            <a:r>
              <a:rPr lang="en-US" dirty="0"/>
              <a:t>1.5.2: The Common Law Legal System</a:t>
            </a:r>
            <a:r>
              <a:rPr lang="en-US" i="1" dirty="0"/>
              <a:t> </a:t>
            </a:r>
            <a:endParaRPr lang="en-US" i="1" dirty="0" smtClean="0"/>
          </a:p>
          <a:p>
            <a:r>
              <a:rPr lang="en-US" dirty="0" smtClean="0"/>
              <a:t>Unwritten and not codified;</a:t>
            </a:r>
          </a:p>
          <a:p>
            <a:r>
              <a:rPr lang="en-US" dirty="0" smtClean="0"/>
              <a:t>Case law and has precedence; and</a:t>
            </a:r>
          </a:p>
          <a:p>
            <a:r>
              <a:rPr lang="en-US" dirty="0" smtClean="0"/>
              <a:t>Judges can made law through interpretation, etc.</a:t>
            </a:r>
          </a:p>
          <a:p>
            <a:pPr marL="0" indent="0">
              <a:buNone/>
            </a:pPr>
            <a:r>
              <a:rPr lang="en-US" dirty="0" smtClean="0"/>
              <a:t>    Example: UK, USA, Israel, and former colonies of the UK</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a:t>
            </a:fld>
            <a:endParaRPr lang="en-US"/>
          </a:p>
        </p:txBody>
      </p:sp>
    </p:spTree>
    <p:extLst>
      <p:ext uri="{BB962C8B-B14F-4D97-AF65-F5344CB8AC3E}">
        <p14:creationId xmlns:p14="http://schemas.microsoft.com/office/powerpoint/2010/main" xmlns="" val="508137622"/>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120952" cy="1325563"/>
          </a:xfrm>
        </p:spPr>
        <p:txBody>
          <a:bodyPr/>
          <a:lstStyle/>
          <a:p>
            <a:r>
              <a:rPr lang="en-US" sz="4000" dirty="0" smtClean="0">
                <a:latin typeface="Times New Roman" panose="02020603050405020304" pitchFamily="18" charset="0"/>
                <a:cs typeface="Times New Roman" panose="02020603050405020304" pitchFamily="18" charset="0"/>
              </a:rPr>
              <a:t>Introduction…cont`d</a:t>
            </a:r>
            <a:r>
              <a:rPr lang="en-US" dirty="0" smtClean="0">
                <a:latin typeface="Times New Roman" panose="02020603050405020304" pitchFamily="18" charset="0"/>
                <a:cs typeface="Times New Roman" panose="02020603050405020304" pitchFamily="18" charset="0"/>
              </a:rPr>
              <a:t> </a:t>
            </a:r>
            <a:endParaRPr lang="en-US" dirty="0"/>
          </a:p>
        </p:txBody>
      </p:sp>
      <p:sp>
        <p:nvSpPr>
          <p:cNvPr id="3" name="Content Placeholder 2"/>
          <p:cNvSpPr>
            <a:spLocks noGrp="1"/>
          </p:cNvSpPr>
          <p:nvPr>
            <p:ph idx="1"/>
          </p:nvPr>
        </p:nvSpPr>
        <p:spPr/>
        <p:txBody>
          <a:bodyPr>
            <a:normAutofit/>
          </a:bodyPr>
          <a:lstStyle/>
          <a:p>
            <a:pPr marL="0" indent="0">
              <a:buNone/>
            </a:pPr>
            <a:r>
              <a:rPr lang="en-US" b="1" dirty="0"/>
              <a:t>1.6: Source of Law </a:t>
            </a:r>
            <a:endParaRPr lang="en-US" b="1" dirty="0" smtClean="0"/>
          </a:p>
          <a:p>
            <a:pPr marL="0" indent="0">
              <a:buNone/>
            </a:pPr>
            <a:r>
              <a:rPr lang="en-US" b="1" dirty="0" smtClean="0"/>
              <a:t>Definition</a:t>
            </a:r>
            <a:r>
              <a:rPr lang="en-US" dirty="0" smtClean="0"/>
              <a:t>: It is the origin from where the law emanates.</a:t>
            </a:r>
            <a:endParaRPr lang="en-US" dirty="0"/>
          </a:p>
          <a:p>
            <a:pPr marL="0" indent="0">
              <a:buNone/>
            </a:pPr>
            <a:r>
              <a:rPr lang="en-US" dirty="0" smtClean="0"/>
              <a:t>1</a:t>
            </a:r>
            <a:r>
              <a:rPr lang="en-US" dirty="0"/>
              <a:t>: Customary </a:t>
            </a:r>
            <a:r>
              <a:rPr lang="en-US" dirty="0" smtClean="0"/>
              <a:t>Law; </a:t>
            </a:r>
          </a:p>
          <a:p>
            <a:pPr marL="0" indent="0">
              <a:buNone/>
            </a:pPr>
            <a:r>
              <a:rPr lang="en-US" dirty="0" smtClean="0"/>
              <a:t>2</a:t>
            </a:r>
            <a:r>
              <a:rPr lang="en-US" dirty="0"/>
              <a:t>: </a:t>
            </a:r>
            <a:r>
              <a:rPr lang="en-US" dirty="0" smtClean="0"/>
              <a:t>Legislation;</a:t>
            </a:r>
            <a:r>
              <a:rPr lang="en-US" i="1" dirty="0" smtClean="0"/>
              <a:t> </a:t>
            </a:r>
          </a:p>
          <a:p>
            <a:pPr marL="0" indent="0">
              <a:buNone/>
            </a:pPr>
            <a:r>
              <a:rPr lang="en-US" dirty="0"/>
              <a:t>3: Judicial </a:t>
            </a:r>
            <a:r>
              <a:rPr lang="en-US" dirty="0" smtClean="0"/>
              <a:t>Decision;</a:t>
            </a:r>
            <a:r>
              <a:rPr lang="en-US" i="1" dirty="0" smtClean="0"/>
              <a:t> </a:t>
            </a:r>
            <a:endParaRPr lang="en-US" dirty="0"/>
          </a:p>
          <a:p>
            <a:pPr marL="0" indent="0">
              <a:buNone/>
            </a:pPr>
            <a:r>
              <a:rPr lang="en-US" dirty="0"/>
              <a:t>4: Legal </a:t>
            </a:r>
            <a:r>
              <a:rPr lang="en-US" dirty="0" smtClean="0"/>
              <a:t>Doctrine; and</a:t>
            </a:r>
            <a:r>
              <a:rPr lang="en-US" i="1" dirty="0" smtClean="0"/>
              <a:t> </a:t>
            </a:r>
          </a:p>
          <a:p>
            <a:pPr marL="0" indent="0">
              <a:buNone/>
            </a:pPr>
            <a:r>
              <a:rPr lang="en-US" dirty="0" smtClean="0"/>
              <a:t>5: Treaty.</a:t>
            </a:r>
            <a:r>
              <a:rPr lang="en-US" i="1" dirty="0" smtClean="0"/>
              <a:t> </a:t>
            </a:r>
            <a:endParaRPr lang="en-US" dirty="0"/>
          </a:p>
          <a:p>
            <a:pPr marL="0" indent="0">
              <a:buNone/>
            </a:pPr>
            <a:endParaRPr lang="en-US" dirty="0"/>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16</a:t>
            </a:fld>
            <a:endParaRPr lang="en-US"/>
          </a:p>
        </p:txBody>
      </p:sp>
    </p:spTree>
    <p:extLst>
      <p:ext uri="{BB962C8B-B14F-4D97-AF65-F5344CB8AC3E}">
        <p14:creationId xmlns:p14="http://schemas.microsoft.com/office/powerpoint/2010/main" xmlns="" val="1537044963"/>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a:bodyPr>
          <a:lstStyle/>
          <a:p>
            <a:pPr marL="0" indent="0">
              <a:buNone/>
            </a:pPr>
            <a:r>
              <a:rPr lang="en-US" b="1" dirty="0"/>
              <a:t>1.7: Classifying Laws</a:t>
            </a:r>
          </a:p>
          <a:p>
            <a:pPr marL="0" indent="0">
              <a:buNone/>
            </a:pPr>
            <a:r>
              <a:rPr lang="en-US" dirty="0" smtClean="0"/>
              <a:t>Why classification of law?</a:t>
            </a:r>
          </a:p>
          <a:p>
            <a:r>
              <a:rPr lang="en-US" dirty="0"/>
              <a:t>Classification of law is important in order to make </a:t>
            </a:r>
            <a:r>
              <a:rPr lang="en-US" dirty="0" smtClean="0"/>
              <a:t>the law </a:t>
            </a:r>
            <a:r>
              <a:rPr lang="en-US" dirty="0"/>
              <a:t>manageable, coherent and consistent in </a:t>
            </a:r>
            <a:r>
              <a:rPr lang="en-US" dirty="0" smtClean="0"/>
              <a:t>its application</a:t>
            </a:r>
            <a:r>
              <a:rPr lang="en-US" dirty="0"/>
              <a:t>. </a:t>
            </a:r>
            <a:endParaRPr lang="en-US" dirty="0" smtClean="0"/>
          </a:p>
          <a:p>
            <a:r>
              <a:rPr lang="en-US" dirty="0" smtClean="0"/>
              <a:t>It </a:t>
            </a:r>
            <a:r>
              <a:rPr lang="en-US" dirty="0"/>
              <a:t>is also necessary to classify law in order to make it easily comprehendible by the lawyers, law enforcing institutions and the societies; and </a:t>
            </a:r>
            <a:endParaRPr lang="en-US" dirty="0" smtClean="0"/>
          </a:p>
          <a:p>
            <a:r>
              <a:rPr lang="en-US" dirty="0" smtClean="0"/>
              <a:t>hence</a:t>
            </a:r>
            <a:r>
              <a:rPr lang="en-US" dirty="0"/>
              <a:t>, to make </a:t>
            </a:r>
            <a:r>
              <a:rPr lang="en-US" dirty="0" smtClean="0"/>
              <a:t>the law </a:t>
            </a:r>
            <a:r>
              <a:rPr lang="en-US" dirty="0"/>
              <a:t>accessible to justice. </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17</a:t>
            </a:fld>
            <a:endParaRPr lang="en-US"/>
          </a:p>
        </p:txBody>
      </p:sp>
    </p:spTree>
    <p:extLst>
      <p:ext uri="{BB962C8B-B14F-4D97-AF65-F5344CB8AC3E}">
        <p14:creationId xmlns:p14="http://schemas.microsoft.com/office/powerpoint/2010/main" xmlns="" val="3476887238"/>
      </p:ext>
    </p:ext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lnSpcReduction="10000"/>
          </a:bodyPr>
          <a:lstStyle/>
          <a:p>
            <a:pPr marL="0" indent="0">
              <a:buNone/>
            </a:pPr>
            <a:r>
              <a:rPr lang="en-US" b="1" dirty="0"/>
              <a:t>1.7.1: Public Law and Private </a:t>
            </a:r>
            <a:r>
              <a:rPr lang="en-US" b="1" dirty="0" smtClean="0"/>
              <a:t>Law</a:t>
            </a:r>
          </a:p>
          <a:p>
            <a:pPr marL="0" indent="0">
              <a:buNone/>
            </a:pPr>
            <a:r>
              <a:rPr lang="en-US" b="1" dirty="0"/>
              <a:t>1.7.1.1: Public Law</a:t>
            </a:r>
            <a:r>
              <a:rPr lang="en-US" dirty="0"/>
              <a:t> </a:t>
            </a:r>
          </a:p>
          <a:p>
            <a:r>
              <a:rPr lang="en-US" dirty="0"/>
              <a:t>It is a branch of law that regulates relations among state </a:t>
            </a:r>
            <a:r>
              <a:rPr lang="en-US" dirty="0" smtClean="0"/>
              <a:t>organs; </a:t>
            </a:r>
            <a:endParaRPr lang="en-US" dirty="0"/>
          </a:p>
          <a:p>
            <a:r>
              <a:rPr lang="en-US" dirty="0" smtClean="0"/>
              <a:t>legal </a:t>
            </a:r>
            <a:r>
              <a:rPr lang="en-US" dirty="0"/>
              <a:t>relations in which a state as a public power is </a:t>
            </a:r>
            <a:r>
              <a:rPr lang="en-US" dirty="0" smtClean="0"/>
              <a:t>involved; and </a:t>
            </a:r>
          </a:p>
          <a:p>
            <a:r>
              <a:rPr lang="en-US" dirty="0" smtClean="0"/>
              <a:t>It </a:t>
            </a:r>
            <a:r>
              <a:rPr lang="en-US" dirty="0"/>
              <a:t>also defines relationship of a state with its citizens.</a:t>
            </a:r>
          </a:p>
          <a:p>
            <a:r>
              <a:rPr lang="en-US" dirty="0" smtClean="0"/>
              <a:t>classified in to: National </a:t>
            </a:r>
            <a:r>
              <a:rPr lang="en-US" dirty="0"/>
              <a:t>public law and public international </a:t>
            </a:r>
            <a:r>
              <a:rPr lang="en-US" dirty="0" smtClean="0"/>
              <a:t>law: </a:t>
            </a:r>
            <a:endParaRPr lang="en-US" dirty="0"/>
          </a:p>
          <a:p>
            <a:r>
              <a:rPr lang="en-US" dirty="0" smtClean="0"/>
              <a:t>Examples of </a:t>
            </a:r>
            <a:r>
              <a:rPr lang="en-US" smtClean="0"/>
              <a:t>national public law</a:t>
            </a:r>
            <a:r>
              <a:rPr lang="en-US" dirty="0" smtClean="0"/>
              <a:t>: constitutional </a:t>
            </a:r>
            <a:r>
              <a:rPr lang="en-US" dirty="0"/>
              <a:t>law, administrative law, public finance law, criminal law, </a:t>
            </a:r>
            <a:r>
              <a:rPr lang="en-US" dirty="0" smtClean="0"/>
              <a:t>criminal procedure law, etc.</a:t>
            </a:r>
          </a:p>
          <a:p>
            <a:r>
              <a:rPr lang="en-US" dirty="0" smtClean="0"/>
              <a:t>Examples of Public international law: International Conventions, etc.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18</a:t>
            </a:fld>
            <a:endParaRPr lang="en-US"/>
          </a:p>
        </p:txBody>
      </p:sp>
    </p:spTree>
    <p:extLst>
      <p:ext uri="{BB962C8B-B14F-4D97-AF65-F5344CB8AC3E}">
        <p14:creationId xmlns:p14="http://schemas.microsoft.com/office/powerpoint/2010/main" xmlns="" val="20965689"/>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690688"/>
            <a:ext cx="10515600" cy="4486275"/>
          </a:xfrm>
        </p:spPr>
        <p:txBody>
          <a:bodyPr>
            <a:normAutofit fontScale="92500"/>
          </a:bodyPr>
          <a:lstStyle/>
          <a:p>
            <a:pPr marL="0" indent="0">
              <a:buNone/>
            </a:pPr>
            <a:r>
              <a:rPr lang="en-US" b="1" dirty="0"/>
              <a:t>1.7.1.2: Private Law</a:t>
            </a:r>
            <a:endParaRPr lang="en-US" dirty="0"/>
          </a:p>
          <a:p>
            <a:r>
              <a:rPr lang="en-US" dirty="0"/>
              <a:t>It is a branch of </a:t>
            </a:r>
            <a:r>
              <a:rPr lang="en-US" dirty="0" smtClean="0"/>
              <a:t>law </a:t>
            </a:r>
            <a:r>
              <a:rPr lang="en-US" dirty="0"/>
              <a:t>that regulates relations among </a:t>
            </a:r>
            <a:r>
              <a:rPr lang="en-US" dirty="0" smtClean="0"/>
              <a:t>individuals </a:t>
            </a:r>
            <a:r>
              <a:rPr lang="en-US" dirty="0"/>
              <a:t>and </a:t>
            </a:r>
            <a:endParaRPr lang="en-US" dirty="0" smtClean="0"/>
          </a:p>
          <a:p>
            <a:r>
              <a:rPr lang="en-US" dirty="0" smtClean="0"/>
              <a:t>Regulates relations of a </a:t>
            </a:r>
            <a:r>
              <a:rPr lang="en-US" dirty="0"/>
              <a:t>state engaged itself in private business sectors like </a:t>
            </a:r>
            <a:r>
              <a:rPr lang="en-US" dirty="0" smtClean="0"/>
              <a:t>in activities of commercial </a:t>
            </a:r>
            <a:r>
              <a:rPr lang="en-US" dirty="0"/>
              <a:t>banks, transport, tourism, industry </a:t>
            </a:r>
            <a:r>
              <a:rPr lang="en-US" dirty="0" smtClean="0"/>
              <a:t>etc.</a:t>
            </a:r>
          </a:p>
          <a:p>
            <a:r>
              <a:rPr lang="en-US" dirty="0" smtClean="0"/>
              <a:t>classified </a:t>
            </a:r>
            <a:r>
              <a:rPr lang="en-US" dirty="0"/>
              <a:t>in </a:t>
            </a:r>
            <a:r>
              <a:rPr lang="en-US" dirty="0" smtClean="0"/>
              <a:t>to Private National/domestic </a:t>
            </a:r>
            <a:r>
              <a:rPr lang="en-US" dirty="0"/>
              <a:t>law and private international </a:t>
            </a:r>
            <a:r>
              <a:rPr lang="en-US" dirty="0" smtClean="0"/>
              <a:t>law. </a:t>
            </a:r>
          </a:p>
          <a:p>
            <a:r>
              <a:rPr lang="en-US" dirty="0" smtClean="0"/>
              <a:t>Examples of Private National law are: business law- law of contract, tort, property law, law of business organizations, law of agency, etc.</a:t>
            </a:r>
          </a:p>
          <a:p>
            <a:r>
              <a:rPr lang="en-US" dirty="0" smtClean="0"/>
              <a:t>Examples of private international law are: Marriage between two different citizens, etc.</a:t>
            </a:r>
          </a:p>
          <a:p>
            <a:pPr marL="0" indent="0">
              <a:buNone/>
            </a:pPr>
            <a:r>
              <a:rPr lang="en-US" dirty="0" smtClean="0"/>
              <a:t>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19</a:t>
            </a:fld>
            <a:endParaRPr lang="en-US"/>
          </a:p>
        </p:txBody>
      </p:sp>
    </p:spTree>
    <p:extLst>
      <p:ext uri="{BB962C8B-B14F-4D97-AF65-F5344CB8AC3E}">
        <p14:creationId xmlns:p14="http://schemas.microsoft.com/office/powerpoint/2010/main" xmlns="" val="1377350252"/>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Introduction…cont`d </a:t>
            </a:r>
            <a:endParaRPr lang="en-US" dirty="0"/>
          </a:p>
        </p:txBody>
      </p:sp>
      <p:sp>
        <p:nvSpPr>
          <p:cNvPr id="3" name="Content Placeholder 2"/>
          <p:cNvSpPr>
            <a:spLocks noGrp="1"/>
          </p:cNvSpPr>
          <p:nvPr>
            <p:ph idx="1"/>
          </p:nvPr>
        </p:nvSpPr>
        <p:spPr/>
        <p:txBody>
          <a:bodyPr>
            <a:noAutofit/>
          </a:bodyPr>
          <a:lstStyle/>
          <a:p>
            <a:r>
              <a:rPr lang="en-US" dirty="0">
                <a:latin typeface="Times New Roman" panose="02020603050405020304" pitchFamily="18" charset="0"/>
                <a:cs typeface="Times New Roman" panose="02020603050405020304" pitchFamily="18" charset="0"/>
              </a:rPr>
              <a:t>Business law tries to meet the following common needs of business </a:t>
            </a:r>
            <a:r>
              <a:rPr lang="en-US" dirty="0" smtClean="0">
                <a:latin typeface="Times New Roman" panose="02020603050405020304" pitchFamily="18" charset="0"/>
                <a:cs typeface="Times New Roman" panose="02020603050405020304" pitchFamily="18" charset="0"/>
              </a:rPr>
              <a:t>communities:</a:t>
            </a:r>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They demand that their agreement has to be </a:t>
            </a:r>
            <a:r>
              <a:rPr lang="en-US" dirty="0" smtClean="0">
                <a:latin typeface="Times New Roman" panose="02020603050405020304" pitchFamily="18" charset="0"/>
                <a:cs typeface="Times New Roman" panose="02020603050405020304" pitchFamily="18" charset="0"/>
              </a:rPr>
              <a:t>respected; </a:t>
            </a:r>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They require the decision of the court on commercial matters to be predictable so that they would know what they should </a:t>
            </a:r>
            <a:r>
              <a:rPr lang="en-US" dirty="0" smtClean="0">
                <a:latin typeface="Times New Roman" panose="02020603050405020304" pitchFamily="18" charset="0"/>
                <a:cs typeface="Times New Roman" panose="02020603050405020304" pitchFamily="18" charset="0"/>
              </a:rPr>
              <a:t>do;</a:t>
            </a:r>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They have an interest that the law to be flexible enough to accommodate business </a:t>
            </a:r>
            <a:r>
              <a:rPr lang="en-US" dirty="0" smtClean="0">
                <a:latin typeface="Times New Roman" panose="02020603050405020304" pitchFamily="18" charset="0"/>
                <a:cs typeface="Times New Roman" panose="02020603050405020304" pitchFamily="18" charset="0"/>
              </a:rPr>
              <a:t>practice; and</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They need their disputes to be settled or resolved quickly without rigorous procedures and with inexpensive manners because time itself is money for business community</a:t>
            </a:r>
          </a:p>
        </p:txBody>
      </p:sp>
      <p:sp>
        <p:nvSpPr>
          <p:cNvPr id="4" name="Slide Number Placeholder 3"/>
          <p:cNvSpPr>
            <a:spLocks noGrp="1"/>
          </p:cNvSpPr>
          <p:nvPr>
            <p:ph type="sldNum" sz="quarter" idx="12"/>
          </p:nvPr>
        </p:nvSpPr>
        <p:spPr/>
        <p:txBody>
          <a:bodyPr/>
          <a:lstStyle/>
          <a:p>
            <a:fld id="{21BB08F8-166D-4140-B320-43E619E97AF0}" type="slidenum">
              <a:rPr lang="en-US" smtClean="0"/>
              <a:pPr/>
              <a:t>20</a:t>
            </a:fld>
            <a:endParaRPr lang="en-US"/>
          </a:p>
        </p:txBody>
      </p:sp>
    </p:spTree>
    <p:extLst>
      <p:ext uri="{BB962C8B-B14F-4D97-AF65-F5344CB8AC3E}">
        <p14:creationId xmlns:p14="http://schemas.microsoft.com/office/powerpoint/2010/main" xmlns="" val="4070270568"/>
      </p:ext>
    </p:extLst>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Introduction…cont`d </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1.7.2: Substantive Law and Procedural Law	</a:t>
            </a:r>
            <a:endParaRPr lang="en-US" dirty="0"/>
          </a:p>
          <a:p>
            <a:pPr marL="0" indent="0">
              <a:buNone/>
            </a:pPr>
            <a:r>
              <a:rPr lang="en-US" b="1" dirty="0"/>
              <a:t>1.7.2.1: Substantive </a:t>
            </a:r>
            <a:r>
              <a:rPr lang="en-US" b="1" dirty="0" smtClean="0"/>
              <a:t>Law</a:t>
            </a:r>
          </a:p>
          <a:p>
            <a:r>
              <a:rPr lang="en-US" dirty="0" smtClean="0"/>
              <a:t>It </a:t>
            </a:r>
            <a:r>
              <a:rPr lang="en-US" dirty="0"/>
              <a:t>is a law that defines the rights, privileges and imposes duties of either a state or an individual</a:t>
            </a:r>
            <a:r>
              <a:rPr lang="en-US" dirty="0" smtClean="0"/>
              <a:t>.</a:t>
            </a:r>
          </a:p>
          <a:p>
            <a:r>
              <a:rPr lang="en-US" dirty="0" smtClean="0"/>
              <a:t>It comprises all national and international public and private laws.</a:t>
            </a:r>
            <a:endParaRPr lang="en-US" dirty="0"/>
          </a:p>
          <a:p>
            <a:pPr marL="0" indent="0">
              <a:buNone/>
            </a:pPr>
            <a:r>
              <a:rPr lang="en-US" b="1" dirty="0"/>
              <a:t>1.7.2.2: Procedural </a:t>
            </a:r>
            <a:r>
              <a:rPr lang="en-US" b="1" dirty="0" smtClean="0"/>
              <a:t>Law</a:t>
            </a:r>
          </a:p>
          <a:p>
            <a:r>
              <a:rPr lang="en-US" b="1" i="1" dirty="0" smtClean="0"/>
              <a:t> </a:t>
            </a:r>
            <a:r>
              <a:rPr lang="en-US" dirty="0" smtClean="0"/>
              <a:t>It is a law that used as a mechanism to decide disputes is procedural law; and</a:t>
            </a:r>
          </a:p>
          <a:p>
            <a:r>
              <a:rPr lang="en-US" dirty="0"/>
              <a:t>Procedural law comprises criminal procedure law and civil procedure law.</a:t>
            </a:r>
          </a:p>
          <a:p>
            <a:endParaRPr lang="en-US" dirty="0" smtClean="0"/>
          </a:p>
          <a:p>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21</a:t>
            </a:fld>
            <a:endParaRPr lang="en-US"/>
          </a:p>
        </p:txBody>
      </p:sp>
    </p:spTree>
    <p:extLst>
      <p:ext uri="{BB962C8B-B14F-4D97-AF65-F5344CB8AC3E}">
        <p14:creationId xmlns:p14="http://schemas.microsoft.com/office/powerpoint/2010/main" xmlns="" val="2242758817"/>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a:bodyPr>
          <a:lstStyle/>
          <a:p>
            <a:pPr marL="0" indent="0">
              <a:buNone/>
            </a:pPr>
            <a:r>
              <a:rPr lang="en-US" b="1" dirty="0"/>
              <a:t>1.7.3: National Law and International Law	</a:t>
            </a:r>
            <a:endParaRPr lang="en-US" dirty="0"/>
          </a:p>
          <a:p>
            <a:pPr marL="0" indent="0">
              <a:buNone/>
            </a:pPr>
            <a:r>
              <a:rPr lang="en-US" b="1" dirty="0"/>
              <a:t>1.7.3.1: National Law</a:t>
            </a:r>
            <a:endParaRPr lang="en-US" dirty="0"/>
          </a:p>
          <a:p>
            <a:r>
              <a:rPr lang="en-US" b="1" dirty="0"/>
              <a:t> </a:t>
            </a:r>
            <a:r>
              <a:rPr lang="en-US" dirty="0" smtClean="0"/>
              <a:t>It </a:t>
            </a:r>
            <a:r>
              <a:rPr lang="en-US" dirty="0"/>
              <a:t>is also called domestic or municipal law. </a:t>
            </a:r>
            <a:endParaRPr lang="en-US" dirty="0" smtClean="0"/>
          </a:p>
          <a:p>
            <a:r>
              <a:rPr lang="en-US" dirty="0" smtClean="0"/>
              <a:t>It </a:t>
            </a:r>
            <a:r>
              <a:rPr lang="en-US" dirty="0"/>
              <a:t>is national law because it is made by one sovereign state </a:t>
            </a:r>
            <a:r>
              <a:rPr lang="en-US" dirty="0" smtClean="0"/>
              <a:t>legislator;</a:t>
            </a:r>
          </a:p>
          <a:p>
            <a:r>
              <a:rPr lang="en-US" dirty="0" smtClean="0"/>
              <a:t>It </a:t>
            </a:r>
            <a:r>
              <a:rPr lang="en-US" dirty="0"/>
              <a:t>is law because it regulates internal state and human behavior as well as the character in which other laws may </a:t>
            </a:r>
            <a:r>
              <a:rPr lang="en-US" dirty="0" smtClean="0"/>
              <a:t>have; and</a:t>
            </a:r>
          </a:p>
          <a:p>
            <a:r>
              <a:rPr lang="en-US" dirty="0" smtClean="0"/>
              <a:t>Applicable with in the territory of a given country.</a:t>
            </a:r>
          </a:p>
          <a:p>
            <a:r>
              <a:rPr lang="en-US" dirty="0" smtClean="0"/>
              <a:t>The examples are: All national public and private laws</a:t>
            </a:r>
          </a:p>
        </p:txBody>
      </p:sp>
      <p:sp>
        <p:nvSpPr>
          <p:cNvPr id="4" name="Slide Number Placeholder 3"/>
          <p:cNvSpPr>
            <a:spLocks noGrp="1"/>
          </p:cNvSpPr>
          <p:nvPr>
            <p:ph type="sldNum" sz="quarter" idx="12"/>
          </p:nvPr>
        </p:nvSpPr>
        <p:spPr/>
        <p:txBody>
          <a:bodyPr/>
          <a:lstStyle/>
          <a:p>
            <a:fld id="{21BB08F8-166D-4140-B320-43E619E97AF0}" type="slidenum">
              <a:rPr lang="en-US" smtClean="0"/>
              <a:pPr/>
              <a:t>22</a:t>
            </a:fld>
            <a:endParaRPr lang="en-US"/>
          </a:p>
        </p:txBody>
      </p:sp>
    </p:spTree>
    <p:extLst>
      <p:ext uri="{BB962C8B-B14F-4D97-AF65-F5344CB8AC3E}">
        <p14:creationId xmlns:p14="http://schemas.microsoft.com/office/powerpoint/2010/main" xmlns="" val="3675240627"/>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188" y="201352"/>
            <a:ext cx="10515600" cy="1325563"/>
          </a:xfrm>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marL="0" indent="0">
              <a:buNone/>
            </a:pPr>
            <a:r>
              <a:rPr lang="en-US" b="1" dirty="0"/>
              <a:t>1.7.3.2: International Law</a:t>
            </a:r>
            <a:endParaRPr lang="en-US" dirty="0"/>
          </a:p>
          <a:p>
            <a:r>
              <a:rPr lang="en-US" dirty="0"/>
              <a:t>classifies in to public international law and private international </a:t>
            </a:r>
            <a:r>
              <a:rPr lang="en-US" dirty="0" smtClean="0"/>
              <a:t>law</a:t>
            </a:r>
            <a:endParaRPr lang="en-US" dirty="0"/>
          </a:p>
          <a:p>
            <a:pPr marL="0" indent="0">
              <a:buNone/>
            </a:pPr>
            <a:r>
              <a:rPr lang="en-US" dirty="0" smtClean="0"/>
              <a:t>1. public international law </a:t>
            </a:r>
            <a:r>
              <a:rPr lang="en-US" dirty="0"/>
              <a:t>is a law </a:t>
            </a:r>
            <a:r>
              <a:rPr lang="en-US" dirty="0" smtClean="0"/>
              <a:t>which </a:t>
            </a:r>
            <a:r>
              <a:rPr lang="en-US" dirty="0"/>
              <a:t>regulates relations between two or more sovereign states</a:t>
            </a:r>
            <a:r>
              <a:rPr lang="en-US" dirty="0" smtClean="0"/>
              <a:t>.</a:t>
            </a:r>
          </a:p>
          <a:p>
            <a:r>
              <a:rPr lang="en-US" dirty="0" smtClean="0"/>
              <a:t>The Examples are: Conventions like UDHR,ICCPR, etc.</a:t>
            </a:r>
          </a:p>
          <a:p>
            <a:pPr marL="0" indent="0">
              <a:buNone/>
            </a:pPr>
            <a:r>
              <a:rPr lang="en-US" dirty="0" smtClean="0"/>
              <a:t>2. Private international law/Conflict of laws/ </a:t>
            </a:r>
            <a:r>
              <a:rPr lang="en-US" dirty="0"/>
              <a:t>regulates relations of individuals of different citizens</a:t>
            </a:r>
            <a:r>
              <a:rPr lang="en-US" dirty="0" smtClean="0"/>
              <a:t>.</a:t>
            </a:r>
          </a:p>
          <a:p>
            <a:r>
              <a:rPr lang="en-US" dirty="0" smtClean="0"/>
              <a:t>The Examples are: Marriage concluded between two different citizens, business contract made between two different persons residing in different countries.</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23</a:t>
            </a:fld>
            <a:endParaRPr lang="en-US"/>
          </a:p>
        </p:txBody>
      </p:sp>
    </p:spTree>
    <p:extLst>
      <p:ext uri="{BB962C8B-B14F-4D97-AF65-F5344CB8AC3E}">
        <p14:creationId xmlns:p14="http://schemas.microsoft.com/office/powerpoint/2010/main" xmlns="" val="2250020349"/>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lstStyle/>
          <a:p>
            <a:r>
              <a:rPr lang="en-US" dirty="0"/>
              <a:t>International law is created </a:t>
            </a:r>
            <a:r>
              <a:rPr lang="en-US" dirty="0" smtClean="0"/>
              <a:t>mainly </a:t>
            </a:r>
            <a:r>
              <a:rPr lang="en-US" dirty="0"/>
              <a:t>by treaty and international custom</a:t>
            </a:r>
            <a:r>
              <a:rPr lang="en-US" dirty="0" smtClean="0"/>
              <a:t>. </a:t>
            </a:r>
          </a:p>
          <a:p>
            <a:r>
              <a:rPr lang="en-US" dirty="0" smtClean="0"/>
              <a:t>It is international law because it is made by states;</a:t>
            </a:r>
          </a:p>
          <a:p>
            <a:r>
              <a:rPr lang="en-US" dirty="0" smtClean="0"/>
              <a:t>It applies throughout the world; and</a:t>
            </a:r>
          </a:p>
          <a:p>
            <a:r>
              <a:rPr lang="en-US" dirty="0" smtClean="0"/>
              <a:t>The subjects are states, international organizations such as the UN, AU,EU, and Ambassadors, Diplomats, stateless persons, etc.</a:t>
            </a:r>
          </a:p>
          <a:p>
            <a:r>
              <a:rPr lang="en-US" dirty="0" smtClean="0"/>
              <a:t>International law whether it is public or private, it has a body of rules and principles that regulate the entire world.</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24</a:t>
            </a:fld>
            <a:endParaRPr lang="en-US"/>
          </a:p>
        </p:txBody>
      </p:sp>
    </p:spTree>
    <p:extLst>
      <p:ext uri="{BB962C8B-B14F-4D97-AF65-F5344CB8AC3E}">
        <p14:creationId xmlns:p14="http://schemas.microsoft.com/office/powerpoint/2010/main" xmlns="" val="2102336079"/>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a:xfrm>
            <a:off x="838200" y="1962103"/>
            <a:ext cx="10515600" cy="4351338"/>
          </a:xfrm>
        </p:spPr>
        <p:txBody>
          <a:bodyPr>
            <a:noAutofit/>
          </a:bodyPr>
          <a:lstStyle/>
          <a:p>
            <a:pPr marL="0" indent="0">
              <a:buNone/>
            </a:pPr>
            <a:r>
              <a:rPr lang="en-US" b="1" dirty="0">
                <a:latin typeface="Times New Roman" panose="02020603050405020304" pitchFamily="18" charset="0"/>
                <a:cs typeface="Times New Roman" panose="02020603050405020304" pitchFamily="18" charset="0"/>
              </a:rPr>
              <a:t>1.7.4: Criminal Law and Civil Law</a:t>
            </a:r>
            <a:r>
              <a:rPr lang="en-US" dirty="0">
                <a:latin typeface="Times New Roman" panose="02020603050405020304" pitchFamily="18" charset="0"/>
                <a:cs typeface="Times New Roman" panose="02020603050405020304" pitchFamily="18" charset="0"/>
              </a:rPr>
              <a:t> </a:t>
            </a:r>
          </a:p>
          <a:p>
            <a:pPr marL="0" indent="0">
              <a:buNone/>
            </a:pPr>
            <a:r>
              <a:rPr lang="en-US" b="1" dirty="0">
                <a:latin typeface="Times New Roman" panose="02020603050405020304" pitchFamily="18" charset="0"/>
                <a:cs typeface="Times New Roman" panose="02020603050405020304" pitchFamily="18" charset="0"/>
              </a:rPr>
              <a:t>1.7.4.1: Criminal law</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Criminal law</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a branch of public law that deals with criminal matters such as committing murder, rape, theft, abduction, corruption, </a:t>
            </a:r>
            <a:r>
              <a:rPr lang="en-US" dirty="0" smtClean="0">
                <a:latin typeface="Times New Roman" panose="02020603050405020304" pitchFamily="18" charset="0"/>
                <a:cs typeface="Times New Roman" panose="02020603050405020304" pitchFamily="18" charset="0"/>
              </a:rPr>
              <a:t>etc.</a:t>
            </a:r>
          </a:p>
          <a:p>
            <a:r>
              <a:rPr lang="en-US" dirty="0" smtClean="0">
                <a:latin typeface="Times New Roman" panose="02020603050405020304" pitchFamily="18" charset="0"/>
                <a:cs typeface="Times New Roman" panose="02020603050405020304" pitchFamily="18" charset="0"/>
              </a:rPr>
              <a:t>Criminal </a:t>
            </a:r>
            <a:r>
              <a:rPr lang="en-US" dirty="0">
                <a:latin typeface="Times New Roman" panose="02020603050405020304" pitchFamily="18" charset="0"/>
                <a:cs typeface="Times New Roman" panose="02020603050405020304" pitchFamily="18" charset="0"/>
              </a:rPr>
              <a:t>law studies </a:t>
            </a:r>
            <a:r>
              <a:rPr lang="en-US" dirty="0" smtClean="0">
                <a:latin typeface="Times New Roman" panose="02020603050405020304" pitchFamily="18" charset="0"/>
                <a:cs typeface="Times New Roman" panose="02020603050405020304" pitchFamily="18" charset="0"/>
              </a:rPr>
              <a:t>and identifies issues </a:t>
            </a:r>
            <a:r>
              <a:rPr lang="en-US" dirty="0">
                <a:latin typeface="Times New Roman" panose="02020603050405020304" pitchFamily="18" charset="0"/>
                <a:cs typeface="Times New Roman" panose="02020603050405020304" pitchFamily="18" charset="0"/>
              </a:rPr>
              <a:t>of criminal </a:t>
            </a:r>
            <a:r>
              <a:rPr lang="en-US" dirty="0" smtClean="0">
                <a:latin typeface="Times New Roman" panose="02020603050405020304" pitchFamily="18" charset="0"/>
                <a:cs typeface="Times New Roman" panose="02020603050405020304" pitchFamily="18" charset="0"/>
              </a:rPr>
              <a:t>acts. </a:t>
            </a:r>
          </a:p>
          <a:p>
            <a:r>
              <a:rPr lang="en-US" dirty="0" smtClean="0">
                <a:latin typeface="Times New Roman" panose="02020603050405020304" pitchFamily="18" charset="0"/>
                <a:cs typeface="Times New Roman" panose="02020603050405020304" pitchFamily="18" charset="0"/>
              </a:rPr>
              <a:t>Criminal </a:t>
            </a:r>
            <a:r>
              <a:rPr lang="en-US" dirty="0">
                <a:latin typeface="Times New Roman" panose="02020603050405020304" pitchFamily="18" charset="0"/>
                <a:cs typeface="Times New Roman" panose="02020603050405020304" pitchFamily="18" charset="0"/>
              </a:rPr>
              <a:t>law can be classified in to </a:t>
            </a:r>
            <a:r>
              <a:rPr lang="en-US" dirty="0" smtClean="0">
                <a:latin typeface="Times New Roman" panose="02020603050405020304" pitchFamily="18" charset="0"/>
                <a:cs typeface="Times New Roman" panose="02020603050405020304" pitchFamily="18" charset="0"/>
              </a:rPr>
              <a:t>national criminal law, criminal procedure law </a:t>
            </a:r>
            <a:r>
              <a:rPr lang="en-US" dirty="0">
                <a:latin typeface="Times New Roman" panose="02020603050405020304" pitchFamily="18" charset="0"/>
                <a:cs typeface="Times New Roman" panose="02020603050405020304" pitchFamily="18" charset="0"/>
              </a:rPr>
              <a:t>and international criminal </a:t>
            </a:r>
            <a:r>
              <a:rPr lang="en-US" dirty="0" smtClean="0">
                <a:latin typeface="Times New Roman" panose="02020603050405020304" pitchFamily="18" charset="0"/>
                <a:cs typeface="Times New Roman" panose="02020603050405020304" pitchFamily="18" charset="0"/>
              </a:rPr>
              <a:t>law and international criminal procedure law. </a:t>
            </a:r>
          </a:p>
        </p:txBody>
      </p:sp>
      <p:sp>
        <p:nvSpPr>
          <p:cNvPr id="4" name="Slide Number Placeholder 3"/>
          <p:cNvSpPr>
            <a:spLocks noGrp="1"/>
          </p:cNvSpPr>
          <p:nvPr>
            <p:ph type="sldNum" sz="quarter" idx="12"/>
          </p:nvPr>
        </p:nvSpPr>
        <p:spPr/>
        <p:txBody>
          <a:bodyPr/>
          <a:lstStyle/>
          <a:p>
            <a:fld id="{21BB08F8-166D-4140-B320-43E619E97AF0}" type="slidenum">
              <a:rPr lang="en-US" smtClean="0"/>
              <a:pPr/>
              <a:t>25</a:t>
            </a:fld>
            <a:endParaRPr lang="en-US"/>
          </a:p>
        </p:txBody>
      </p:sp>
    </p:spTree>
    <p:extLst>
      <p:ext uri="{BB962C8B-B14F-4D97-AF65-F5344CB8AC3E}">
        <p14:creationId xmlns:p14="http://schemas.microsoft.com/office/powerpoint/2010/main" xmlns="" val="1458104592"/>
      </p:ext>
    </p:extLst>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Introduction…cont`d </a:t>
            </a:r>
            <a:endParaRPr lang="en-US" dirty="0"/>
          </a:p>
        </p:txBody>
      </p:sp>
      <p:sp>
        <p:nvSpPr>
          <p:cNvPr id="3" name="Content Placeholder 2"/>
          <p:cNvSpPr>
            <a:spLocks noGrp="1"/>
          </p:cNvSpPr>
          <p:nvPr>
            <p:ph idx="1"/>
          </p:nvPr>
        </p:nvSpPr>
        <p:spPr/>
        <p:txBody>
          <a:bodyPr>
            <a:normAutofit fontScale="92500" lnSpcReduction="10000"/>
          </a:bodyPr>
          <a:lstStyle/>
          <a:p>
            <a:r>
              <a:rPr lang="en-US" dirty="0"/>
              <a:t>Crimes that are considered as international are terrorism, drug trafficking, genocide, human trafficking, etc</a:t>
            </a:r>
            <a:r>
              <a:rPr lang="en-US" dirty="0" smtClean="0"/>
              <a:t>.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The purpose of criminal law is to maintain peace and order of the society at national and international level. </a:t>
            </a:r>
          </a:p>
          <a:p>
            <a:pPr marL="0" indent="0">
              <a:buNone/>
            </a:pPr>
            <a:r>
              <a:rPr lang="en-US" b="1" dirty="0"/>
              <a:t>1.7.4.2: Civil Law</a:t>
            </a:r>
            <a:endParaRPr lang="en-US" dirty="0"/>
          </a:p>
          <a:p>
            <a:r>
              <a:rPr lang="en-US" dirty="0"/>
              <a:t>Civil Law is a branch of national </a:t>
            </a:r>
            <a:r>
              <a:rPr lang="en-US" smtClean="0"/>
              <a:t>and international private </a:t>
            </a:r>
            <a:r>
              <a:rPr lang="en-US" dirty="0"/>
              <a:t>law that deals with civil matters such as when persons conclude contracts to do different business transactions, concluding marriage, making a will, donation, agreements made on buying and selling goods, etc. </a:t>
            </a:r>
            <a:endParaRPr lang="en-US" dirty="0" smtClean="0"/>
          </a:p>
          <a:p>
            <a:r>
              <a:rPr lang="en-US" dirty="0" smtClean="0"/>
              <a:t>Civil </a:t>
            </a:r>
            <a:r>
              <a:rPr lang="en-US" dirty="0"/>
              <a:t>law is also classified in to national and international depending on its scope of application. </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26</a:t>
            </a:fld>
            <a:endParaRPr lang="en-US"/>
          </a:p>
        </p:txBody>
      </p:sp>
    </p:spTree>
    <p:extLst>
      <p:ext uri="{BB962C8B-B14F-4D97-AF65-F5344CB8AC3E}">
        <p14:creationId xmlns:p14="http://schemas.microsoft.com/office/powerpoint/2010/main" xmlns="" val="157351861"/>
      </p:ext>
    </p:extLst>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 </a:t>
            </a:r>
            <a:endParaRPr lang="en-US" sz="4000" dirty="0"/>
          </a:p>
        </p:txBody>
      </p:sp>
      <p:sp>
        <p:nvSpPr>
          <p:cNvPr id="3" name="Content Placeholder 2"/>
          <p:cNvSpPr>
            <a:spLocks noGrp="1"/>
          </p:cNvSpPr>
          <p:nvPr>
            <p:ph idx="1"/>
          </p:nvPr>
        </p:nvSpPr>
        <p:spPr/>
        <p:txBody>
          <a:bodyPr>
            <a:normAutofit lnSpcReduction="10000"/>
          </a:bodyPr>
          <a:lstStyle/>
          <a:p>
            <a:pPr marL="0" indent="0">
              <a:buNone/>
            </a:pPr>
            <a:r>
              <a:rPr lang="en-US" b="1" dirty="0"/>
              <a:t>1.8: Hierarchy of </a:t>
            </a:r>
            <a:r>
              <a:rPr lang="en-US" b="1" dirty="0" smtClean="0"/>
              <a:t>Laws</a:t>
            </a:r>
            <a:endParaRPr lang="en-US" dirty="0" smtClean="0"/>
          </a:p>
          <a:p>
            <a:r>
              <a:rPr lang="en-US" dirty="0"/>
              <a:t>Hierarchy of</a:t>
            </a:r>
            <a:r>
              <a:rPr lang="en-US" b="1" i="1" dirty="0"/>
              <a:t> </a:t>
            </a:r>
            <a:r>
              <a:rPr lang="en-US" dirty="0"/>
              <a:t>laws is to mean the order of laws according to which they obeyed</a:t>
            </a:r>
            <a:r>
              <a:rPr lang="en-US" i="1" dirty="0"/>
              <a:t>.</a:t>
            </a:r>
            <a:r>
              <a:rPr lang="en-US" dirty="0"/>
              <a:t> </a:t>
            </a:r>
            <a:endParaRPr lang="en-US" dirty="0" smtClean="0"/>
          </a:p>
          <a:p>
            <a:pPr>
              <a:buNone/>
            </a:pPr>
            <a:r>
              <a:rPr lang="en-US" u="sng" dirty="0" smtClean="0"/>
              <a:t>Def</a:t>
            </a:r>
            <a:r>
              <a:rPr lang="en-US" dirty="0" smtClean="0"/>
              <a:t>: Hierarchy </a:t>
            </a:r>
            <a:r>
              <a:rPr lang="en-US" dirty="0"/>
              <a:t>of laws can be defined as a coordinated arrangement of laws among which </a:t>
            </a:r>
            <a:r>
              <a:rPr lang="en-US"/>
              <a:t>a </a:t>
            </a:r>
            <a:r>
              <a:rPr lang="en-US" smtClean="0"/>
              <a:t>superior-subordinate </a:t>
            </a:r>
            <a:r>
              <a:rPr lang="en-US" dirty="0"/>
              <a:t>relationship is expressed as a direct relation of the power order in the law making authorities. </a:t>
            </a:r>
            <a:endParaRPr lang="en-US" dirty="0" smtClean="0"/>
          </a:p>
          <a:p>
            <a:r>
              <a:rPr lang="en-US" dirty="0" smtClean="0"/>
              <a:t>Hierarchy </a:t>
            </a:r>
            <a:r>
              <a:rPr lang="en-US" dirty="0"/>
              <a:t>of</a:t>
            </a:r>
            <a:r>
              <a:rPr lang="en-US" b="1" i="1" dirty="0"/>
              <a:t> </a:t>
            </a:r>
            <a:r>
              <a:rPr lang="en-US" dirty="0"/>
              <a:t>laws shows hierarchy of government </a:t>
            </a:r>
            <a:r>
              <a:rPr lang="en-US" dirty="0" smtClean="0"/>
              <a:t>organs.</a:t>
            </a:r>
          </a:p>
          <a:p>
            <a:r>
              <a:rPr lang="en-US" dirty="0" smtClean="0"/>
              <a:t>The superior government organ in law making power makes superior/primary laws and lower government organ in law making power makes lower/inferior or subordinate or secondary laws.</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27</a:t>
            </a:fld>
            <a:endParaRPr lang="en-US"/>
          </a:p>
        </p:txBody>
      </p:sp>
    </p:spTree>
    <p:extLst>
      <p:ext uri="{BB962C8B-B14F-4D97-AF65-F5344CB8AC3E}">
        <p14:creationId xmlns:p14="http://schemas.microsoft.com/office/powerpoint/2010/main" xmlns="" val="3952867286"/>
      </p:ext>
    </p:extLst>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Introduction…cont`d</a:t>
            </a:r>
            <a:endParaRPr lang="en-US" sz="4000" dirty="0"/>
          </a:p>
        </p:txBody>
      </p:sp>
      <p:sp>
        <p:nvSpPr>
          <p:cNvPr id="3" name="Content Placeholder 2"/>
          <p:cNvSpPr>
            <a:spLocks noGrp="1"/>
          </p:cNvSpPr>
          <p:nvPr>
            <p:ph idx="1"/>
          </p:nvPr>
        </p:nvSpPr>
        <p:spPr/>
        <p:txBody>
          <a:bodyPr>
            <a:normAutofit/>
          </a:bodyPr>
          <a:lstStyle/>
          <a:p>
            <a:r>
              <a:rPr lang="en-US" dirty="0"/>
              <a:t>The legislative organ </a:t>
            </a:r>
            <a:r>
              <a:rPr lang="en-US" dirty="0" smtClean="0"/>
              <a:t>delegates </a:t>
            </a:r>
            <a:r>
              <a:rPr lang="en-US" dirty="0"/>
              <a:t>the executive to enact subordinate laws </a:t>
            </a:r>
            <a:r>
              <a:rPr lang="en-US" dirty="0" smtClean="0"/>
              <a:t>because </a:t>
            </a:r>
            <a:r>
              <a:rPr lang="en-US" dirty="0"/>
              <a:t>of the following three reasons:</a:t>
            </a:r>
          </a:p>
          <a:p>
            <a:pPr marL="0" lvl="0" indent="0">
              <a:buNone/>
            </a:pPr>
            <a:r>
              <a:rPr lang="en-US" dirty="0" smtClean="0"/>
              <a:t>1. To </a:t>
            </a:r>
            <a:r>
              <a:rPr lang="en-US" dirty="0"/>
              <a:t>reduce work </a:t>
            </a:r>
            <a:r>
              <a:rPr lang="en-US" dirty="0" smtClean="0"/>
              <a:t>load;</a:t>
            </a:r>
            <a:endParaRPr lang="en-US" dirty="0"/>
          </a:p>
          <a:p>
            <a:pPr marL="0" indent="0">
              <a:buNone/>
            </a:pPr>
            <a:r>
              <a:rPr lang="en-US" dirty="0" smtClean="0"/>
              <a:t>2. Due </a:t>
            </a:r>
            <a:r>
              <a:rPr lang="en-US" dirty="0"/>
              <a:t>to the technical nature of the laws or technical </a:t>
            </a:r>
            <a:r>
              <a:rPr lang="en-US" dirty="0" smtClean="0"/>
              <a:t>competency; and</a:t>
            </a:r>
          </a:p>
          <a:p>
            <a:pPr marL="0" indent="0">
              <a:buNone/>
            </a:pPr>
            <a:r>
              <a:rPr lang="en-US" dirty="0" smtClean="0"/>
              <a:t>3. To </a:t>
            </a:r>
            <a:r>
              <a:rPr lang="en-US" dirty="0"/>
              <a:t>obtain </a:t>
            </a:r>
            <a:r>
              <a:rPr lang="en-US" dirty="0" smtClean="0"/>
              <a:t>flexibility.</a:t>
            </a:r>
          </a:p>
          <a:p>
            <a:r>
              <a:rPr lang="en-US" dirty="0"/>
              <a:t>constitution is superior to proclamation. Proclamation is superior to regulation. </a:t>
            </a:r>
            <a:r>
              <a:rPr lang="en-US" dirty="0" smtClean="0"/>
              <a:t>Regulation/Decree </a:t>
            </a:r>
            <a:r>
              <a:rPr lang="en-US" dirty="0"/>
              <a:t>is superior to </a:t>
            </a:r>
            <a:r>
              <a:rPr lang="en-US" dirty="0" smtClean="0"/>
              <a:t>directive. Directive is superior to Notice.</a:t>
            </a:r>
          </a:p>
          <a:p>
            <a:r>
              <a:rPr lang="en-US" dirty="0" smtClean="0"/>
              <a:t>Test-1:15% + Final 5%</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28</a:t>
            </a:fld>
            <a:endParaRPr lang="en-US"/>
          </a:p>
        </p:txBody>
      </p:sp>
    </p:spTree>
    <p:extLst>
      <p:ext uri="{BB962C8B-B14F-4D97-AF65-F5344CB8AC3E}">
        <p14:creationId xmlns:p14="http://schemas.microsoft.com/office/powerpoint/2010/main" xmlns="" val="1263438047"/>
      </p:ext>
    </p:extLst>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37481"/>
            <a:ext cx="10515600" cy="3261815"/>
          </a:xfrm>
        </p:spPr>
        <p:txBody>
          <a:bodyPr/>
          <a:lstStyle/>
          <a:p>
            <a:r>
              <a:rPr lang="en-US" b="1" dirty="0">
                <a:latin typeface="Times New Roman" panose="02020603050405020304" pitchFamily="18" charset="0"/>
                <a:cs typeface="Times New Roman" panose="02020603050405020304" pitchFamily="18" charset="0"/>
              </a:rPr>
              <a:t>Chapter-Two: Law </a:t>
            </a:r>
            <a:r>
              <a:rPr lang="en-US" b="1">
                <a:latin typeface="Times New Roman" panose="02020603050405020304" pitchFamily="18" charset="0"/>
                <a:cs typeface="Times New Roman" panose="02020603050405020304" pitchFamily="18" charset="0"/>
              </a:rPr>
              <a:t>of </a:t>
            </a:r>
            <a:r>
              <a:rPr lang="en-US" b="1" smtClean="0">
                <a:latin typeface="Times New Roman" panose="02020603050405020304" pitchFamily="18" charset="0"/>
                <a:cs typeface="Times New Roman" panose="02020603050405020304" pitchFamily="18" charset="0"/>
              </a:rPr>
              <a:t>Contract </a:t>
            </a:r>
            <a:r>
              <a:rPr lang="en-US" b="1" dirty="0">
                <a:latin typeface="Times New Roman" panose="02020603050405020304" pitchFamily="18" charset="0"/>
                <a:cs typeface="Times New Roman" panose="02020603050405020304" pitchFamily="18" charset="0"/>
              </a:rPr>
              <a:t>in General</a:t>
            </a:r>
            <a:endParaRPr lang="en-US" dirty="0"/>
          </a:p>
        </p:txBody>
      </p:sp>
      <p:sp>
        <p:nvSpPr>
          <p:cNvPr id="3" name="Slide Number Placeholder 2"/>
          <p:cNvSpPr>
            <a:spLocks noGrp="1"/>
          </p:cNvSpPr>
          <p:nvPr>
            <p:ph type="sldNum" sz="quarter" idx="12"/>
          </p:nvPr>
        </p:nvSpPr>
        <p:spPr/>
        <p:txBody>
          <a:bodyPr/>
          <a:lstStyle/>
          <a:p>
            <a:fld id="{21BB08F8-166D-4140-B320-43E619E97AF0}" type="slidenum">
              <a:rPr lang="en-US" smtClean="0"/>
              <a:pPr/>
              <a:t>29</a:t>
            </a:fld>
            <a:endParaRPr lang="en-US"/>
          </a:p>
        </p:txBody>
      </p:sp>
    </p:spTree>
    <p:extLst>
      <p:ext uri="{BB962C8B-B14F-4D97-AF65-F5344CB8AC3E}">
        <p14:creationId xmlns:p14="http://schemas.microsoft.com/office/powerpoint/2010/main" xmlns="" val="2352389237"/>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Chapter-Two: </a:t>
            </a:r>
            <a:r>
              <a:rPr lang="en-US" b="1" dirty="0" smtClean="0">
                <a:latin typeface="Times New Roman" panose="02020603050405020304" pitchFamily="18" charset="0"/>
                <a:cs typeface="Times New Roman" panose="02020603050405020304" pitchFamily="18" charset="0"/>
              </a:rPr>
              <a:t>Cont`d</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2.1. Identifying Sources of </a:t>
            </a:r>
            <a:r>
              <a:rPr lang="en-US" b="1" dirty="0" smtClean="0"/>
              <a:t>Obligation</a:t>
            </a:r>
            <a:endParaRPr lang="en-US" b="1" dirty="0"/>
          </a:p>
          <a:p>
            <a:r>
              <a:rPr lang="en-US" dirty="0" smtClean="0"/>
              <a:t>Obligation </a:t>
            </a:r>
            <a:r>
              <a:rPr lang="en-US" dirty="0"/>
              <a:t>is a </a:t>
            </a:r>
            <a:r>
              <a:rPr lang="en-US" dirty="0" smtClean="0"/>
              <a:t>bond </a:t>
            </a:r>
            <a:r>
              <a:rPr lang="en-US" dirty="0"/>
              <a:t>of relationship (vinculum juries</a:t>
            </a:r>
            <a:r>
              <a:rPr lang="en-US" dirty="0" smtClean="0"/>
              <a:t>);  </a:t>
            </a:r>
            <a:endParaRPr lang="en-US" dirty="0"/>
          </a:p>
          <a:p>
            <a:r>
              <a:rPr lang="en-US" dirty="0" smtClean="0"/>
              <a:t>it </a:t>
            </a:r>
            <a:r>
              <a:rPr lang="en-US" dirty="0"/>
              <a:t>is a correlative of right in </a:t>
            </a:r>
            <a:r>
              <a:rPr lang="en-US" dirty="0" smtClean="0"/>
              <a:t>person-am; </a:t>
            </a:r>
          </a:p>
          <a:p>
            <a:r>
              <a:rPr lang="en-US" dirty="0" smtClean="0"/>
              <a:t>It </a:t>
            </a:r>
            <a:r>
              <a:rPr lang="en-US" dirty="0"/>
              <a:t>is </a:t>
            </a:r>
            <a:r>
              <a:rPr lang="en-US" dirty="0" smtClean="0"/>
              <a:t>a bondage </a:t>
            </a:r>
            <a:r>
              <a:rPr lang="en-US" dirty="0"/>
              <a:t>of rights and </a:t>
            </a:r>
            <a:r>
              <a:rPr lang="en-US" dirty="0" smtClean="0"/>
              <a:t>duties; and </a:t>
            </a:r>
          </a:p>
          <a:p>
            <a:r>
              <a:rPr lang="en-US" dirty="0" smtClean="0"/>
              <a:t>An </a:t>
            </a:r>
            <a:r>
              <a:rPr lang="en-US" dirty="0"/>
              <a:t>obligation may be defined as corresponds to such right. </a:t>
            </a:r>
            <a:endParaRPr lang="en-US" dirty="0" smtClean="0"/>
          </a:p>
          <a:p>
            <a:r>
              <a:rPr lang="en-US" dirty="0" smtClean="0"/>
              <a:t>Obligation </a:t>
            </a:r>
            <a:r>
              <a:rPr lang="en-US" dirty="0"/>
              <a:t>can be emanated mainly from two sources. These </a:t>
            </a:r>
            <a:r>
              <a:rPr lang="en-US" dirty="0" smtClean="0"/>
              <a:t>are:</a:t>
            </a:r>
          </a:p>
          <a:p>
            <a:pPr marL="0" indent="0">
              <a:buNone/>
            </a:pPr>
            <a:r>
              <a:rPr lang="en-US" dirty="0" smtClean="0"/>
              <a:t>1. Law</a:t>
            </a:r>
            <a:r>
              <a:rPr lang="en-US" dirty="0"/>
              <a:t>.</a:t>
            </a:r>
            <a:r>
              <a:rPr lang="en-US" dirty="0" smtClean="0"/>
              <a:t> </a:t>
            </a:r>
            <a:r>
              <a:rPr lang="en-US" dirty="0"/>
              <a:t>E</a:t>
            </a:r>
            <a:r>
              <a:rPr lang="en-US" dirty="0" smtClean="0"/>
              <a:t>xample tax levied on tax payer, paying compensation for damage sustained; and </a:t>
            </a:r>
          </a:p>
          <a:p>
            <a:pPr marL="0" indent="0">
              <a:buNone/>
            </a:pPr>
            <a:r>
              <a:rPr lang="en-US" dirty="0" smtClean="0"/>
              <a:t>2. Contract</a:t>
            </a:r>
            <a:r>
              <a:rPr lang="en-US" b="1" dirty="0" smtClean="0"/>
              <a:t>. </a:t>
            </a:r>
            <a:r>
              <a:rPr lang="en-US" dirty="0" smtClean="0"/>
              <a:t>Example, a contact concluded between two parties.</a:t>
            </a:r>
            <a:r>
              <a:rPr lang="en-US" b="1" dirty="0" smtClean="0"/>
              <a:t> </a:t>
            </a:r>
            <a:r>
              <a:rPr lang="en-US" dirty="0" smtClean="0"/>
              <a:t>Rights and  duties are created as the result of the agreement of the parties.</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30</a:t>
            </a:fld>
            <a:endParaRPr lang="en-US" dirty="0"/>
          </a:p>
        </p:txBody>
      </p:sp>
    </p:spTree>
    <p:extLst>
      <p:ext uri="{BB962C8B-B14F-4D97-AF65-F5344CB8AC3E}">
        <p14:creationId xmlns:p14="http://schemas.microsoft.com/office/powerpoint/2010/main" xmlns="" val="2457731675"/>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t>2.2. </a:t>
            </a:r>
            <a:r>
              <a:rPr lang="en-US" b="1" dirty="0"/>
              <a:t>Defining </a:t>
            </a:r>
            <a:r>
              <a:rPr lang="en-US" b="1" dirty="0" smtClean="0"/>
              <a:t>Contract</a:t>
            </a:r>
            <a:endParaRPr lang="en-US" b="1" dirty="0"/>
          </a:p>
          <a:p>
            <a:r>
              <a:rPr lang="en-US" dirty="0" smtClean="0"/>
              <a:t>Definition “A </a:t>
            </a:r>
            <a:r>
              <a:rPr lang="en-US" dirty="0"/>
              <a:t>contract is an agreement whereby two or more persons as between themselves create, vary or extinguish obligations of a proprietary nature (Art. 1675 of the civil code of Ethiopia</a:t>
            </a:r>
            <a:r>
              <a:rPr lang="en-US" dirty="0" smtClean="0"/>
              <a:t>).” </a:t>
            </a:r>
          </a:p>
          <a:p>
            <a:r>
              <a:rPr lang="en-US" dirty="0" smtClean="0"/>
              <a:t>In </a:t>
            </a:r>
            <a:r>
              <a:rPr lang="en-US" dirty="0"/>
              <a:t>this definition there are about </a:t>
            </a:r>
            <a:r>
              <a:rPr lang="en-US" dirty="0" smtClean="0"/>
              <a:t>six </a:t>
            </a:r>
            <a:r>
              <a:rPr lang="en-US" dirty="0"/>
              <a:t>concepts that shall be </a:t>
            </a:r>
            <a:r>
              <a:rPr lang="en-US" dirty="0" smtClean="0"/>
              <a:t>explained:</a:t>
            </a:r>
            <a:endParaRPr lang="en-US" dirty="0"/>
          </a:p>
          <a:p>
            <a:pPr marL="0" lvl="0" indent="0">
              <a:buNone/>
            </a:pPr>
            <a:r>
              <a:rPr lang="en-US" dirty="0" smtClean="0"/>
              <a:t>1. A </a:t>
            </a:r>
            <a:r>
              <a:rPr lang="en-US" dirty="0"/>
              <a:t>contract is an agreement. It is the meeting of mind or mutual understanding of the contracting </a:t>
            </a:r>
            <a:r>
              <a:rPr lang="en-US" dirty="0" smtClean="0"/>
              <a:t>parties;</a:t>
            </a:r>
            <a:endParaRPr lang="en-US" dirty="0"/>
          </a:p>
          <a:p>
            <a:pPr marL="0" lvl="0" indent="0">
              <a:buNone/>
            </a:pPr>
            <a:r>
              <a:rPr lang="en-US" dirty="0" smtClean="0"/>
              <a:t>2. In </a:t>
            </a:r>
            <a:r>
              <a:rPr lang="en-US" dirty="0"/>
              <a:t>any kind of contractual agreement there must have at least two persons or parties who shall have distinct common </a:t>
            </a:r>
            <a:r>
              <a:rPr lang="en-US" dirty="0" smtClean="0"/>
              <a:t>intention;</a:t>
            </a:r>
          </a:p>
          <a:p>
            <a:pPr marL="0" lvl="0" indent="0">
              <a:buNone/>
            </a:pPr>
            <a:r>
              <a:rPr lang="en-US" dirty="0" smtClean="0"/>
              <a:t>3. Persons may be natural persons(human beings) or artificial or legal persons created by operation of law (partnerships, companies, etc.).</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31</a:t>
            </a:fld>
            <a:endParaRPr lang="en-US"/>
          </a:p>
        </p:txBody>
      </p:sp>
    </p:spTree>
    <p:extLst>
      <p:ext uri="{BB962C8B-B14F-4D97-AF65-F5344CB8AC3E}">
        <p14:creationId xmlns:p14="http://schemas.microsoft.com/office/powerpoint/2010/main" xmlns="" val="3459561316"/>
      </p:ext>
    </p:extLst>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4</a:t>
            </a:r>
            <a:r>
              <a:rPr lang="en-US" dirty="0" smtClean="0"/>
              <a:t>. As between themselves : As </a:t>
            </a:r>
            <a:r>
              <a:rPr lang="en-US" dirty="0"/>
              <a:t>explained earlier each contracting parties must communicate and express their intention freely and such common intention must be to affect their legal </a:t>
            </a:r>
            <a:r>
              <a:rPr lang="en-US" dirty="0" smtClean="0"/>
              <a:t>relations not any other;</a:t>
            </a:r>
          </a:p>
          <a:p>
            <a:pPr marL="0" lvl="0" indent="0">
              <a:buNone/>
            </a:pPr>
            <a:r>
              <a:rPr lang="en-US" dirty="0"/>
              <a:t>5</a:t>
            </a:r>
            <a:r>
              <a:rPr lang="en-US" dirty="0" smtClean="0"/>
              <a:t>. The </a:t>
            </a:r>
            <a:r>
              <a:rPr lang="en-US" dirty="0"/>
              <a:t>contracting parties have the freedom to create (form) or vary (modify or change) or extinguish (remit or cancel) obligations by </a:t>
            </a:r>
            <a:r>
              <a:rPr lang="en-US" dirty="0" smtClean="0"/>
              <a:t>themselves; and</a:t>
            </a:r>
            <a:endParaRPr lang="en-US" dirty="0"/>
          </a:p>
          <a:p>
            <a:pPr marL="0" indent="0">
              <a:buNone/>
            </a:pPr>
            <a:r>
              <a:rPr lang="en-US" dirty="0"/>
              <a:t>6</a:t>
            </a:r>
            <a:r>
              <a:rPr lang="en-US" dirty="0" smtClean="0"/>
              <a:t>. A </a:t>
            </a:r>
            <a:r>
              <a:rPr lang="en-US" dirty="0"/>
              <a:t>contract shall be measured </a:t>
            </a:r>
            <a:r>
              <a:rPr lang="en-US" dirty="0" smtClean="0"/>
              <a:t>in </a:t>
            </a:r>
            <a:r>
              <a:rPr lang="en-US" dirty="0"/>
              <a:t>terms of money (proprietary nature). </a:t>
            </a:r>
            <a:endParaRPr lang="en-US" dirty="0" smtClean="0"/>
          </a:p>
          <a:p>
            <a:pPr marL="0" indent="0">
              <a:buNone/>
            </a:pPr>
            <a:r>
              <a:rPr lang="en-US" dirty="0"/>
              <a:t>From this definition, one can understand that a contract is an agreement but not all agreements are contracts</a:t>
            </a:r>
            <a:r>
              <a:rPr lang="en-US" dirty="0" smtClean="0"/>
              <a:t>.</a:t>
            </a:r>
          </a:p>
          <a:p>
            <a:pPr marL="0" indent="0">
              <a:buNone/>
            </a:pPr>
            <a:r>
              <a:rPr lang="en-US" dirty="0" smtClean="0"/>
              <a:t>According to this definition, is marriage a contract?</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32</a:t>
            </a:fld>
            <a:endParaRPr lang="en-US"/>
          </a:p>
        </p:txBody>
      </p:sp>
    </p:spTree>
    <p:extLst>
      <p:ext uri="{BB962C8B-B14F-4D97-AF65-F5344CB8AC3E}">
        <p14:creationId xmlns:p14="http://schemas.microsoft.com/office/powerpoint/2010/main" xmlns="" val="4247880299"/>
      </p:ext>
    </p:extLst>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2.3. Understanding Formation of </a:t>
            </a:r>
            <a:r>
              <a:rPr lang="en-US" b="1" dirty="0" smtClean="0"/>
              <a:t>Contract </a:t>
            </a:r>
            <a:r>
              <a:rPr lang="en-US" b="1" dirty="0"/>
              <a:t>and its </a:t>
            </a:r>
            <a:r>
              <a:rPr lang="en-US" b="1" dirty="0" smtClean="0"/>
              <a:t>elements</a:t>
            </a:r>
            <a:endParaRPr lang="en-US" dirty="0" smtClean="0"/>
          </a:p>
          <a:p>
            <a:r>
              <a:rPr lang="en-US" dirty="0" smtClean="0"/>
              <a:t>Definition: Formation </a:t>
            </a:r>
            <a:r>
              <a:rPr lang="en-US" dirty="0"/>
              <a:t>of contract is about the legal requirements for the existence of valid contractual obligations. </a:t>
            </a:r>
            <a:endParaRPr lang="en-US" dirty="0" smtClean="0"/>
          </a:p>
          <a:p>
            <a:r>
              <a:rPr lang="en-US" dirty="0"/>
              <a:t>F</a:t>
            </a:r>
            <a:r>
              <a:rPr lang="en-US" dirty="0" smtClean="0"/>
              <a:t>our essential/basic </a:t>
            </a:r>
            <a:r>
              <a:rPr lang="en-US" dirty="0"/>
              <a:t>elements of </a:t>
            </a:r>
            <a:r>
              <a:rPr lang="en-US" dirty="0" smtClean="0"/>
              <a:t>contract shall fulfilled</a:t>
            </a:r>
          </a:p>
          <a:p>
            <a:pPr marL="0" indent="0">
              <a:buNone/>
            </a:pPr>
            <a:r>
              <a:rPr lang="en-US" b="1" dirty="0"/>
              <a:t>A. Capacity </a:t>
            </a:r>
            <a:r>
              <a:rPr lang="en-US" b="1" dirty="0" smtClean="0"/>
              <a:t>of the parties to </a:t>
            </a:r>
            <a:r>
              <a:rPr lang="en-US" b="1" dirty="0"/>
              <a:t>Enter in to a Contract</a:t>
            </a:r>
            <a:endParaRPr lang="en-US" dirty="0"/>
          </a:p>
          <a:p>
            <a:r>
              <a:rPr lang="en-US" dirty="0"/>
              <a:t>Capacity is the </a:t>
            </a:r>
            <a:r>
              <a:rPr lang="en-US" smtClean="0"/>
              <a:t>ability/power of a </a:t>
            </a:r>
            <a:r>
              <a:rPr lang="en-US" dirty="0" smtClean="0"/>
              <a:t>person to </a:t>
            </a:r>
            <a:r>
              <a:rPr lang="en-US" dirty="0"/>
              <a:t>do any legally binding </a:t>
            </a:r>
            <a:r>
              <a:rPr lang="en-US" dirty="0" smtClean="0"/>
              <a:t>juridical/civil acts.</a:t>
            </a:r>
          </a:p>
          <a:p>
            <a:r>
              <a:rPr lang="en-US" u="sng" dirty="0" smtClean="0"/>
              <a:t>Requirements for capacity</a:t>
            </a:r>
            <a:r>
              <a:rPr lang="en-US" dirty="0" smtClean="0"/>
              <a:t>:</a:t>
            </a:r>
          </a:p>
          <a:p>
            <a:r>
              <a:rPr lang="en-US" dirty="0" smtClean="0"/>
              <a:t>The natural person shall attained </a:t>
            </a:r>
            <a:r>
              <a:rPr lang="en-US" dirty="0"/>
              <a:t>the age of eighteen </a:t>
            </a:r>
            <a:r>
              <a:rPr lang="en-US" dirty="0" smtClean="0"/>
              <a:t>years; </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33</a:t>
            </a:fld>
            <a:endParaRPr lang="en-US"/>
          </a:p>
        </p:txBody>
      </p:sp>
    </p:spTree>
    <p:extLst>
      <p:ext uri="{BB962C8B-B14F-4D97-AF65-F5344CB8AC3E}">
        <p14:creationId xmlns:p14="http://schemas.microsoft.com/office/powerpoint/2010/main" xmlns="" val="481304093"/>
      </p:ext>
    </p:extLst>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2. </a:t>
            </a:r>
            <a:r>
              <a:rPr lang="en-US" dirty="0"/>
              <a:t>N</a:t>
            </a:r>
            <a:r>
              <a:rPr lang="en-US" dirty="0" smtClean="0"/>
              <a:t>atural persons who have normal mental status; and</a:t>
            </a:r>
          </a:p>
          <a:p>
            <a:pPr marL="0" indent="0">
              <a:buNone/>
            </a:pPr>
            <a:r>
              <a:rPr lang="en-US" dirty="0" smtClean="0"/>
              <a:t>3. A natural </a:t>
            </a:r>
            <a:r>
              <a:rPr lang="en-US" dirty="0"/>
              <a:t>person </a:t>
            </a:r>
            <a:r>
              <a:rPr lang="en-US" dirty="0" smtClean="0"/>
              <a:t>who is not convicted and sentenced by the court put in </a:t>
            </a:r>
            <a:r>
              <a:rPr lang="en-US" dirty="0"/>
              <a:t>to </a:t>
            </a:r>
            <a:r>
              <a:rPr lang="en-US" dirty="0" smtClean="0"/>
              <a:t>jail/detained.</a:t>
            </a:r>
          </a:p>
          <a:p>
            <a:r>
              <a:rPr lang="en-US" dirty="0"/>
              <a:t>Incapacity is the exception to the principle of </a:t>
            </a:r>
            <a:r>
              <a:rPr lang="en-US" dirty="0" smtClean="0"/>
              <a:t>capacity. </a:t>
            </a:r>
          </a:p>
          <a:p>
            <a:pPr marL="0" indent="0">
              <a:buNone/>
            </a:pPr>
            <a:r>
              <a:rPr lang="en-US" u="sng" dirty="0" smtClean="0"/>
              <a:t>General incapacity</a:t>
            </a:r>
          </a:p>
          <a:p>
            <a:pPr marL="0" indent="0">
              <a:buNone/>
            </a:pPr>
            <a:r>
              <a:rPr lang="en-US" u="sng" dirty="0" smtClean="0"/>
              <a:t>Requirements</a:t>
            </a:r>
            <a:r>
              <a:rPr lang="en-US" dirty="0" smtClean="0"/>
              <a:t>:</a:t>
            </a:r>
          </a:p>
          <a:p>
            <a:pPr marL="0" indent="0">
              <a:buNone/>
            </a:pPr>
            <a:r>
              <a:rPr lang="en-US" dirty="0" smtClean="0"/>
              <a:t>1. Minors: persons  who are </a:t>
            </a:r>
            <a:r>
              <a:rPr lang="en-US" dirty="0"/>
              <a:t>below 18 years </a:t>
            </a:r>
            <a:r>
              <a:rPr lang="en-US" dirty="0" smtClean="0"/>
              <a:t>of age;</a:t>
            </a:r>
          </a:p>
          <a:p>
            <a:pPr marL="0" indent="0">
              <a:buNone/>
            </a:pPr>
            <a:r>
              <a:rPr lang="en-US" dirty="0" smtClean="0"/>
              <a:t>2. </a:t>
            </a:r>
            <a:r>
              <a:rPr lang="en-US" dirty="0"/>
              <a:t>N</a:t>
            </a:r>
            <a:r>
              <a:rPr lang="en-US" dirty="0" smtClean="0"/>
              <a:t>otoriously insane persons who are regarded as </a:t>
            </a:r>
            <a:r>
              <a:rPr lang="en-US" dirty="0"/>
              <a:t>judicial interdicted </a:t>
            </a:r>
            <a:r>
              <a:rPr lang="en-US" dirty="0" smtClean="0"/>
              <a:t>persons; and</a:t>
            </a:r>
          </a:p>
          <a:p>
            <a:pPr marL="0" indent="0">
              <a:buNone/>
            </a:pPr>
            <a:r>
              <a:rPr lang="en-US" dirty="0" smtClean="0"/>
              <a:t>3. prisoners/detained persons by decision of courts </a:t>
            </a:r>
            <a:r>
              <a:rPr lang="en-US" dirty="0"/>
              <a:t>who are regarded as legally interdicted persons.</a:t>
            </a:r>
          </a:p>
          <a:p>
            <a:pPr marL="0" indent="0">
              <a:buNone/>
            </a:pPr>
            <a:endParaRPr lang="en-US" dirty="0" smtClean="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34</a:t>
            </a:fld>
            <a:endParaRPr lang="en-US"/>
          </a:p>
        </p:txBody>
      </p:sp>
    </p:spTree>
    <p:extLst>
      <p:ext uri="{BB962C8B-B14F-4D97-AF65-F5344CB8AC3E}">
        <p14:creationId xmlns:p14="http://schemas.microsoft.com/office/powerpoint/2010/main" xmlns="" val="2285118582"/>
      </p:ext>
    </p:extLst>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pPr>
              <a:buNone/>
            </a:pPr>
            <a:r>
              <a:rPr lang="en-US" u="sng" dirty="0" smtClean="0"/>
              <a:t>Exceptions to the exceptions/Special incapacity</a:t>
            </a:r>
            <a:r>
              <a:rPr lang="en-US" dirty="0" smtClean="0"/>
              <a:t>:</a:t>
            </a:r>
          </a:p>
          <a:p>
            <a:r>
              <a:rPr lang="en-US" dirty="0"/>
              <a:t>Persons who are feeble </a:t>
            </a:r>
            <a:r>
              <a:rPr lang="en-US" dirty="0" smtClean="0"/>
              <a:t>minded; </a:t>
            </a:r>
          </a:p>
          <a:p>
            <a:r>
              <a:rPr lang="en-US" dirty="0" smtClean="0"/>
              <a:t>Drunkards/habitually intoxicated; </a:t>
            </a:r>
          </a:p>
          <a:p>
            <a:r>
              <a:rPr lang="en-US" dirty="0" smtClean="0"/>
              <a:t>prodigals</a:t>
            </a:r>
            <a:r>
              <a:rPr lang="en-US" dirty="0"/>
              <a:t>, like senile shall in appropriate cases be assimilated to insane </a:t>
            </a:r>
            <a:r>
              <a:rPr lang="en-US" dirty="0" smtClean="0"/>
              <a:t>persons;</a:t>
            </a:r>
          </a:p>
          <a:p>
            <a:r>
              <a:rPr lang="en-US" dirty="0" smtClean="0"/>
              <a:t>Disability may result in incapacity in favor of the disabled persons when others took advantages their disability; and</a:t>
            </a:r>
          </a:p>
          <a:p>
            <a:r>
              <a:rPr lang="en-US" dirty="0" smtClean="0"/>
              <a:t>Foreigners are also incapable in limited transactions like participating in election, taking government positions, participating in insurance and banking businesses, owning immovable properties, etc.</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35</a:t>
            </a:fld>
            <a:endParaRPr lang="en-US"/>
          </a:p>
        </p:txBody>
      </p:sp>
    </p:spTree>
    <p:extLst>
      <p:ext uri="{BB962C8B-B14F-4D97-AF65-F5344CB8AC3E}">
        <p14:creationId xmlns:p14="http://schemas.microsoft.com/office/powerpoint/2010/main" xmlns="" val="667746498"/>
      </p:ext>
    </p:extLst>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r>
              <a:rPr lang="en-US" dirty="0"/>
              <a:t>Incapable persons </a:t>
            </a:r>
            <a:r>
              <a:rPr lang="en-US" dirty="0" smtClean="0"/>
              <a:t>exercise  </a:t>
            </a:r>
            <a:r>
              <a:rPr lang="en-US" dirty="0"/>
              <a:t>their rights through legal </a:t>
            </a:r>
            <a:r>
              <a:rPr lang="en-US" dirty="0" smtClean="0"/>
              <a:t>representatives</a:t>
            </a:r>
            <a:r>
              <a:rPr lang="en-US" dirty="0"/>
              <a:t>:</a:t>
            </a:r>
            <a:r>
              <a:rPr lang="en-US" dirty="0" smtClean="0"/>
              <a:t> </a:t>
            </a:r>
          </a:p>
          <a:p>
            <a:r>
              <a:rPr lang="en-US" u="sng" dirty="0" smtClean="0"/>
              <a:t>Reasons</a:t>
            </a:r>
            <a:r>
              <a:rPr lang="en-US" dirty="0" smtClean="0"/>
              <a:t>:</a:t>
            </a:r>
          </a:p>
          <a:p>
            <a:r>
              <a:rPr lang="en-US" dirty="0"/>
              <a:t>The legal assumption is that incapable persons cannot choose the right course of </a:t>
            </a:r>
            <a:r>
              <a:rPr lang="en-US" dirty="0" smtClean="0"/>
              <a:t>action</a:t>
            </a:r>
            <a:r>
              <a:rPr lang="en-US" dirty="0"/>
              <a:t>;</a:t>
            </a:r>
            <a:endParaRPr lang="en-US" dirty="0" smtClean="0"/>
          </a:p>
          <a:p>
            <a:r>
              <a:rPr lang="en-US" dirty="0" smtClean="0"/>
              <a:t>The </a:t>
            </a:r>
            <a:r>
              <a:rPr lang="en-US" dirty="0"/>
              <a:t>incapable persons may not understand the nature of their acts and their legal </a:t>
            </a:r>
            <a:r>
              <a:rPr lang="en-US" dirty="0" smtClean="0"/>
              <a:t>effect; and </a:t>
            </a:r>
          </a:p>
          <a:p>
            <a:r>
              <a:rPr lang="en-US" dirty="0" smtClean="0"/>
              <a:t>If </a:t>
            </a:r>
            <a:r>
              <a:rPr lang="en-US" dirty="0"/>
              <a:t>legal effect is given for the acts of such persons, they may be </a:t>
            </a:r>
            <a:r>
              <a:rPr lang="en-US" dirty="0" smtClean="0"/>
              <a:t>victimized, that is, to protect their rights.</a:t>
            </a:r>
          </a:p>
          <a:p>
            <a:pPr>
              <a:buFont typeface="Wingdings" pitchFamily="2" charset="2"/>
              <a:buChar char="v"/>
            </a:pPr>
            <a:r>
              <a:rPr lang="en-US" smtClean="0"/>
              <a:t>personality </a:t>
            </a:r>
            <a:r>
              <a:rPr lang="en-US" dirty="0" smtClean="0"/>
              <a:t>helps persons to </a:t>
            </a:r>
            <a:r>
              <a:rPr lang="en-US" u="sng" dirty="0" smtClean="0"/>
              <a:t>enjoy</a:t>
            </a:r>
            <a:r>
              <a:rPr lang="en-US" dirty="0" smtClean="0"/>
              <a:t> their rights where as capacity helps them to </a:t>
            </a:r>
            <a:r>
              <a:rPr lang="en-US" u="sng" dirty="0" smtClean="0"/>
              <a:t>exercise</a:t>
            </a:r>
            <a:r>
              <a:rPr lang="en-US" dirty="0" smtClean="0"/>
              <a:t> their rights.</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36</a:t>
            </a:fld>
            <a:endParaRPr lang="en-US"/>
          </a:p>
        </p:txBody>
      </p:sp>
    </p:spTree>
    <p:extLst>
      <p:ext uri="{BB962C8B-B14F-4D97-AF65-F5344CB8AC3E}">
        <p14:creationId xmlns:p14="http://schemas.microsoft.com/office/powerpoint/2010/main" xmlns="" val="2012508390"/>
      </p:ext>
    </p:extLst>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B. </a:t>
            </a:r>
            <a:r>
              <a:rPr lang="en-US" b="1" dirty="0" smtClean="0"/>
              <a:t>Consent of the parties sustainable at law</a:t>
            </a:r>
            <a:endParaRPr lang="en-US" b="1" dirty="0"/>
          </a:p>
          <a:p>
            <a:pPr marL="0" indent="0">
              <a:buNone/>
            </a:pPr>
            <a:r>
              <a:rPr lang="en-US" u="sng" dirty="0" smtClean="0"/>
              <a:t>Definition:</a:t>
            </a:r>
            <a:r>
              <a:rPr lang="en-US" dirty="0" smtClean="0"/>
              <a:t> Consent </a:t>
            </a:r>
            <a:r>
              <a:rPr lang="en-US" dirty="0"/>
              <a:t>is an expression of intention or </a:t>
            </a:r>
            <a:r>
              <a:rPr lang="en-US" b="1" u="sng" dirty="0"/>
              <a:t>free will </a:t>
            </a:r>
            <a:r>
              <a:rPr lang="en-US" dirty="0" smtClean="0"/>
              <a:t>of </a:t>
            </a:r>
            <a:r>
              <a:rPr lang="en-US" dirty="0"/>
              <a:t>persons to enter into a legally binding agreement</a:t>
            </a:r>
            <a:r>
              <a:rPr lang="en-US" dirty="0" smtClean="0"/>
              <a:t>.</a:t>
            </a:r>
          </a:p>
          <a:p>
            <a:r>
              <a:rPr lang="en-US" dirty="0"/>
              <a:t>Consent is expressed by offer and acceptance because parties reach into an </a:t>
            </a:r>
            <a:r>
              <a:rPr lang="en-US" dirty="0" smtClean="0"/>
              <a:t>agreement through </a:t>
            </a:r>
            <a:r>
              <a:rPr lang="en-US" dirty="0"/>
              <a:t>continuous exchange of offer and acceptance. </a:t>
            </a:r>
            <a:endParaRPr lang="en-US" dirty="0" smtClean="0"/>
          </a:p>
          <a:p>
            <a:r>
              <a:rPr lang="en-US" dirty="0" smtClean="0"/>
              <a:t>Offer </a:t>
            </a:r>
            <a:r>
              <a:rPr lang="en-US" dirty="0"/>
              <a:t>is an expression of willingness to enter into a contract if accepted by the other party. </a:t>
            </a:r>
            <a:endParaRPr lang="en-US" dirty="0" smtClean="0"/>
          </a:p>
          <a:p>
            <a:r>
              <a:rPr lang="en-US" dirty="0" smtClean="0"/>
              <a:t>Acceptance </a:t>
            </a:r>
            <a:r>
              <a:rPr lang="en-US" dirty="0"/>
              <a:t>is an unequivocal assent to the offer. </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37</a:t>
            </a:fld>
            <a:endParaRPr lang="en-US"/>
          </a:p>
        </p:txBody>
      </p:sp>
    </p:spTree>
    <p:extLst>
      <p:ext uri="{BB962C8B-B14F-4D97-AF65-F5344CB8AC3E}">
        <p14:creationId xmlns:p14="http://schemas.microsoft.com/office/powerpoint/2010/main" xmlns="" val="57922405"/>
      </p:ext>
    </p:extLst>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dirty="0"/>
              <a:t>The person who offers to get acceptance or response from someone to make a contract is an </a:t>
            </a:r>
            <a:r>
              <a:rPr lang="en-US" dirty="0" err="1"/>
              <a:t>offeror</a:t>
            </a:r>
            <a:r>
              <a:rPr lang="en-US" dirty="0"/>
              <a:t>. </a:t>
            </a:r>
            <a:endParaRPr lang="en-US" dirty="0" smtClean="0"/>
          </a:p>
          <a:p>
            <a:r>
              <a:rPr lang="en-US" dirty="0" smtClean="0"/>
              <a:t>A </a:t>
            </a:r>
            <a:r>
              <a:rPr lang="en-US" dirty="0"/>
              <a:t>person who is expected to give a response or express his acceptance for such offer to conclude a contract is an </a:t>
            </a:r>
            <a:r>
              <a:rPr lang="en-US" dirty="0" err="1"/>
              <a:t>Offeree</a:t>
            </a:r>
            <a:r>
              <a:rPr lang="en-US" dirty="0"/>
              <a:t>. </a:t>
            </a:r>
            <a:endParaRPr lang="en-US" dirty="0" smtClean="0"/>
          </a:p>
          <a:p>
            <a:r>
              <a:rPr lang="en-US" dirty="0" smtClean="0"/>
              <a:t>Offer </a:t>
            </a:r>
            <a:r>
              <a:rPr lang="en-US" dirty="0"/>
              <a:t>or acceptance may be made orally or in writing or by signs normally in use or by conduct such that in the circumstances of the case there is no doubt as to the party’s agreement</a:t>
            </a:r>
            <a:r>
              <a:rPr lang="en-US" dirty="0" smtClean="0"/>
              <a:t>.</a:t>
            </a:r>
          </a:p>
          <a:p>
            <a:r>
              <a:rPr lang="en-US" dirty="0"/>
              <a:t>In principle silence where an offer is made shall not amount to acceptance.</a:t>
            </a:r>
            <a:r>
              <a:rPr lang="en-US" dirty="0" smtClean="0"/>
              <a:t>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38</a:t>
            </a:fld>
            <a:endParaRPr lang="en-US"/>
          </a:p>
        </p:txBody>
      </p:sp>
    </p:spTree>
    <p:extLst>
      <p:ext uri="{BB962C8B-B14F-4D97-AF65-F5344CB8AC3E}">
        <p14:creationId xmlns:p14="http://schemas.microsoft.com/office/powerpoint/2010/main" xmlns="" val="3298310044"/>
      </p:ext>
    </p:extLst>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b="1" dirty="0"/>
              <a:t>But as an exception</a:t>
            </a:r>
            <a:r>
              <a:rPr lang="en-US" dirty="0"/>
              <a:t>, an offer to continue or vary an existing contact or to enter into a subsidiary or complementary contract may be accepted by silence (pre-existing business relations).  </a:t>
            </a:r>
            <a:endParaRPr lang="en-US" dirty="0" smtClean="0"/>
          </a:p>
          <a:p>
            <a:r>
              <a:rPr lang="en-US" dirty="0" smtClean="0"/>
              <a:t>No </a:t>
            </a:r>
            <a:r>
              <a:rPr lang="en-US" dirty="0"/>
              <a:t>acceptance shall be required where a party bound by law or by a concession granted by the authorities to enter in to a contract on terms stipulated in advance</a:t>
            </a:r>
            <a:r>
              <a:rPr lang="en-US" dirty="0" smtClean="0"/>
              <a:t>.</a:t>
            </a:r>
          </a:p>
          <a:p>
            <a:r>
              <a:rPr lang="en-US" dirty="0" smtClean="0"/>
              <a:t> </a:t>
            </a:r>
            <a:r>
              <a:rPr lang="en-US" dirty="0"/>
              <a:t>This is a contract of adhesion which deserves silence amount acceptance</a:t>
            </a:r>
            <a:r>
              <a:rPr lang="en-US" dirty="0" smtClean="0"/>
              <a:t>.</a:t>
            </a:r>
          </a:p>
          <a:p>
            <a:r>
              <a:rPr lang="en-US" dirty="0"/>
              <a:t>Generally, acceptance must be positive, unconditional, unambiguous, unequivocal and must not be changed, added to or qualify the </a:t>
            </a:r>
            <a:r>
              <a:rPr lang="en-US" dirty="0" smtClean="0"/>
              <a:t>terms.</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39</a:t>
            </a:fld>
            <a:endParaRPr lang="en-US"/>
          </a:p>
        </p:txBody>
      </p:sp>
    </p:spTree>
    <p:extLst>
      <p:ext uri="{BB962C8B-B14F-4D97-AF65-F5344CB8AC3E}">
        <p14:creationId xmlns:p14="http://schemas.microsoft.com/office/powerpoint/2010/main" xmlns="" val="4004116154"/>
      </p:ext>
    </p:extLst>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dirty="0"/>
              <a:t>Who can invalidate the contract? </a:t>
            </a:r>
            <a:endParaRPr lang="en-US" dirty="0" smtClean="0"/>
          </a:p>
          <a:p>
            <a:r>
              <a:rPr lang="en-US" dirty="0" smtClean="0"/>
              <a:t>The </a:t>
            </a:r>
            <a:r>
              <a:rPr lang="en-US" dirty="0"/>
              <a:t>person or party who affected by such act can invalidate the contract. </a:t>
            </a:r>
            <a:endParaRPr lang="en-US" dirty="0" smtClean="0"/>
          </a:p>
          <a:p>
            <a:r>
              <a:rPr lang="en-US" dirty="0" smtClean="0"/>
              <a:t>If </a:t>
            </a:r>
            <a:r>
              <a:rPr lang="en-US" dirty="0"/>
              <a:t>she/he didn`t invalid the contract, it will continue, but it is defective. </a:t>
            </a:r>
            <a:endParaRPr lang="en-US" dirty="0" smtClean="0"/>
          </a:p>
          <a:p>
            <a:r>
              <a:rPr lang="en-US" dirty="0" smtClean="0"/>
              <a:t>In </a:t>
            </a:r>
            <a:r>
              <a:rPr lang="en-US" dirty="0"/>
              <a:t>this case a contract may be</a:t>
            </a:r>
            <a:r>
              <a:rPr lang="en-US" dirty="0" smtClean="0"/>
              <a:t>:</a:t>
            </a:r>
          </a:p>
          <a:p>
            <a:pPr marL="514350" indent="-514350">
              <a:buAutoNum type="arabicPeriod"/>
            </a:pPr>
            <a:r>
              <a:rPr lang="en-US" b="1" dirty="0" smtClean="0"/>
              <a:t>Void </a:t>
            </a:r>
            <a:r>
              <a:rPr lang="en-US" b="1" dirty="0"/>
              <a:t>Contract</a:t>
            </a:r>
            <a:r>
              <a:rPr lang="en-US" dirty="0"/>
              <a:t> </a:t>
            </a:r>
            <a:endParaRPr lang="en-US" dirty="0" smtClean="0"/>
          </a:p>
          <a:p>
            <a:r>
              <a:rPr lang="en-US" dirty="0"/>
              <a:t>It is to mean the contract is null or </a:t>
            </a:r>
            <a:r>
              <a:rPr lang="en-US" dirty="0" smtClean="0"/>
              <a:t>inexistent;</a:t>
            </a:r>
            <a:r>
              <a:rPr lang="en-US" dirty="0"/>
              <a:t> called </a:t>
            </a:r>
            <a:r>
              <a:rPr lang="en-US" u="sng" dirty="0"/>
              <a:t>absolute nullity</a:t>
            </a:r>
            <a:endParaRPr lang="en-US" u="sng" dirty="0" smtClean="0"/>
          </a:p>
          <a:p>
            <a:r>
              <a:rPr lang="en-US" dirty="0" smtClean="0"/>
              <a:t>The </a:t>
            </a:r>
            <a:r>
              <a:rPr lang="en-US" dirty="0"/>
              <a:t>object of the contact is illegal or immoral or </a:t>
            </a:r>
            <a:r>
              <a:rPr lang="en-US" dirty="0" smtClean="0"/>
              <a:t>impossible.</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40</a:t>
            </a:fld>
            <a:endParaRPr lang="en-US"/>
          </a:p>
        </p:txBody>
      </p:sp>
    </p:spTree>
    <p:extLst>
      <p:ext uri="{BB962C8B-B14F-4D97-AF65-F5344CB8AC3E}">
        <p14:creationId xmlns:p14="http://schemas.microsoft.com/office/powerpoint/2010/main" xmlns="" val="374195454"/>
      </p:ext>
    </p:extLst>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2. Voidable </a:t>
            </a:r>
            <a:r>
              <a:rPr lang="en-US" b="1" dirty="0" smtClean="0"/>
              <a:t>Contract</a:t>
            </a:r>
          </a:p>
          <a:p>
            <a:r>
              <a:rPr lang="en-US" dirty="0"/>
              <a:t>Voidable Contract is to mean annullable contract. </a:t>
            </a:r>
            <a:endParaRPr lang="en-US" dirty="0" smtClean="0"/>
          </a:p>
          <a:p>
            <a:r>
              <a:rPr lang="en-US" dirty="0"/>
              <a:t>The object of the contract is not illegal; immoral or null but has a defect. It is called </a:t>
            </a:r>
            <a:r>
              <a:rPr lang="en-US" u="sng" dirty="0"/>
              <a:t>relative nullity</a:t>
            </a:r>
            <a:r>
              <a:rPr lang="en-US" dirty="0"/>
              <a:t>. </a:t>
            </a:r>
            <a:r>
              <a:rPr lang="en-US" b="1" dirty="0"/>
              <a:t>	</a:t>
            </a:r>
            <a:endParaRPr lang="en-US" dirty="0"/>
          </a:p>
          <a:p>
            <a:pPr marL="0" indent="0">
              <a:buNone/>
            </a:pPr>
            <a:r>
              <a:rPr lang="en-US" b="1" dirty="0"/>
              <a:t>3. Unenforceable </a:t>
            </a:r>
            <a:r>
              <a:rPr lang="en-US" b="1" dirty="0" smtClean="0"/>
              <a:t>Contract</a:t>
            </a:r>
          </a:p>
          <a:p>
            <a:r>
              <a:rPr lang="en-US" dirty="0"/>
              <a:t>Unenforceable Contract is a contract which cannot be enforced. </a:t>
            </a:r>
            <a:endParaRPr lang="en-US" dirty="0" smtClean="0"/>
          </a:p>
          <a:p>
            <a:r>
              <a:rPr lang="en-US" dirty="0" smtClean="0"/>
              <a:t>It </a:t>
            </a:r>
            <a:r>
              <a:rPr lang="en-US" dirty="0"/>
              <a:t>is a matter of evidence. </a:t>
            </a:r>
            <a:endParaRPr lang="en-US" dirty="0" smtClean="0"/>
          </a:p>
          <a:p>
            <a:r>
              <a:rPr lang="en-US" dirty="0" smtClean="0"/>
              <a:t>A </a:t>
            </a:r>
            <a:r>
              <a:rPr lang="en-US" dirty="0"/>
              <a:t>contract that cannot be proved by evidence, or that cannot be proved by any means is unenforceable contract. </a:t>
            </a:r>
            <a:endParaRPr lang="en-US" dirty="0" smtClean="0"/>
          </a:p>
          <a:p>
            <a:r>
              <a:rPr lang="en-US" dirty="0" smtClean="0"/>
              <a:t>It </a:t>
            </a:r>
            <a:r>
              <a:rPr lang="en-US" dirty="0"/>
              <a:t>may not have any defects in its </a:t>
            </a:r>
            <a:r>
              <a:rPr lang="en-US" dirty="0" smtClean="0"/>
              <a:t>formation.</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41</a:t>
            </a:fld>
            <a:endParaRPr lang="en-US"/>
          </a:p>
        </p:txBody>
      </p:sp>
    </p:spTree>
    <p:extLst>
      <p:ext uri="{BB962C8B-B14F-4D97-AF65-F5344CB8AC3E}">
        <p14:creationId xmlns:p14="http://schemas.microsoft.com/office/powerpoint/2010/main" xmlns="" val="1398607225"/>
      </p:ext>
    </p:extLst>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r>
              <a:rPr lang="en-US" b="1" dirty="0"/>
              <a:t>Consent is considered as defective or vice</a:t>
            </a:r>
            <a:r>
              <a:rPr lang="en-US" dirty="0"/>
              <a:t> </a:t>
            </a:r>
            <a:r>
              <a:rPr lang="en-US" b="1" dirty="0" smtClean="0"/>
              <a:t>when there is:</a:t>
            </a:r>
          </a:p>
          <a:p>
            <a:pPr marL="514350" indent="-514350">
              <a:buAutoNum type="arabicPeriod"/>
            </a:pPr>
            <a:r>
              <a:rPr lang="en-US" dirty="0" smtClean="0"/>
              <a:t>Fraud made by either of the parties against the other</a:t>
            </a:r>
          </a:p>
          <a:p>
            <a:pPr marL="0" indent="0">
              <a:buNone/>
            </a:pPr>
            <a:r>
              <a:rPr lang="en-US" b="1" dirty="0" smtClean="0"/>
              <a:t>       </a:t>
            </a:r>
            <a:r>
              <a:rPr lang="en-US" dirty="0" smtClean="0"/>
              <a:t>A. Essential fraud</a:t>
            </a:r>
          </a:p>
          <a:p>
            <a:r>
              <a:rPr lang="en-US" dirty="0"/>
              <a:t>It is when the fraud or deceived person assured that, had s/he known the truth s/he would not have entered in to a contract.</a:t>
            </a:r>
            <a:endParaRPr lang="en-US" dirty="0" smtClean="0"/>
          </a:p>
          <a:p>
            <a:pPr marL="0" indent="0">
              <a:buNone/>
            </a:pPr>
            <a:r>
              <a:rPr lang="en-US" dirty="0"/>
              <a:t> </a:t>
            </a:r>
            <a:r>
              <a:rPr lang="en-US" dirty="0" smtClean="0"/>
              <a:t>      B. Incidental fraud</a:t>
            </a:r>
          </a:p>
          <a:p>
            <a:r>
              <a:rPr lang="en-US" dirty="0"/>
              <a:t>It is incurring burdensome obligation. It cannot be a ground for invalidation of a contract</a:t>
            </a:r>
            <a:r>
              <a:rPr lang="en-US" dirty="0" smtClean="0"/>
              <a:t>.</a:t>
            </a:r>
          </a:p>
          <a:p>
            <a:r>
              <a:rPr lang="en-US" dirty="0"/>
              <a:t>A contract may be invalidated on the ground of fraud where a party resorts to deceitful practice </a:t>
            </a:r>
          </a:p>
          <a:p>
            <a:pPr marL="0" indent="0">
              <a:buNone/>
            </a:pPr>
            <a:endParaRPr lang="en-US" dirty="0"/>
          </a:p>
          <a:p>
            <a:pPr marL="514350" indent="-514350">
              <a:buAutoNum type="arabicPeriod"/>
            </a:pPr>
            <a:endParaRPr lang="en-US" dirty="0" smtClean="0"/>
          </a:p>
          <a:p>
            <a:pPr marL="0" indent="0">
              <a:buNone/>
            </a:pPr>
            <a:endParaRPr lang="en-US" b="1"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42</a:t>
            </a:fld>
            <a:endParaRPr lang="en-US"/>
          </a:p>
        </p:txBody>
      </p:sp>
    </p:spTree>
    <p:extLst>
      <p:ext uri="{BB962C8B-B14F-4D97-AF65-F5344CB8AC3E}">
        <p14:creationId xmlns:p14="http://schemas.microsoft.com/office/powerpoint/2010/main" xmlns="" val="3805237419"/>
      </p:ext>
    </p:extLst>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dirty="0"/>
              <a:t>Concerning fraud the relationship of the parties shall observed, such as ordinary or special relationship.</a:t>
            </a:r>
            <a:r>
              <a:rPr lang="en-US" b="1" dirty="0"/>
              <a:t> </a:t>
            </a:r>
            <a:endParaRPr lang="en-US" b="1" dirty="0" smtClean="0"/>
          </a:p>
          <a:p>
            <a:r>
              <a:rPr lang="en-US" dirty="0" smtClean="0"/>
              <a:t>Ordinary </a:t>
            </a:r>
            <a:r>
              <a:rPr lang="en-US" dirty="0"/>
              <a:t>relationship is that when the parties did not know each other they simply made an ordinary business </a:t>
            </a:r>
            <a:r>
              <a:rPr lang="en-US" dirty="0" smtClean="0"/>
              <a:t>transaction</a:t>
            </a:r>
          </a:p>
          <a:p>
            <a:r>
              <a:rPr lang="en-US" dirty="0"/>
              <a:t>In a special relationship, it requires confidence between the parties because they know each other. </a:t>
            </a:r>
            <a:endParaRPr lang="en-US" dirty="0" smtClean="0"/>
          </a:p>
          <a:p>
            <a:r>
              <a:rPr lang="en-US" dirty="0"/>
              <a:t>Thus, the law is strict here that any simple or slight fraud resulted in invalidation of the contract.</a:t>
            </a:r>
          </a:p>
        </p:txBody>
      </p:sp>
      <p:sp>
        <p:nvSpPr>
          <p:cNvPr id="4" name="Slide Number Placeholder 3"/>
          <p:cNvSpPr>
            <a:spLocks noGrp="1"/>
          </p:cNvSpPr>
          <p:nvPr>
            <p:ph type="sldNum" sz="quarter" idx="12"/>
          </p:nvPr>
        </p:nvSpPr>
        <p:spPr/>
        <p:txBody>
          <a:bodyPr/>
          <a:lstStyle/>
          <a:p>
            <a:fld id="{21BB08F8-166D-4140-B320-43E619E97AF0}" type="slidenum">
              <a:rPr lang="en-US" smtClean="0"/>
              <a:pPr/>
              <a:t>43</a:t>
            </a:fld>
            <a:endParaRPr lang="en-US"/>
          </a:p>
        </p:txBody>
      </p:sp>
    </p:spTree>
    <p:extLst>
      <p:ext uri="{BB962C8B-B14F-4D97-AF65-F5344CB8AC3E}">
        <p14:creationId xmlns:p14="http://schemas.microsoft.com/office/powerpoint/2010/main" xmlns="" val="3137553636"/>
      </p:ext>
    </p:extLst>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2. </a:t>
            </a:r>
            <a:r>
              <a:rPr lang="en-US" b="1" dirty="0" smtClean="0"/>
              <a:t>Duress or Coercion/Forceful act</a:t>
            </a:r>
            <a:r>
              <a:rPr lang="en-US" dirty="0" smtClean="0"/>
              <a:t>-</a:t>
            </a:r>
            <a:r>
              <a:rPr lang="en-US" b="1" dirty="0" smtClean="0"/>
              <a:t> </a:t>
            </a:r>
            <a:r>
              <a:rPr lang="en-US" dirty="0"/>
              <a:t>may be either physical or psychological influence against the contracting party or his family</a:t>
            </a:r>
            <a:r>
              <a:rPr lang="en-US" dirty="0" smtClean="0"/>
              <a:t>.</a:t>
            </a:r>
          </a:p>
          <a:p>
            <a:r>
              <a:rPr lang="en-US" dirty="0"/>
              <a:t>How do we know whether there is duress or not? There are two </a:t>
            </a:r>
            <a:r>
              <a:rPr lang="en-US" dirty="0" smtClean="0"/>
              <a:t>standards:</a:t>
            </a:r>
            <a:endParaRPr lang="en-US" dirty="0"/>
          </a:p>
          <a:p>
            <a:pPr marL="0" indent="0">
              <a:buNone/>
            </a:pPr>
            <a:r>
              <a:rPr lang="en-US" dirty="0" smtClean="0"/>
              <a:t>1. Absolute standard</a:t>
            </a:r>
          </a:p>
          <a:p>
            <a:pPr marL="0" indent="0">
              <a:buNone/>
            </a:pPr>
            <a:r>
              <a:rPr lang="en-US" dirty="0" smtClean="0"/>
              <a:t>2. A </a:t>
            </a:r>
            <a:r>
              <a:rPr lang="en-US" dirty="0"/>
              <a:t>relative </a:t>
            </a:r>
            <a:r>
              <a:rPr lang="en-US" dirty="0" smtClean="0"/>
              <a:t>standard</a:t>
            </a:r>
          </a:p>
          <a:p>
            <a:r>
              <a:rPr lang="en-US" dirty="0"/>
              <a:t>Threat to exercise a right is not considered as duress. </a:t>
            </a:r>
            <a:endParaRPr lang="en-US" dirty="0" smtClean="0"/>
          </a:p>
          <a:p>
            <a:r>
              <a:rPr lang="en-US" dirty="0"/>
              <a:t>In principle</a:t>
            </a:r>
            <a:r>
              <a:rPr lang="en-US" b="1" dirty="0"/>
              <a:t> </a:t>
            </a:r>
            <a:r>
              <a:rPr lang="en-US" dirty="0"/>
              <a:t>reverential fear may not be a ground or a cause for invalidating a contract.</a:t>
            </a:r>
          </a:p>
          <a:p>
            <a:pPr mar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44</a:t>
            </a:fld>
            <a:endParaRPr lang="en-US"/>
          </a:p>
        </p:txBody>
      </p:sp>
    </p:spTree>
    <p:extLst>
      <p:ext uri="{BB962C8B-B14F-4D97-AF65-F5344CB8AC3E}">
        <p14:creationId xmlns:p14="http://schemas.microsoft.com/office/powerpoint/2010/main" xmlns="" val="1320047133"/>
      </p:ext>
    </p:extLst>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b="1" dirty="0"/>
              <a:t>Unconscionable </a:t>
            </a:r>
            <a:r>
              <a:rPr lang="en-US" b="1" dirty="0" smtClean="0"/>
              <a:t>Contract</a:t>
            </a:r>
            <a:r>
              <a:rPr lang="en-US" dirty="0" smtClean="0"/>
              <a:t>-is </a:t>
            </a:r>
            <a:r>
              <a:rPr lang="en-US" dirty="0"/>
              <a:t>a contract made between two parties having more benefits to one of them. </a:t>
            </a:r>
            <a:endParaRPr lang="en-US" dirty="0" smtClean="0"/>
          </a:p>
          <a:p>
            <a:pPr marL="0" indent="0">
              <a:buNone/>
            </a:pPr>
            <a:r>
              <a:rPr lang="en-US" b="1" dirty="0"/>
              <a:t>3. </a:t>
            </a:r>
            <a:r>
              <a:rPr lang="en-US" b="1" dirty="0" smtClean="0"/>
              <a:t>Mistake-</a:t>
            </a:r>
            <a:r>
              <a:rPr lang="en-US" dirty="0"/>
              <a:t> to invalidate a contract </a:t>
            </a:r>
            <a:r>
              <a:rPr lang="en-US" dirty="0" smtClean="0"/>
              <a:t>it shall be: </a:t>
            </a:r>
          </a:p>
          <a:p>
            <a:r>
              <a:rPr lang="en-US" dirty="0" smtClean="0"/>
              <a:t>Decisive-it </a:t>
            </a:r>
            <a:r>
              <a:rPr lang="en-US" dirty="0"/>
              <a:t>is subjective </a:t>
            </a:r>
            <a:r>
              <a:rPr lang="en-US" dirty="0" smtClean="0"/>
              <a:t>criteria relates to the understanding of the act like when the mistaken party proves “Had </a:t>
            </a:r>
            <a:r>
              <a:rPr lang="en-US" dirty="0"/>
              <a:t>I known the reality or the truth, I would not have entered into the </a:t>
            </a:r>
            <a:r>
              <a:rPr lang="en-US" dirty="0" smtClean="0"/>
              <a:t>contract”; or</a:t>
            </a:r>
          </a:p>
          <a:p>
            <a:r>
              <a:rPr lang="en-US" dirty="0" smtClean="0"/>
              <a:t>Fundamental-it is objective criteria relates to good faith and non-observance of the elements of contract.</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45</a:t>
            </a:fld>
            <a:endParaRPr lang="en-US"/>
          </a:p>
        </p:txBody>
      </p:sp>
    </p:spTree>
    <p:extLst>
      <p:ext uri="{BB962C8B-B14F-4D97-AF65-F5344CB8AC3E}">
        <p14:creationId xmlns:p14="http://schemas.microsoft.com/office/powerpoint/2010/main" xmlns="" val="1370486940"/>
      </p:ext>
    </p:extLst>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C. Object of the </a:t>
            </a:r>
            <a:r>
              <a:rPr lang="en-US" b="1" dirty="0" smtClean="0"/>
              <a:t>Contract</a:t>
            </a:r>
          </a:p>
          <a:p>
            <a:r>
              <a:rPr lang="en-US" dirty="0"/>
              <a:t>Object normally refers to the obligations of the contracting parties</a:t>
            </a:r>
            <a:r>
              <a:rPr lang="en-US" dirty="0" smtClean="0"/>
              <a:t>.</a:t>
            </a:r>
          </a:p>
          <a:p>
            <a:r>
              <a:rPr lang="en-US" dirty="0"/>
              <a:t>The object of the contract shall </a:t>
            </a:r>
            <a:r>
              <a:rPr lang="en-US" dirty="0" smtClean="0"/>
              <a:t>be: </a:t>
            </a:r>
          </a:p>
          <a:p>
            <a:r>
              <a:rPr lang="en-US" dirty="0" smtClean="0"/>
              <a:t>clearly </a:t>
            </a:r>
            <a:r>
              <a:rPr lang="en-US" dirty="0"/>
              <a:t>and sufficiently </a:t>
            </a:r>
            <a:r>
              <a:rPr lang="en-US" dirty="0" smtClean="0"/>
              <a:t>defined; </a:t>
            </a:r>
          </a:p>
          <a:p>
            <a:r>
              <a:rPr lang="en-US" dirty="0" smtClean="0"/>
              <a:t>Possible</a:t>
            </a:r>
            <a:r>
              <a:rPr lang="en-US" dirty="0"/>
              <a:t>;</a:t>
            </a:r>
            <a:r>
              <a:rPr lang="en-US" dirty="0" smtClean="0"/>
              <a:t> </a:t>
            </a:r>
          </a:p>
          <a:p>
            <a:r>
              <a:rPr lang="en-US" dirty="0" smtClean="0"/>
              <a:t>Lawful; </a:t>
            </a:r>
            <a:r>
              <a:rPr lang="en-US" dirty="0"/>
              <a:t>or </a:t>
            </a:r>
            <a:endParaRPr lang="en-US" dirty="0" smtClean="0"/>
          </a:p>
          <a:p>
            <a:r>
              <a:rPr lang="en-US" dirty="0" smtClean="0"/>
              <a:t>moral</a:t>
            </a:r>
            <a:r>
              <a:rPr lang="en-US" dirty="0"/>
              <a:t>.</a:t>
            </a:r>
          </a:p>
        </p:txBody>
      </p:sp>
      <p:sp>
        <p:nvSpPr>
          <p:cNvPr id="4" name="Slide Number Placeholder 3"/>
          <p:cNvSpPr>
            <a:spLocks noGrp="1"/>
          </p:cNvSpPr>
          <p:nvPr>
            <p:ph type="sldNum" sz="quarter" idx="12"/>
          </p:nvPr>
        </p:nvSpPr>
        <p:spPr/>
        <p:txBody>
          <a:bodyPr/>
          <a:lstStyle/>
          <a:p>
            <a:fld id="{21BB08F8-166D-4140-B320-43E619E97AF0}" type="slidenum">
              <a:rPr lang="en-US" smtClean="0"/>
              <a:pPr/>
              <a:t>46</a:t>
            </a:fld>
            <a:endParaRPr lang="en-US"/>
          </a:p>
        </p:txBody>
      </p:sp>
    </p:spTree>
    <p:extLst>
      <p:ext uri="{BB962C8B-B14F-4D97-AF65-F5344CB8AC3E}">
        <p14:creationId xmlns:p14="http://schemas.microsoft.com/office/powerpoint/2010/main" xmlns="" val="3634385456"/>
      </p:ext>
    </p:extLst>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a:xfrm>
            <a:off x="739346" y="1529063"/>
            <a:ext cx="10515600" cy="4351338"/>
          </a:xfrm>
        </p:spPr>
        <p:txBody>
          <a:bodyPr/>
          <a:lstStyle/>
          <a:p>
            <a:pPr marL="0" indent="0">
              <a:buNone/>
            </a:pPr>
            <a:r>
              <a:rPr lang="en-US" b="1" dirty="0"/>
              <a:t>D. Form of the Contract	</a:t>
            </a:r>
            <a:endParaRPr lang="en-US" b="1" dirty="0" smtClean="0"/>
          </a:p>
          <a:p>
            <a:r>
              <a:rPr lang="en-US" dirty="0"/>
              <a:t>No special form shall be required unless it is stipulated by the parties or prescribed by law</a:t>
            </a:r>
            <a:r>
              <a:rPr lang="en-US" dirty="0" smtClean="0"/>
              <a:t>.</a:t>
            </a:r>
          </a:p>
          <a:p>
            <a:r>
              <a:rPr lang="en-US" dirty="0"/>
              <a:t>Parties can make their contract in </a:t>
            </a:r>
            <a:r>
              <a:rPr lang="en-US" u="sng" dirty="0"/>
              <a:t>writing</a:t>
            </a:r>
            <a:r>
              <a:rPr lang="en-US" dirty="0"/>
              <a:t>, </a:t>
            </a:r>
            <a:r>
              <a:rPr lang="en-US" u="sng" dirty="0"/>
              <a:t>orally</a:t>
            </a:r>
            <a:r>
              <a:rPr lang="en-US" dirty="0"/>
              <a:t> or </a:t>
            </a:r>
            <a:r>
              <a:rPr lang="en-US" u="sng" dirty="0"/>
              <a:t>by conduct </a:t>
            </a:r>
            <a:r>
              <a:rPr lang="en-US" dirty="0"/>
              <a:t>depending on the nature of their contract unless it requires a written form mandatorily. </a:t>
            </a:r>
          </a:p>
          <a:p>
            <a:r>
              <a:rPr lang="en-US" dirty="0"/>
              <a:t>Contracts relating to immovable property, loan contract on 500 or more birr, insurance contracts, and contracts of guarantee, administrative contracts, contracts of employment and others similar to such contracts shall be made in writing.</a:t>
            </a:r>
          </a:p>
        </p:txBody>
      </p:sp>
      <p:sp>
        <p:nvSpPr>
          <p:cNvPr id="4" name="Slide Number Placeholder 3"/>
          <p:cNvSpPr>
            <a:spLocks noGrp="1"/>
          </p:cNvSpPr>
          <p:nvPr>
            <p:ph type="sldNum" sz="quarter" idx="12"/>
          </p:nvPr>
        </p:nvSpPr>
        <p:spPr/>
        <p:txBody>
          <a:bodyPr/>
          <a:lstStyle/>
          <a:p>
            <a:fld id="{21BB08F8-166D-4140-B320-43E619E97AF0}" type="slidenum">
              <a:rPr lang="en-US" smtClean="0"/>
              <a:pPr/>
              <a:t>47</a:t>
            </a:fld>
            <a:endParaRPr lang="en-US"/>
          </a:p>
        </p:txBody>
      </p:sp>
    </p:spTree>
    <p:extLst>
      <p:ext uri="{BB962C8B-B14F-4D97-AF65-F5344CB8AC3E}">
        <p14:creationId xmlns:p14="http://schemas.microsoft.com/office/powerpoint/2010/main" xmlns="" val="4274130556"/>
      </p:ext>
    </p:extLst>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8680" y="288925"/>
            <a:ext cx="10515600" cy="1325563"/>
          </a:xfrm>
        </p:spPr>
        <p:txBody>
          <a:bodyPr/>
          <a:lstStyle/>
          <a:p>
            <a:r>
              <a:rPr lang="en-US" dirty="0" smtClean="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3.4. Effect of Contracts </a:t>
            </a:r>
          </a:p>
          <a:p>
            <a:pPr marL="0" indent="0">
              <a:buNone/>
            </a:pPr>
            <a:r>
              <a:rPr lang="en-US" dirty="0"/>
              <a:t>1. Interpretation of </a:t>
            </a:r>
            <a:r>
              <a:rPr lang="en-US" dirty="0" smtClean="0"/>
              <a:t>Contracts</a:t>
            </a:r>
            <a:r>
              <a:rPr lang="en-US" dirty="0"/>
              <a:t> </a:t>
            </a:r>
          </a:p>
          <a:p>
            <a:pPr marL="0" indent="0">
              <a:buNone/>
            </a:pPr>
            <a:r>
              <a:rPr lang="en-US" dirty="0"/>
              <a:t>2. Performance of </a:t>
            </a:r>
            <a:r>
              <a:rPr lang="en-US" dirty="0" smtClean="0"/>
              <a:t>Contract</a:t>
            </a:r>
          </a:p>
          <a:p>
            <a:r>
              <a:rPr lang="en-US" dirty="0"/>
              <a:t>What constitutes performance</a:t>
            </a:r>
            <a:r>
              <a:rPr lang="en-US" dirty="0" smtClean="0"/>
              <a:t>?</a:t>
            </a:r>
          </a:p>
          <a:p>
            <a:r>
              <a:rPr lang="en-US" dirty="0"/>
              <a:t>The terms and conditions of the contract constitute the respective responsibility of the parties</a:t>
            </a:r>
            <a:r>
              <a:rPr lang="en-US" dirty="0" smtClean="0"/>
              <a:t>.</a:t>
            </a:r>
            <a:r>
              <a:rPr lang="en-US" dirty="0"/>
              <a:t> </a:t>
            </a:r>
            <a:endParaRPr lang="en-US" dirty="0" smtClean="0"/>
          </a:p>
          <a:p>
            <a:r>
              <a:rPr lang="en-US" dirty="0" smtClean="0"/>
              <a:t>Performance </a:t>
            </a:r>
            <a:r>
              <a:rPr lang="en-US" dirty="0"/>
              <a:t>of a contract must be exact and precise</a:t>
            </a:r>
            <a:r>
              <a:rPr lang="en-US" dirty="0" smtClean="0"/>
              <a:t> </a:t>
            </a:r>
          </a:p>
          <a:p>
            <a:r>
              <a:rPr lang="en-US" dirty="0"/>
              <a:t>What if the goods deviated from the agreed quality, quantity and time? </a:t>
            </a:r>
          </a:p>
          <a:p>
            <a:r>
              <a:rPr lang="en-US" dirty="0"/>
              <a:t>The creditor may refuse partial </a:t>
            </a:r>
            <a:r>
              <a:rPr lang="en-US" dirty="0" smtClean="0"/>
              <a:t>performance where </a:t>
            </a:r>
            <a:r>
              <a:rPr lang="en-US" dirty="0"/>
              <a:t>the debt is liquidated and fully due or matured</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48</a:t>
            </a:fld>
            <a:endParaRPr lang="en-US"/>
          </a:p>
        </p:txBody>
      </p:sp>
    </p:spTree>
    <p:extLst>
      <p:ext uri="{BB962C8B-B14F-4D97-AF65-F5344CB8AC3E}">
        <p14:creationId xmlns:p14="http://schemas.microsoft.com/office/powerpoint/2010/main" xmlns="" val="600899994"/>
      </p:ext>
    </p:extLst>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smtClean="0"/>
              <a:t>3</a:t>
            </a:r>
            <a:r>
              <a:rPr lang="en-US" b="1" dirty="0"/>
              <a:t>. Variation of Contract </a:t>
            </a:r>
            <a:endParaRPr lang="en-US" b="1" dirty="0" smtClean="0"/>
          </a:p>
          <a:p>
            <a:r>
              <a:rPr lang="en-US" dirty="0"/>
              <a:t>many legal systems prohibit courts to vary, change or alter or modify the terms of the contract and our law of </a:t>
            </a:r>
            <a:r>
              <a:rPr lang="en-US" dirty="0" smtClean="0"/>
              <a:t>contract too except </a:t>
            </a:r>
            <a:r>
              <a:rPr lang="en-US" dirty="0"/>
              <a:t>in such cases as are expressly provided by law. </a:t>
            </a:r>
            <a:endParaRPr lang="en-US" dirty="0" smtClean="0"/>
          </a:p>
          <a:p>
            <a:r>
              <a:rPr lang="en-US" dirty="0"/>
              <a:t>Only the parties vary or alter the terms of the contract in agreement when there is a variation on certain condition that affects the contract</a:t>
            </a:r>
            <a:r>
              <a:rPr lang="en-US" dirty="0" smtClean="0"/>
              <a:t>.</a:t>
            </a:r>
          </a:p>
          <a:p>
            <a:pPr marL="0" indent="0">
              <a:buNone/>
            </a:pPr>
            <a:r>
              <a:rPr lang="en-US" b="1" dirty="0"/>
              <a:t>4. Non–Performance of a Contract and its </a:t>
            </a:r>
            <a:r>
              <a:rPr lang="en-US" b="1" dirty="0" smtClean="0"/>
              <a:t>Effects</a:t>
            </a:r>
          </a:p>
          <a:p>
            <a:r>
              <a:rPr lang="en-US" b="1" i="1" dirty="0"/>
              <a:t> </a:t>
            </a:r>
            <a:r>
              <a:rPr lang="en-US" dirty="0" smtClean="0"/>
              <a:t>It is when the </a:t>
            </a:r>
            <a:r>
              <a:rPr lang="en-US" dirty="0"/>
              <a:t>contracting parties perform improperly, defective, or delayed with regard to the terms of the </a:t>
            </a:r>
            <a:r>
              <a:rPr lang="en-US" dirty="0" smtClean="0"/>
              <a:t>contract.</a:t>
            </a:r>
          </a:p>
          <a:p>
            <a:pPr marL="0" indent="0">
              <a:buNone/>
            </a:pPr>
            <a:endParaRPr lang="en-US" dirty="0"/>
          </a:p>
          <a:p>
            <a:endParaRPr lang="en-US" dirty="0" smtClean="0"/>
          </a:p>
          <a:p>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49</a:t>
            </a:fld>
            <a:endParaRPr lang="en-US"/>
          </a:p>
        </p:txBody>
      </p:sp>
    </p:spTree>
    <p:extLst>
      <p:ext uri="{BB962C8B-B14F-4D97-AF65-F5344CB8AC3E}">
        <p14:creationId xmlns:p14="http://schemas.microsoft.com/office/powerpoint/2010/main" xmlns="" val="3201786140"/>
      </p:ext>
    </p:extLst>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dirty="0" smtClean="0"/>
              <a:t>Effects of non-performance:</a:t>
            </a:r>
          </a:p>
          <a:p>
            <a:pPr marL="514350" indent="-514350">
              <a:buAutoNum type="alphaLcParenR"/>
            </a:pPr>
            <a:r>
              <a:rPr lang="en-US" dirty="0" smtClean="0"/>
              <a:t>Forced performance</a:t>
            </a:r>
          </a:p>
          <a:p>
            <a:pPr marL="514350" indent="-514350">
              <a:buAutoNum type="alphaLcParenR"/>
            </a:pPr>
            <a:r>
              <a:rPr lang="en-US" dirty="0" smtClean="0"/>
              <a:t>Cancellation of a contract</a:t>
            </a:r>
          </a:p>
          <a:p>
            <a:pPr marL="514350" indent="-514350">
              <a:buAutoNum type="alphaLcParenR"/>
            </a:pPr>
            <a:r>
              <a:rPr lang="en-US" dirty="0" smtClean="0"/>
              <a:t> </a:t>
            </a:r>
            <a:r>
              <a:rPr lang="en-US"/>
              <a:t>Compensation </a:t>
            </a:r>
            <a:r>
              <a:rPr lang="en-US" smtClean="0"/>
              <a:t>for </a:t>
            </a:r>
            <a:r>
              <a:rPr lang="en-US" dirty="0" smtClean="0"/>
              <a:t>damage</a:t>
            </a:r>
          </a:p>
          <a:p>
            <a:r>
              <a:rPr lang="en-US" dirty="0"/>
              <a:t>Is there a possibility for the other party to escape liability on the basis of no fault as a defense? </a:t>
            </a:r>
            <a:endParaRPr lang="en-US" dirty="0" smtClean="0"/>
          </a:p>
          <a:p>
            <a:r>
              <a:rPr lang="en-US" dirty="0"/>
              <a:t>The answer would be no, regardless of where the person is at fault or not s/he shall pay compensation</a:t>
            </a:r>
          </a:p>
          <a:p>
            <a:pPr marL="514350" indent="-514350">
              <a:buAutoNum type="alphaLcParenR"/>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50</a:t>
            </a:fld>
            <a:endParaRPr lang="en-US"/>
          </a:p>
        </p:txBody>
      </p:sp>
    </p:spTree>
    <p:extLst>
      <p:ext uri="{BB962C8B-B14F-4D97-AF65-F5344CB8AC3E}">
        <p14:creationId xmlns:p14="http://schemas.microsoft.com/office/powerpoint/2010/main" xmlns="" val="1060779847"/>
      </p:ext>
    </p:extLst>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r>
              <a:rPr lang="en-US" dirty="0"/>
              <a:t>Before taking the remedies for non-performance of the contract; the other party should give</a:t>
            </a:r>
            <a:r>
              <a:rPr lang="en-US" b="1" dirty="0"/>
              <a:t> </a:t>
            </a:r>
            <a:r>
              <a:rPr lang="en-US" dirty="0"/>
              <a:t>default notice, which is the pre-requisite for taking remedies. </a:t>
            </a:r>
          </a:p>
          <a:p>
            <a:r>
              <a:rPr lang="en-US" dirty="0" smtClean="0"/>
              <a:t>Notice helps the creditor to put in to default the debtor;</a:t>
            </a:r>
          </a:p>
          <a:p>
            <a:r>
              <a:rPr lang="en-US" dirty="0" smtClean="0"/>
              <a:t>To inform the debtor whether he is ready to perform or not;</a:t>
            </a:r>
          </a:p>
          <a:p>
            <a:r>
              <a:rPr lang="en-US" dirty="0"/>
              <a:t>Notice is a warning to the other party that has not performed his </a:t>
            </a:r>
            <a:r>
              <a:rPr lang="en-US" dirty="0" smtClean="0"/>
              <a:t>duties</a:t>
            </a:r>
            <a:r>
              <a:rPr lang="en-US" dirty="0"/>
              <a:t>;</a:t>
            </a:r>
            <a:endParaRPr lang="en-US" dirty="0" smtClean="0"/>
          </a:p>
          <a:p>
            <a:r>
              <a:rPr lang="en-US" dirty="0"/>
              <a:t>Notice can be made in writing or </a:t>
            </a:r>
            <a:r>
              <a:rPr lang="en-US" dirty="0" smtClean="0"/>
              <a:t>orally; and</a:t>
            </a:r>
          </a:p>
          <a:p>
            <a:r>
              <a:rPr lang="en-US" dirty="0"/>
              <a:t>Notice may not be given unless the due date of the contract is matured,</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51</a:t>
            </a:fld>
            <a:endParaRPr lang="en-US"/>
          </a:p>
        </p:txBody>
      </p:sp>
    </p:spTree>
    <p:extLst>
      <p:ext uri="{BB962C8B-B14F-4D97-AF65-F5344CB8AC3E}">
        <p14:creationId xmlns:p14="http://schemas.microsoft.com/office/powerpoint/2010/main" xmlns="" val="4205298088"/>
      </p:ext>
    </p:extLst>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a:bodyPr>
          <a:lstStyle/>
          <a:p>
            <a:r>
              <a:rPr lang="en-US" b="1" u="sng" dirty="0"/>
              <a:t>In exceptional </a:t>
            </a:r>
            <a:r>
              <a:rPr lang="en-US" dirty="0"/>
              <a:t>cases, no need of giving </a:t>
            </a:r>
            <a:r>
              <a:rPr lang="en-US" dirty="0" smtClean="0"/>
              <a:t>notice when: </a:t>
            </a:r>
            <a:endParaRPr lang="en-US" dirty="0"/>
          </a:p>
          <a:p>
            <a:r>
              <a:rPr lang="en-US" dirty="0"/>
              <a:t>The obligation is to refrain from certain </a:t>
            </a:r>
            <a:r>
              <a:rPr lang="en-US" dirty="0" smtClean="0"/>
              <a:t>acts;</a:t>
            </a:r>
          </a:p>
          <a:p>
            <a:pPr lvl="0"/>
            <a:r>
              <a:rPr lang="en-US" dirty="0"/>
              <a:t>The debtor assumed to perform an obligation which the contract allows to be performed only within a fixed period of time and such period has expired;</a:t>
            </a:r>
          </a:p>
          <a:p>
            <a:pPr lvl="0"/>
            <a:r>
              <a:rPr lang="en-US" dirty="0"/>
              <a:t>The debtor have declared in writing that he would not perform his obligations; </a:t>
            </a:r>
          </a:p>
          <a:p>
            <a:pPr lvl="0"/>
            <a:r>
              <a:rPr lang="en-US" dirty="0" smtClean="0"/>
              <a:t>they </a:t>
            </a:r>
            <a:r>
              <a:rPr lang="en-US" dirty="0"/>
              <a:t>are agreed in the contract that notice shall not be required and the debtor shall be in default up on the expiry of the fixed date;</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52</a:t>
            </a:fld>
            <a:endParaRPr lang="en-US"/>
          </a:p>
        </p:txBody>
      </p:sp>
    </p:spTree>
    <p:extLst>
      <p:ext uri="{BB962C8B-B14F-4D97-AF65-F5344CB8AC3E}">
        <p14:creationId xmlns:p14="http://schemas.microsoft.com/office/powerpoint/2010/main" xmlns="" val="719433263"/>
      </p:ext>
    </p:extLst>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1984" y="365125"/>
            <a:ext cx="10515600" cy="1325563"/>
          </a:xfrm>
        </p:spPr>
        <p:txBody>
          <a:bodyPr/>
          <a:lstStyle/>
          <a:p>
            <a:r>
              <a:rPr lang="en-US" dirty="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3.5. Extinction of </a:t>
            </a:r>
            <a:r>
              <a:rPr lang="en-US" b="1" dirty="0" smtClean="0"/>
              <a:t>Obligations</a:t>
            </a:r>
            <a:endParaRPr lang="en-US" b="1" dirty="0"/>
          </a:p>
          <a:p>
            <a:r>
              <a:rPr lang="en-US" dirty="0"/>
              <a:t>Extinction of Obligation is to mean the non-existence of obligation of the parties.  </a:t>
            </a:r>
            <a:r>
              <a:rPr lang="en-US" dirty="0" smtClean="0"/>
              <a:t>An </a:t>
            </a:r>
            <a:r>
              <a:rPr lang="en-US" dirty="0"/>
              <a:t>obligation shall cease to </a:t>
            </a:r>
            <a:r>
              <a:rPr lang="en-US" dirty="0" smtClean="0"/>
              <a:t>exist</a:t>
            </a:r>
          </a:p>
          <a:p>
            <a:r>
              <a:rPr lang="en-US" dirty="0" smtClean="0"/>
              <a:t>Causes for Extinction:</a:t>
            </a:r>
          </a:p>
          <a:p>
            <a:pPr marL="514350" indent="-514350">
              <a:buAutoNum type="arabicPeriod"/>
            </a:pPr>
            <a:r>
              <a:rPr lang="en-US" dirty="0" smtClean="0"/>
              <a:t>Cancellation  of a contract;</a:t>
            </a:r>
            <a:endParaRPr lang="en-US" dirty="0"/>
          </a:p>
          <a:p>
            <a:pPr marL="514350" indent="-514350">
              <a:buAutoNum type="arabicPeriod"/>
            </a:pPr>
            <a:r>
              <a:rPr lang="en-US" dirty="0" smtClean="0"/>
              <a:t>Invalidation </a:t>
            </a:r>
            <a:r>
              <a:rPr lang="en-US" dirty="0"/>
              <a:t>of a </a:t>
            </a:r>
            <a:r>
              <a:rPr lang="en-US" dirty="0" smtClean="0"/>
              <a:t>contract;</a:t>
            </a:r>
          </a:p>
          <a:p>
            <a:pPr marL="514350" indent="-514350">
              <a:buAutoNum type="arabicPeriod"/>
            </a:pPr>
            <a:r>
              <a:rPr lang="en-US" dirty="0" smtClean="0"/>
              <a:t>Performance of a contract;</a:t>
            </a:r>
          </a:p>
          <a:p>
            <a:pPr marL="514350" indent="-514350">
              <a:buAutoNum type="arabicPeriod"/>
            </a:pPr>
            <a:r>
              <a:rPr lang="en-US" dirty="0" smtClean="0"/>
              <a:t>Termination  of a contract;</a:t>
            </a:r>
            <a:r>
              <a:rPr lang="en-US" b="1" dirty="0" smtClean="0"/>
              <a:t> </a:t>
            </a:r>
          </a:p>
          <a:p>
            <a:pPr marL="0" indent="0">
              <a:buNone/>
            </a:pPr>
            <a:r>
              <a:rPr lang="en-US" dirty="0" smtClean="0"/>
              <a:t>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53</a:t>
            </a:fld>
            <a:endParaRPr lang="en-US"/>
          </a:p>
        </p:txBody>
      </p:sp>
    </p:spTree>
    <p:extLst>
      <p:ext uri="{BB962C8B-B14F-4D97-AF65-F5344CB8AC3E}">
        <p14:creationId xmlns:p14="http://schemas.microsoft.com/office/powerpoint/2010/main" xmlns="" val="2979906865"/>
      </p:ext>
    </p:extLst>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727831" cy="1325563"/>
          </a:xfrm>
        </p:spPr>
        <p:txBody>
          <a:bodyPr/>
          <a:lstStyle/>
          <a:p>
            <a:r>
              <a:rPr lang="en-US" dirty="0" smtClean="0">
                <a:latin typeface="Times New Roman" panose="02020603050405020304" pitchFamily="18" charset="0"/>
                <a:cs typeface="Times New Roman" panose="02020603050405020304" pitchFamily="18" charset="0"/>
              </a:rPr>
              <a:t>Chapter-two…cont`d</a:t>
            </a:r>
            <a:endParaRPr lang="en-US" dirty="0"/>
          </a:p>
        </p:txBody>
      </p:sp>
      <p:sp>
        <p:nvSpPr>
          <p:cNvPr id="3" name="Content Placeholder 2"/>
          <p:cNvSpPr>
            <a:spLocks noGrp="1"/>
          </p:cNvSpPr>
          <p:nvPr>
            <p:ph idx="1"/>
          </p:nvPr>
        </p:nvSpPr>
        <p:spPr>
          <a:xfrm>
            <a:off x="978794" y="1825625"/>
            <a:ext cx="10135674" cy="4047141"/>
          </a:xfrm>
        </p:spPr>
        <p:txBody>
          <a:bodyPr/>
          <a:lstStyle/>
          <a:p>
            <a:pPr marL="0" indent="0">
              <a:buNone/>
            </a:pPr>
            <a:r>
              <a:rPr lang="en-US" dirty="0" smtClean="0"/>
              <a:t>5. Remission </a:t>
            </a:r>
            <a:r>
              <a:rPr lang="en-US" dirty="0"/>
              <a:t>of debts made by the creditor</a:t>
            </a:r>
          </a:p>
          <a:p>
            <a:pPr marL="0" indent="0">
              <a:buNone/>
            </a:pPr>
            <a:r>
              <a:rPr lang="en-US" dirty="0" smtClean="0"/>
              <a:t>6</a:t>
            </a:r>
            <a:r>
              <a:rPr lang="en-US" b="1" dirty="0" smtClean="0"/>
              <a:t>. </a:t>
            </a:r>
            <a:r>
              <a:rPr lang="en-US" dirty="0" smtClean="0"/>
              <a:t>Novation of obligation;</a:t>
            </a:r>
          </a:p>
          <a:p>
            <a:pPr marL="0" indent="0">
              <a:buNone/>
            </a:pPr>
            <a:r>
              <a:rPr lang="en-US" dirty="0"/>
              <a:t>7</a:t>
            </a:r>
            <a:r>
              <a:rPr lang="en-US" dirty="0" smtClean="0"/>
              <a:t>. When the contract is set-off;</a:t>
            </a:r>
            <a:endParaRPr lang="en-US" dirty="0"/>
          </a:p>
          <a:p>
            <a:pPr marL="0" indent="0">
              <a:buNone/>
            </a:pPr>
            <a:r>
              <a:rPr lang="en-US" dirty="0"/>
              <a:t>8</a:t>
            </a:r>
            <a:r>
              <a:rPr lang="en-US" dirty="0" smtClean="0"/>
              <a:t>. Merger of obligation; and</a:t>
            </a:r>
            <a:endParaRPr lang="en-US" dirty="0"/>
          </a:p>
          <a:p>
            <a:pPr marL="0" indent="0">
              <a:buNone/>
            </a:pPr>
            <a:r>
              <a:rPr lang="en-US" dirty="0"/>
              <a:t>9</a:t>
            </a:r>
            <a:r>
              <a:rPr lang="en-US" dirty="0" smtClean="0"/>
              <a:t>. </a:t>
            </a:r>
            <a:r>
              <a:rPr lang="en-US" dirty="0"/>
              <a:t>Statute or period of </a:t>
            </a:r>
            <a:r>
              <a:rPr lang="en-US" dirty="0" smtClean="0"/>
              <a:t>limitation.</a:t>
            </a:r>
          </a:p>
          <a:p>
            <a:pPr marL="0" indent="0">
              <a:buNone/>
            </a:pPr>
            <a:r>
              <a:rPr lang="en-US" dirty="0"/>
              <a:t> </a:t>
            </a:r>
            <a:endParaRPr lang="en-US" dirty="0" smtClean="0"/>
          </a:p>
          <a:p>
            <a:pPr marL="0" indent="0">
              <a:buNone/>
            </a:pPr>
            <a:r>
              <a:rPr lang="en-US" dirty="0" smtClean="0"/>
              <a:t>Test-2: 20% + Final: 10%</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54</a:t>
            </a:fld>
            <a:endParaRPr lang="en-US"/>
          </a:p>
        </p:txBody>
      </p:sp>
    </p:spTree>
    <p:extLst>
      <p:ext uri="{BB962C8B-B14F-4D97-AF65-F5344CB8AC3E}">
        <p14:creationId xmlns:p14="http://schemas.microsoft.com/office/powerpoint/2010/main" xmlns="" val="143571310"/>
      </p:ext>
    </p:extLst>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02190"/>
            <a:ext cx="10005508" cy="2896290"/>
          </a:xfrm>
        </p:spPr>
        <p:txBody>
          <a:bodyPr/>
          <a:lstStyle/>
          <a:p>
            <a:pPr algn="ctr"/>
            <a:r>
              <a:rPr lang="en-US" b="1" dirty="0" smtClean="0"/>
              <a:t>Chapter-Three</a:t>
            </a:r>
            <a:br>
              <a:rPr lang="en-US" b="1" dirty="0" smtClean="0"/>
            </a:br>
            <a:r>
              <a:rPr lang="en-US" b="1" dirty="0" smtClean="0"/>
              <a:t> </a:t>
            </a:r>
            <a:r>
              <a:rPr lang="en-US" b="1"/>
              <a:t/>
            </a:r>
            <a:br>
              <a:rPr lang="en-US" b="1"/>
            </a:br>
            <a:r>
              <a:rPr lang="en-US" b="1" smtClean="0"/>
              <a:t>The Law </a:t>
            </a:r>
            <a:r>
              <a:rPr lang="en-US" b="1" dirty="0"/>
              <a:t>of Business and Business Organizations                                                                                                                       </a:t>
            </a:r>
            <a:endParaRPr lang="en-US" dirty="0"/>
          </a:p>
        </p:txBody>
      </p:sp>
      <p:sp>
        <p:nvSpPr>
          <p:cNvPr id="3" name="Slide Number Placeholder 2"/>
          <p:cNvSpPr>
            <a:spLocks noGrp="1"/>
          </p:cNvSpPr>
          <p:nvPr>
            <p:ph type="sldNum" sz="quarter" idx="12"/>
          </p:nvPr>
        </p:nvSpPr>
        <p:spPr>
          <a:xfrm>
            <a:off x="8549640" y="6492875"/>
            <a:ext cx="2743200" cy="365125"/>
          </a:xfrm>
        </p:spPr>
        <p:txBody>
          <a:bodyPr/>
          <a:lstStyle/>
          <a:p>
            <a:fld id="{21BB08F8-166D-4140-B320-43E619E97AF0}" type="slidenum">
              <a:rPr lang="en-US" smtClean="0"/>
              <a:pPr/>
              <a:t>55</a:t>
            </a:fld>
            <a:endParaRPr lang="en-US"/>
          </a:p>
        </p:txBody>
      </p:sp>
    </p:spTree>
    <p:extLst>
      <p:ext uri="{BB962C8B-B14F-4D97-AF65-F5344CB8AC3E}">
        <p14:creationId xmlns:p14="http://schemas.microsoft.com/office/powerpoint/2010/main" xmlns="" val="1510599254"/>
      </p:ext>
    </p:extLst>
  </p:cSld>
  <p:clrMapOvr>
    <a:masterClrMapping/>
  </p:clrMapOvr>
  <p:transition spd="slow">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189684" cy="1325563"/>
          </a:xfrm>
        </p:spPr>
        <p:txBody>
          <a:bodyPr/>
          <a:lstStyle/>
          <a:p>
            <a:r>
              <a:rPr lang="en-US" dirty="0" smtClean="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a:xfrm>
            <a:off x="838200" y="1825625"/>
            <a:ext cx="10310446" cy="4351338"/>
          </a:xfrm>
        </p:spPr>
        <p:txBody>
          <a:bodyPr/>
          <a:lstStyle/>
          <a:p>
            <a:pPr marL="0" indent="0">
              <a:buNone/>
            </a:pPr>
            <a:r>
              <a:rPr lang="en-US" b="1" dirty="0"/>
              <a:t>3.1: Defining Businesses and Identifying Traders</a:t>
            </a:r>
            <a:endParaRPr lang="en-US" dirty="0"/>
          </a:p>
          <a:p>
            <a:r>
              <a:rPr lang="en-US" dirty="0"/>
              <a:t>Article 124 of the commercial code </a:t>
            </a:r>
            <a:r>
              <a:rPr lang="en-US" dirty="0" smtClean="0"/>
              <a:t>defines “ as an </a:t>
            </a:r>
            <a:r>
              <a:rPr lang="en-US" u="sng" dirty="0"/>
              <a:t>incorporeal movable</a:t>
            </a:r>
            <a:r>
              <a:rPr lang="en-US" dirty="0"/>
              <a:t> consisting of all movable property brought together and organized for the purpose of carrying out any of the commercial activities specified in Article 5 of the commercial </a:t>
            </a:r>
            <a:r>
              <a:rPr lang="en-US" dirty="0" smtClean="0"/>
              <a:t>code.”</a:t>
            </a:r>
          </a:p>
          <a:p>
            <a:r>
              <a:rPr lang="en-US" dirty="0" smtClean="0"/>
              <a:t>Property is classified in to </a:t>
            </a:r>
            <a:r>
              <a:rPr lang="en-US" u="sng" dirty="0" smtClean="0"/>
              <a:t>immovable</a:t>
            </a:r>
            <a:r>
              <a:rPr lang="en-US" dirty="0" smtClean="0"/>
              <a:t> and </a:t>
            </a:r>
            <a:r>
              <a:rPr lang="en-US" u="sng" dirty="0" smtClean="0"/>
              <a:t>movable</a:t>
            </a:r>
            <a:r>
              <a:rPr lang="en-US" dirty="0" smtClean="0"/>
              <a:t>.</a:t>
            </a:r>
          </a:p>
          <a:p>
            <a:r>
              <a:rPr lang="en-US" dirty="0" smtClean="0"/>
              <a:t>Movable property is classified in to </a:t>
            </a:r>
            <a:r>
              <a:rPr lang="en-US" u="sng" dirty="0" smtClean="0"/>
              <a:t>corporeal(tangible) </a:t>
            </a:r>
            <a:r>
              <a:rPr lang="en-US" dirty="0" smtClean="0"/>
              <a:t>and </a:t>
            </a:r>
            <a:r>
              <a:rPr lang="en-US" u="sng" dirty="0" smtClean="0"/>
              <a:t>incorporeal (intangible</a:t>
            </a:r>
            <a:r>
              <a:rPr lang="en-US" dirty="0" smtClean="0"/>
              <a:t>) movable properties.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56</a:t>
            </a:fld>
            <a:endParaRPr lang="en-US"/>
          </a:p>
        </p:txBody>
      </p:sp>
    </p:spTree>
    <p:extLst>
      <p:ext uri="{BB962C8B-B14F-4D97-AF65-F5344CB8AC3E}">
        <p14:creationId xmlns:p14="http://schemas.microsoft.com/office/powerpoint/2010/main" xmlns="" val="2897764643"/>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a:xfrm>
            <a:off x="838200" y="1825625"/>
            <a:ext cx="10926170" cy="4351338"/>
          </a:xfrm>
        </p:spPr>
        <p:txBody>
          <a:bodyPr>
            <a:normAutofit fontScale="92500"/>
          </a:bodyPr>
          <a:lstStyle/>
          <a:p>
            <a:r>
              <a:rPr lang="en-US" dirty="0"/>
              <a:t>Since A</a:t>
            </a:r>
            <a:r>
              <a:rPr lang="en-US" dirty="0" smtClean="0"/>
              <a:t>rticle 124 </a:t>
            </a:r>
            <a:r>
              <a:rPr lang="en-US" dirty="0"/>
              <a:t>cross-refer to </a:t>
            </a:r>
            <a:r>
              <a:rPr lang="en-US" dirty="0" smtClean="0"/>
              <a:t>article 5 to </a:t>
            </a:r>
            <a:r>
              <a:rPr lang="en-US" dirty="0"/>
              <a:t>have a better understanding of the concept of a business, it would be better to look at Article 5 of the commercial code </a:t>
            </a:r>
            <a:r>
              <a:rPr lang="en-US" dirty="0" smtClean="0"/>
              <a:t>which defines persons </a:t>
            </a:r>
            <a:r>
              <a:rPr lang="en-US" dirty="0"/>
              <a:t>to be regarded as traders’ </a:t>
            </a:r>
            <a:r>
              <a:rPr lang="en-US" dirty="0" smtClean="0"/>
              <a:t>“</a:t>
            </a:r>
            <a:r>
              <a:rPr lang="en-US" dirty="0"/>
              <a:t>persons who professionally and for gain carry on any of the following activities shall be deemed to be traders</a:t>
            </a:r>
            <a:r>
              <a:rPr lang="en-US" dirty="0" smtClean="0"/>
              <a:t>.”</a:t>
            </a:r>
            <a:endParaRPr lang="en-US" dirty="0"/>
          </a:p>
          <a:p>
            <a:pPr marL="0" lvl="0" indent="0">
              <a:buNone/>
            </a:pPr>
            <a:r>
              <a:rPr lang="en-US" dirty="0" smtClean="0"/>
              <a:t>1. Purchase </a:t>
            </a:r>
            <a:r>
              <a:rPr lang="en-US" dirty="0"/>
              <a:t>of movables or immovable with a view to re-selling them either as they are of after alteration or adaptation; </a:t>
            </a:r>
          </a:p>
          <a:p>
            <a:pPr marL="0" lvl="0" indent="0">
              <a:buNone/>
            </a:pPr>
            <a:r>
              <a:rPr lang="en-US" dirty="0" smtClean="0"/>
              <a:t>2. Purchase </a:t>
            </a:r>
            <a:r>
              <a:rPr lang="en-US" dirty="0"/>
              <a:t>of movables with a view to letting them for hire;</a:t>
            </a:r>
          </a:p>
          <a:p>
            <a:pPr marL="0" lvl="0" indent="0">
              <a:buNone/>
            </a:pPr>
            <a:r>
              <a:rPr lang="en-US" dirty="0" smtClean="0"/>
              <a:t>3. Warehousing activities;</a:t>
            </a:r>
            <a:r>
              <a:rPr lang="en-US" dirty="0"/>
              <a:t> </a:t>
            </a:r>
            <a:endParaRPr lang="en-US" dirty="0" smtClean="0"/>
          </a:p>
          <a:p>
            <a:pPr marL="0" lvl="0" indent="0">
              <a:buNone/>
            </a:pPr>
            <a:r>
              <a:rPr lang="en-US" dirty="0" smtClean="0"/>
              <a:t>4. Exploitation </a:t>
            </a:r>
            <a:r>
              <a:rPr lang="en-US" dirty="0"/>
              <a:t>of mines, including prospecting for and working of </a:t>
            </a:r>
            <a:r>
              <a:rPr lang="en-US" dirty="0" smtClean="0"/>
              <a:t>mineral oils</a:t>
            </a:r>
            <a:r>
              <a:rPr lang="en-US" dirty="0"/>
              <a:t>;</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57</a:t>
            </a:fld>
            <a:endParaRPr lang="en-US"/>
          </a:p>
        </p:txBody>
      </p:sp>
    </p:spTree>
    <p:extLst>
      <p:ext uri="{BB962C8B-B14F-4D97-AF65-F5344CB8AC3E}">
        <p14:creationId xmlns:p14="http://schemas.microsoft.com/office/powerpoint/2010/main" xmlns="" val="490573338"/>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marL="0" lvl="0" indent="0">
              <a:buNone/>
            </a:pPr>
            <a:r>
              <a:rPr lang="en-US" dirty="0" smtClean="0"/>
              <a:t>5. Exploitation </a:t>
            </a:r>
            <a:r>
              <a:rPr lang="en-US" dirty="0"/>
              <a:t>of quarries not by handicraftsmen;</a:t>
            </a:r>
          </a:p>
          <a:p>
            <a:pPr marL="0" lvl="0" indent="0">
              <a:buNone/>
            </a:pPr>
            <a:r>
              <a:rPr lang="en-US" dirty="0" smtClean="0"/>
              <a:t>6. Exploitation </a:t>
            </a:r>
            <a:r>
              <a:rPr lang="en-US" dirty="0"/>
              <a:t>of salt pans;</a:t>
            </a:r>
          </a:p>
          <a:p>
            <a:pPr marL="0" lvl="0" indent="0">
              <a:buNone/>
            </a:pPr>
            <a:r>
              <a:rPr lang="en-US" dirty="0" smtClean="0"/>
              <a:t>7. Conversion </a:t>
            </a:r>
            <a:r>
              <a:rPr lang="en-US" dirty="0"/>
              <a:t>and adaptation of chattels, such as food staffs, raw materials or semi-finished products not by handicraftsmen; </a:t>
            </a:r>
          </a:p>
          <a:p>
            <a:pPr marL="0" lvl="0" indent="0">
              <a:buNone/>
            </a:pPr>
            <a:r>
              <a:rPr lang="en-US" dirty="0"/>
              <a:t>8</a:t>
            </a:r>
            <a:r>
              <a:rPr lang="en-US" dirty="0" smtClean="0"/>
              <a:t>. Building</a:t>
            </a:r>
            <a:r>
              <a:rPr lang="en-US" dirty="0"/>
              <a:t>, repairing, maintaining, cleaning, painting or dyeing movables not by handicraftsmen;</a:t>
            </a:r>
          </a:p>
          <a:p>
            <a:pPr marL="0" lvl="0" indent="0">
              <a:buNone/>
            </a:pPr>
            <a:r>
              <a:rPr lang="en-US" dirty="0" smtClean="0"/>
              <a:t>9. Embanking</a:t>
            </a:r>
            <a:r>
              <a:rPr lang="en-US" dirty="0"/>
              <a:t>, leveling, trenching or draining carried out for a third party not by handicraftsmen;</a:t>
            </a:r>
          </a:p>
          <a:p>
            <a:pPr marL="0" indent="0">
              <a:buNone/>
            </a:pPr>
            <a:r>
              <a:rPr lang="en-US" dirty="0"/>
              <a:t>10.  Carriage of goods or persons not by handicraftsmen;</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58</a:t>
            </a:fld>
            <a:endParaRPr lang="en-US"/>
          </a:p>
        </p:txBody>
      </p:sp>
    </p:spTree>
    <p:extLst>
      <p:ext uri="{BB962C8B-B14F-4D97-AF65-F5344CB8AC3E}">
        <p14:creationId xmlns:p14="http://schemas.microsoft.com/office/powerpoint/2010/main" xmlns="" val="2654840512"/>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marL="0" indent="0">
              <a:buNone/>
            </a:pPr>
            <a:r>
              <a:rPr lang="en-US" dirty="0"/>
              <a:t>11. Printing and engraving and works connected with photography cinema to grapy not by handicrafts men;</a:t>
            </a:r>
          </a:p>
          <a:p>
            <a:pPr marL="0" lvl="0" indent="0">
              <a:buNone/>
            </a:pPr>
            <a:r>
              <a:rPr lang="en-US" dirty="0" smtClean="0"/>
              <a:t>12. Capturing</a:t>
            </a:r>
            <a:r>
              <a:rPr lang="en-US" dirty="0"/>
              <a:t>, distributing and supplying </a:t>
            </a:r>
            <a:r>
              <a:rPr lang="en-US" dirty="0" smtClean="0"/>
              <a:t>water;</a:t>
            </a:r>
          </a:p>
          <a:p>
            <a:pPr marL="0" lvl="0" indent="0">
              <a:buNone/>
            </a:pPr>
            <a:r>
              <a:rPr lang="en-US" dirty="0" smtClean="0"/>
              <a:t>13. Producing</a:t>
            </a:r>
            <a:r>
              <a:rPr lang="en-US" dirty="0"/>
              <a:t>, distributing and supplying electricity, gas, compressed air including heating and cooling;</a:t>
            </a:r>
          </a:p>
          <a:p>
            <a:pPr marL="0" lvl="0" indent="0">
              <a:buNone/>
            </a:pPr>
            <a:r>
              <a:rPr lang="en-US" dirty="0" smtClean="0"/>
              <a:t>14. Operating </a:t>
            </a:r>
            <a:r>
              <a:rPr lang="en-US" dirty="0"/>
              <a:t>places of entertainment or radio or television stations;</a:t>
            </a:r>
          </a:p>
          <a:p>
            <a:pPr marL="0" lvl="0" indent="0">
              <a:buNone/>
            </a:pPr>
            <a:r>
              <a:rPr lang="en-US" dirty="0" smtClean="0"/>
              <a:t>15. Operating </a:t>
            </a:r>
            <a:r>
              <a:rPr lang="en-US" dirty="0"/>
              <a:t>hotels, restaurants, bars, cafes, inns, hairdressing establishments not   Operated by handicrafts men and public bath; </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59</a:t>
            </a:fld>
            <a:endParaRPr lang="en-US"/>
          </a:p>
        </p:txBody>
      </p:sp>
    </p:spTree>
    <p:extLst>
      <p:ext uri="{BB962C8B-B14F-4D97-AF65-F5344CB8AC3E}">
        <p14:creationId xmlns:p14="http://schemas.microsoft.com/office/powerpoint/2010/main" xmlns="" val="3587934368"/>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lnSpcReduction="10000"/>
          </a:bodyPr>
          <a:lstStyle/>
          <a:p>
            <a:pPr marL="0" lvl="0" indent="0">
              <a:buNone/>
            </a:pPr>
            <a:r>
              <a:rPr lang="en-US" dirty="0" smtClean="0"/>
              <a:t>16. Publishing </a:t>
            </a:r>
            <a:r>
              <a:rPr lang="en-US" dirty="0"/>
              <a:t>in whatever form, and in particular by means printing, engraving,    photography or recording;</a:t>
            </a:r>
          </a:p>
          <a:p>
            <a:pPr marL="0" lvl="0" indent="0">
              <a:buNone/>
            </a:pPr>
            <a:r>
              <a:rPr lang="en-US" dirty="0" smtClean="0"/>
              <a:t>17. Operating </a:t>
            </a:r>
            <a:r>
              <a:rPr lang="en-US" dirty="0"/>
              <a:t>news and information services;</a:t>
            </a:r>
          </a:p>
          <a:p>
            <a:pPr marL="0" lvl="0" indent="0">
              <a:buNone/>
            </a:pPr>
            <a:r>
              <a:rPr lang="en-US" dirty="0" smtClean="0"/>
              <a:t>18. Operating </a:t>
            </a:r>
            <a:r>
              <a:rPr lang="en-US" dirty="0"/>
              <a:t>travel and publicity agencies;</a:t>
            </a:r>
          </a:p>
          <a:p>
            <a:pPr marL="0" lvl="0" indent="0">
              <a:buNone/>
            </a:pPr>
            <a:r>
              <a:rPr lang="en-US" dirty="0" smtClean="0"/>
              <a:t>19. Operating </a:t>
            </a:r>
            <a:r>
              <a:rPr lang="en-US" dirty="0"/>
              <a:t>business as an agent, broker, stock broker or commercial agent;</a:t>
            </a:r>
          </a:p>
          <a:p>
            <a:pPr marL="0" lvl="0" indent="0">
              <a:buNone/>
            </a:pPr>
            <a:r>
              <a:rPr lang="en-US" dirty="0" smtClean="0"/>
              <a:t>20. Operating </a:t>
            </a:r>
            <a:r>
              <a:rPr lang="en-US" dirty="0"/>
              <a:t>a banking and money changing business; and</a:t>
            </a:r>
          </a:p>
          <a:p>
            <a:pPr marL="0" lvl="0" indent="0">
              <a:buNone/>
            </a:pPr>
            <a:r>
              <a:rPr lang="en-US" dirty="0" smtClean="0"/>
              <a:t>21. Operating </a:t>
            </a:r>
            <a:r>
              <a:rPr lang="en-US" dirty="0"/>
              <a:t>an insurance business.</a:t>
            </a:r>
          </a:p>
          <a:p>
            <a:r>
              <a:rPr lang="en-US" dirty="0" smtClean="0"/>
              <a:t>But, Article 5 does not define business as it requires but defines what is trading and who is a trader.</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60</a:t>
            </a:fld>
            <a:endParaRPr lang="en-US"/>
          </a:p>
        </p:txBody>
      </p:sp>
    </p:spTree>
    <p:extLst>
      <p:ext uri="{BB962C8B-B14F-4D97-AF65-F5344CB8AC3E}">
        <p14:creationId xmlns:p14="http://schemas.microsoft.com/office/powerpoint/2010/main" xmlns="" val="2499442451"/>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marL="0" indent="0">
              <a:buNone/>
            </a:pPr>
            <a:r>
              <a:rPr lang="en-US" b="1" dirty="0"/>
              <a:t>3.2. Identifying the Elements of Business (Arts127-149)</a:t>
            </a:r>
            <a:endParaRPr lang="en-US" dirty="0"/>
          </a:p>
          <a:p>
            <a:r>
              <a:rPr lang="en-US" dirty="0"/>
              <a:t>The basic elements of business are:</a:t>
            </a:r>
            <a:r>
              <a:rPr lang="en-US" b="1" i="1" dirty="0"/>
              <a:t> </a:t>
            </a:r>
            <a:endParaRPr lang="en-US" b="1" i="1" dirty="0" smtClean="0"/>
          </a:p>
          <a:p>
            <a:r>
              <a:rPr lang="en-US" dirty="0" smtClean="0"/>
              <a:t>Goodwill</a:t>
            </a:r>
            <a:r>
              <a:rPr lang="en-US" i="1" dirty="0"/>
              <a:t>;</a:t>
            </a:r>
            <a:r>
              <a:rPr lang="en-US" i="1" dirty="0" smtClean="0"/>
              <a:t> </a:t>
            </a:r>
            <a:endParaRPr lang="en-US" i="1" dirty="0"/>
          </a:p>
          <a:p>
            <a:r>
              <a:rPr lang="en-US" dirty="0" smtClean="0"/>
              <a:t>trade-names;</a:t>
            </a:r>
          </a:p>
          <a:p>
            <a:r>
              <a:rPr lang="en-US" dirty="0" smtClean="0"/>
              <a:t>distinguishing marks; example-trade mark</a:t>
            </a:r>
          </a:p>
          <a:p>
            <a:r>
              <a:rPr lang="en-US" dirty="0" smtClean="0"/>
              <a:t>right </a:t>
            </a:r>
            <a:r>
              <a:rPr lang="en-US" dirty="0"/>
              <a:t>to the lease of the </a:t>
            </a:r>
            <a:r>
              <a:rPr lang="en-US" dirty="0" smtClean="0"/>
              <a:t>premises; </a:t>
            </a:r>
            <a:r>
              <a:rPr lang="en-US" dirty="0"/>
              <a:t>and </a:t>
            </a:r>
            <a:endParaRPr lang="en-US" dirty="0" smtClean="0"/>
          </a:p>
          <a:p>
            <a:r>
              <a:rPr lang="en-US" dirty="0" smtClean="0"/>
              <a:t>patents </a:t>
            </a:r>
            <a:r>
              <a:rPr lang="en-US" dirty="0"/>
              <a:t>and literary or artistic copyrights.</a:t>
            </a:r>
            <a:r>
              <a:rPr lang="en-US" i="1" dirty="0"/>
              <a:t>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61</a:t>
            </a:fld>
            <a:endParaRPr lang="en-US"/>
          </a:p>
        </p:txBody>
      </p:sp>
    </p:spTree>
    <p:extLst>
      <p:ext uri="{BB962C8B-B14F-4D97-AF65-F5344CB8AC3E}">
        <p14:creationId xmlns:p14="http://schemas.microsoft.com/office/powerpoint/2010/main" xmlns="" val="1649291814"/>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fontScale="92500"/>
          </a:bodyPr>
          <a:lstStyle/>
          <a:p>
            <a:r>
              <a:rPr lang="en-US" dirty="0" smtClean="0"/>
              <a:t>Why elements of business are necessary? </a:t>
            </a:r>
          </a:p>
          <a:p>
            <a:r>
              <a:rPr lang="en-US" u="sng" dirty="0" smtClean="0"/>
              <a:t>Reasons</a:t>
            </a:r>
            <a:r>
              <a:rPr lang="en-US" dirty="0" smtClean="0"/>
              <a:t>:</a:t>
            </a:r>
          </a:p>
          <a:p>
            <a:r>
              <a:rPr lang="en-US" dirty="0" smtClean="0"/>
              <a:t>In order not to confuse consumers;</a:t>
            </a:r>
          </a:p>
          <a:p>
            <a:r>
              <a:rPr lang="en-US" dirty="0" smtClean="0"/>
              <a:t>In order to be identified similar businesses each other; and</a:t>
            </a:r>
            <a:endParaRPr lang="en-US" dirty="0"/>
          </a:p>
          <a:p>
            <a:r>
              <a:rPr lang="en-US" dirty="0" smtClean="0"/>
              <a:t>In order to protect the rights of the business from unfair trade practice.</a:t>
            </a:r>
          </a:p>
          <a:p>
            <a:pPr marL="0" indent="0">
              <a:buNone/>
            </a:pPr>
            <a:r>
              <a:rPr lang="en-US" b="1" dirty="0"/>
              <a:t>3.3. Understanding Forms of </a:t>
            </a:r>
            <a:r>
              <a:rPr lang="en-US" b="1" dirty="0" smtClean="0"/>
              <a:t>Business/trade</a:t>
            </a:r>
          </a:p>
          <a:p>
            <a:pPr marL="514350" indent="-514350">
              <a:buAutoNum type="alphaUcPeriod"/>
            </a:pPr>
            <a:r>
              <a:rPr lang="en-US" dirty="0" smtClean="0"/>
              <a:t>Sole Proprietorship</a:t>
            </a:r>
          </a:p>
          <a:p>
            <a:r>
              <a:rPr lang="en-US" dirty="0"/>
              <a:t>there’s an individuality of </a:t>
            </a:r>
            <a:r>
              <a:rPr lang="en-US" dirty="0" smtClean="0"/>
              <a:t>ownership;</a:t>
            </a:r>
          </a:p>
          <a:p>
            <a:r>
              <a:rPr lang="en-US" dirty="0" smtClean="0"/>
              <a:t>Does not require formality except having license.</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62</a:t>
            </a:fld>
            <a:endParaRPr lang="en-US"/>
          </a:p>
        </p:txBody>
      </p:sp>
    </p:spTree>
    <p:extLst>
      <p:ext uri="{BB962C8B-B14F-4D97-AF65-F5344CB8AC3E}">
        <p14:creationId xmlns:p14="http://schemas.microsoft.com/office/powerpoint/2010/main" xmlns="" val="2307342357"/>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r>
              <a:rPr lang="en-US" dirty="0" smtClean="0"/>
              <a:t>The owner is liable for any loss or debt of the business; and</a:t>
            </a:r>
          </a:p>
          <a:p>
            <a:r>
              <a:rPr lang="en-US" dirty="0"/>
              <a:t>To begin this business no need of contractual </a:t>
            </a:r>
            <a:r>
              <a:rPr lang="en-US" dirty="0" smtClean="0"/>
              <a:t>agreement.</a:t>
            </a:r>
          </a:p>
          <a:p>
            <a:pPr marL="0" indent="0">
              <a:buNone/>
            </a:pPr>
            <a:r>
              <a:rPr lang="en-US" b="1" dirty="0"/>
              <a:t>B. Business </a:t>
            </a:r>
            <a:r>
              <a:rPr lang="en-US" b="1" dirty="0" smtClean="0"/>
              <a:t>Organization</a:t>
            </a:r>
          </a:p>
          <a:p>
            <a:r>
              <a:rPr lang="en-US" dirty="0"/>
              <a:t>two or more </a:t>
            </a:r>
            <a:r>
              <a:rPr lang="en-US" dirty="0" smtClean="0"/>
              <a:t>persons/people having the </a:t>
            </a:r>
            <a:r>
              <a:rPr lang="en-US" dirty="0"/>
              <a:t>same interest put together their resources and forms a single unit. </a:t>
            </a:r>
            <a:endParaRPr lang="en-US" dirty="0" smtClean="0"/>
          </a:p>
          <a:p>
            <a:r>
              <a:rPr lang="en-US" dirty="0" smtClean="0"/>
              <a:t>It </a:t>
            </a:r>
            <a:r>
              <a:rPr lang="en-US" dirty="0"/>
              <a:t>requires serious formalities to fulfill such </a:t>
            </a:r>
            <a:r>
              <a:rPr lang="en-US" dirty="0" smtClean="0"/>
              <a:t>as:</a:t>
            </a:r>
          </a:p>
          <a:p>
            <a:r>
              <a:rPr lang="en-US" dirty="0" smtClean="0"/>
              <a:t> </a:t>
            </a:r>
            <a:r>
              <a:rPr lang="en-US" dirty="0"/>
              <a:t>contractual agreement, capital etc., which regulated by the commercial code of Ethiopia.</a:t>
            </a:r>
          </a:p>
        </p:txBody>
      </p:sp>
      <p:sp>
        <p:nvSpPr>
          <p:cNvPr id="4" name="Slide Number Placeholder 3"/>
          <p:cNvSpPr>
            <a:spLocks noGrp="1"/>
          </p:cNvSpPr>
          <p:nvPr>
            <p:ph type="sldNum" sz="quarter" idx="12"/>
          </p:nvPr>
        </p:nvSpPr>
        <p:spPr/>
        <p:txBody>
          <a:bodyPr/>
          <a:lstStyle/>
          <a:p>
            <a:fld id="{21BB08F8-166D-4140-B320-43E619E97AF0}" type="slidenum">
              <a:rPr lang="en-US" smtClean="0"/>
              <a:pPr/>
              <a:t>63</a:t>
            </a:fld>
            <a:endParaRPr lang="en-US" dirty="0"/>
          </a:p>
        </p:txBody>
      </p:sp>
    </p:spTree>
    <p:extLst>
      <p:ext uri="{BB962C8B-B14F-4D97-AF65-F5344CB8AC3E}">
        <p14:creationId xmlns:p14="http://schemas.microsoft.com/office/powerpoint/2010/main" xmlns="" val="2713972616"/>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3.4. Defining Business </a:t>
            </a:r>
            <a:r>
              <a:rPr lang="en-US" b="1" dirty="0" smtClean="0"/>
              <a:t>Organization</a:t>
            </a:r>
            <a:endParaRPr lang="en-US" dirty="0" smtClean="0"/>
          </a:p>
          <a:p>
            <a:r>
              <a:rPr lang="en-US" dirty="0"/>
              <a:t>Article 210 of the commercial code defines a business organization as </a:t>
            </a:r>
            <a:r>
              <a:rPr lang="en-US" dirty="0" smtClean="0"/>
              <a:t>“any </a:t>
            </a:r>
            <a:r>
              <a:rPr lang="en-US" dirty="0"/>
              <a:t>association arising out of a partnership agreement</a:t>
            </a:r>
            <a:r>
              <a:rPr lang="en-US" dirty="0" smtClean="0"/>
              <a:t>.”</a:t>
            </a:r>
          </a:p>
          <a:p>
            <a:r>
              <a:rPr lang="en-US" u="sng" dirty="0" smtClean="0"/>
              <a:t>partnership agreement</a:t>
            </a:r>
            <a:r>
              <a:rPr lang="en-US" dirty="0" smtClean="0"/>
              <a:t> is defined by Article 211 of the commercial code as “a contract whereby two or more persons who intend to join together and to cooperate undertake to bring together contributions for the purpose of carrying out activities of an economic nature and of participating in the profits and losses arising out thereof, if any”.</a:t>
            </a:r>
          </a:p>
          <a:p>
            <a:r>
              <a:rPr lang="en-US" dirty="0"/>
              <a:t>Thus, a </a:t>
            </a:r>
            <a:r>
              <a:rPr lang="en-US" u="sng" dirty="0"/>
              <a:t>partnership agreement</a:t>
            </a:r>
            <a:r>
              <a:rPr lang="en-US" dirty="0"/>
              <a:t> has four features:</a:t>
            </a:r>
          </a:p>
          <a:p>
            <a:pPr marL="0" lvl="0" indent="0">
              <a:buNone/>
            </a:pPr>
            <a:r>
              <a:rPr lang="en-US" dirty="0" smtClean="0"/>
              <a:t>1. It’s </a:t>
            </a:r>
            <a:r>
              <a:rPr lang="en-US" dirty="0"/>
              <a:t>a </a:t>
            </a:r>
            <a:r>
              <a:rPr lang="en-US" dirty="0" smtClean="0"/>
              <a:t>contract;</a:t>
            </a:r>
            <a:endParaRPr lang="en-US" dirty="0"/>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64</a:t>
            </a:fld>
            <a:endParaRPr lang="en-US"/>
          </a:p>
        </p:txBody>
      </p:sp>
    </p:spTree>
    <p:extLst>
      <p:ext uri="{BB962C8B-B14F-4D97-AF65-F5344CB8AC3E}">
        <p14:creationId xmlns:p14="http://schemas.microsoft.com/office/powerpoint/2010/main" xmlns="" val="1229368885"/>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marL="0" indent="0">
              <a:buNone/>
            </a:pPr>
            <a:r>
              <a:rPr lang="en-US" dirty="0" smtClean="0"/>
              <a:t>2. It </a:t>
            </a:r>
            <a:r>
              <a:rPr lang="en-US" dirty="0"/>
              <a:t>has a business </a:t>
            </a:r>
            <a:r>
              <a:rPr lang="en-US" dirty="0" smtClean="0"/>
              <a:t>purpose; </a:t>
            </a:r>
          </a:p>
          <a:p>
            <a:pPr marL="0" lvl="0" indent="0">
              <a:buNone/>
            </a:pPr>
            <a:r>
              <a:rPr lang="en-US" dirty="0" smtClean="0"/>
              <a:t>3. Parties </a:t>
            </a:r>
            <a:r>
              <a:rPr lang="en-US" dirty="0"/>
              <a:t>must bring contributions. Contribution can be in cash, debts, skill (service), property (title of property or use of property </a:t>
            </a:r>
            <a:r>
              <a:rPr lang="en-US" dirty="0" smtClean="0"/>
              <a:t>); </a:t>
            </a:r>
            <a:endParaRPr lang="en-US" dirty="0"/>
          </a:p>
          <a:p>
            <a:pPr marL="0" indent="0">
              <a:buNone/>
            </a:pPr>
            <a:r>
              <a:rPr lang="en-US" dirty="0"/>
              <a:t>4</a:t>
            </a:r>
            <a:r>
              <a:rPr lang="en-US" dirty="0" smtClean="0"/>
              <a:t>. There </a:t>
            </a:r>
            <a:r>
              <a:rPr lang="en-US" dirty="0"/>
              <a:t>must be cooperation amongst the parties. </a:t>
            </a:r>
            <a:endParaRPr lang="en-US" dirty="0" smtClean="0"/>
          </a:p>
          <a:p>
            <a:pPr marL="0" indent="0">
              <a:buNone/>
            </a:pPr>
            <a:r>
              <a:rPr lang="en-US" b="1" dirty="0"/>
              <a:t>3.5. Acquisition of Legal Personality of Legal (artificial) Persons</a:t>
            </a:r>
            <a:endParaRPr lang="en-US" dirty="0"/>
          </a:p>
          <a:p>
            <a:pPr marL="0" indent="0">
              <a:buNone/>
            </a:pPr>
            <a:r>
              <a:rPr lang="en-US" dirty="0" smtClean="0"/>
              <a:t>Requirements:</a:t>
            </a:r>
          </a:p>
          <a:p>
            <a:r>
              <a:rPr lang="en-US" dirty="0" smtClean="0"/>
              <a:t>Documents for establishment such as memorandum of association and articles of association;</a:t>
            </a:r>
          </a:p>
          <a:p>
            <a:r>
              <a:rPr lang="en-US" dirty="0" smtClean="0"/>
              <a:t>Registration in the respective commercial </a:t>
            </a:r>
            <a:r>
              <a:rPr lang="en-US" dirty="0" err="1" smtClean="0"/>
              <a:t>registery</a:t>
            </a:r>
            <a:r>
              <a:rPr lang="en-US" dirty="0" smtClean="0"/>
              <a:t>; and</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65</a:t>
            </a:fld>
            <a:endParaRPr lang="en-US"/>
          </a:p>
        </p:txBody>
      </p:sp>
    </p:spTree>
    <p:extLst>
      <p:ext uri="{BB962C8B-B14F-4D97-AF65-F5344CB8AC3E}">
        <p14:creationId xmlns:p14="http://schemas.microsoft.com/office/powerpoint/2010/main" xmlns="" val="4176239379"/>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r>
              <a:rPr lang="en-US" dirty="0" smtClean="0"/>
              <a:t>Publicity in an appropriate news paper.</a:t>
            </a:r>
          </a:p>
          <a:p>
            <a:r>
              <a:rPr lang="en-US" b="1" dirty="0"/>
              <a:t>However, why do entities want to acquire legal personality?</a:t>
            </a:r>
            <a:endParaRPr lang="en-US" dirty="0"/>
          </a:p>
          <a:p>
            <a:r>
              <a:rPr lang="en-US" dirty="0"/>
              <a:t>The </a:t>
            </a:r>
            <a:r>
              <a:rPr lang="en-US" u="sng" dirty="0"/>
              <a:t>reason</a:t>
            </a:r>
            <a:r>
              <a:rPr lang="en-US" dirty="0"/>
              <a:t> is that legal personality has the following attributes:</a:t>
            </a:r>
          </a:p>
          <a:p>
            <a:pPr marL="0" indent="0">
              <a:buNone/>
            </a:pPr>
            <a:r>
              <a:rPr lang="en-US" dirty="0" smtClean="0"/>
              <a:t>1. A </a:t>
            </a:r>
            <a:r>
              <a:rPr lang="en-US" dirty="0"/>
              <a:t>legal person may sue or be sued in its own </a:t>
            </a:r>
            <a:r>
              <a:rPr lang="en-US" dirty="0" smtClean="0"/>
              <a:t>name;</a:t>
            </a:r>
          </a:p>
          <a:p>
            <a:pPr marL="0" lvl="0" indent="0">
              <a:buNone/>
            </a:pPr>
            <a:r>
              <a:rPr lang="en-US" dirty="0" smtClean="0"/>
              <a:t>2. A </a:t>
            </a:r>
            <a:r>
              <a:rPr lang="en-US" dirty="0"/>
              <a:t>legal person can own &amp; administer </a:t>
            </a:r>
            <a:r>
              <a:rPr lang="en-US" dirty="0" smtClean="0"/>
              <a:t>its own property</a:t>
            </a:r>
            <a:r>
              <a:rPr lang="en-US" dirty="0"/>
              <a:t>;</a:t>
            </a:r>
          </a:p>
          <a:p>
            <a:pPr marL="0" lvl="0" indent="0">
              <a:buNone/>
            </a:pPr>
            <a:r>
              <a:rPr lang="en-US" dirty="0" smtClean="0"/>
              <a:t>3. A </a:t>
            </a:r>
            <a:r>
              <a:rPr lang="en-US" dirty="0"/>
              <a:t>legal person can </a:t>
            </a:r>
            <a:r>
              <a:rPr lang="en-US" dirty="0" smtClean="0"/>
              <a:t>conclude a contract;</a:t>
            </a:r>
            <a:endParaRPr lang="en-US" dirty="0"/>
          </a:p>
          <a:p>
            <a:pPr marL="0" lvl="0" indent="0">
              <a:buNone/>
            </a:pPr>
            <a:r>
              <a:rPr lang="en-US" dirty="0" smtClean="0"/>
              <a:t>4. A legal person to perform its obligation such as to </a:t>
            </a:r>
            <a:r>
              <a:rPr lang="en-US" dirty="0"/>
              <a:t>pay </a:t>
            </a:r>
            <a:r>
              <a:rPr lang="en-US" dirty="0" smtClean="0"/>
              <a:t>taxes; and</a:t>
            </a:r>
          </a:p>
          <a:p>
            <a:pPr marL="0" lvl="0" indent="0">
              <a:buNone/>
            </a:pPr>
            <a:r>
              <a:rPr lang="en-US" dirty="0" smtClean="0"/>
              <a:t>5.</a:t>
            </a:r>
            <a:r>
              <a:rPr lang="en-US" dirty="0"/>
              <a:t> A legal person can have a </a:t>
            </a:r>
            <a:r>
              <a:rPr lang="en-US" dirty="0" smtClean="0"/>
              <a:t>residence.</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66</a:t>
            </a:fld>
            <a:endParaRPr lang="en-US"/>
          </a:p>
        </p:txBody>
      </p:sp>
    </p:spTree>
    <p:extLst>
      <p:ext uri="{BB962C8B-B14F-4D97-AF65-F5344CB8AC3E}">
        <p14:creationId xmlns:p14="http://schemas.microsoft.com/office/powerpoint/2010/main" xmlns="" val="3869122077"/>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3.6. Distinguishing </a:t>
            </a:r>
            <a:r>
              <a:rPr lang="en-US" b="1" dirty="0" smtClean="0"/>
              <a:t>Forms </a:t>
            </a:r>
            <a:r>
              <a:rPr lang="en-US" b="1" dirty="0"/>
              <a:t>of Business Organizations </a:t>
            </a:r>
            <a:r>
              <a:rPr lang="en-US" b="1" dirty="0" smtClean="0"/>
              <a:t>in Ethiopia</a:t>
            </a:r>
          </a:p>
          <a:p>
            <a:pPr marL="0" indent="0">
              <a:buNone/>
            </a:pPr>
            <a:r>
              <a:rPr lang="en-US" b="1" dirty="0"/>
              <a:t>A. Commercial and Non- commercial </a:t>
            </a:r>
            <a:r>
              <a:rPr lang="en-US" dirty="0"/>
              <a:t>	</a:t>
            </a:r>
          </a:p>
          <a:p>
            <a:r>
              <a:rPr lang="en-US" b="1" u="sng" dirty="0" smtClean="0"/>
              <a:t>Commercial</a:t>
            </a:r>
            <a:r>
              <a:rPr lang="en-US" dirty="0" smtClean="0"/>
              <a:t>-If </a:t>
            </a:r>
            <a:r>
              <a:rPr lang="en-US" dirty="0"/>
              <a:t>a business organization engaged in one of the activities provided under Article 5 of the commercial </a:t>
            </a:r>
            <a:r>
              <a:rPr lang="en-US" dirty="0" smtClean="0"/>
              <a:t>code</a:t>
            </a:r>
          </a:p>
          <a:p>
            <a:r>
              <a:rPr lang="en-US" b="1" u="sng" dirty="0"/>
              <a:t>Non- </a:t>
            </a:r>
            <a:r>
              <a:rPr lang="en-US" b="1" u="sng" dirty="0" smtClean="0"/>
              <a:t>commercial</a:t>
            </a:r>
            <a:r>
              <a:rPr lang="en-US" dirty="0" smtClean="0"/>
              <a:t>-if a </a:t>
            </a:r>
            <a:r>
              <a:rPr lang="en-US" dirty="0"/>
              <a:t>business organization engages in one of the activities not listed in Article 5 of the commercial </a:t>
            </a:r>
            <a:r>
              <a:rPr lang="en-US" dirty="0" smtClean="0"/>
              <a:t>code</a:t>
            </a:r>
          </a:p>
          <a:p>
            <a:pPr marL="0" indent="0">
              <a:buNone/>
            </a:pPr>
            <a:r>
              <a:rPr lang="en-US" b="1" dirty="0"/>
              <a:t>B. Partnership and </a:t>
            </a:r>
            <a:r>
              <a:rPr lang="en-US" b="1" dirty="0" smtClean="0"/>
              <a:t>Companies</a:t>
            </a:r>
          </a:p>
          <a:p>
            <a:r>
              <a:rPr lang="en-US" dirty="0"/>
              <a:t>Business organizations can also be classified as partnership and </a:t>
            </a:r>
            <a:r>
              <a:rPr lang="en-US" dirty="0" smtClean="0"/>
              <a:t>companies. They have differences in capital and liabilities and others.</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67</a:t>
            </a:fld>
            <a:endParaRPr lang="en-US"/>
          </a:p>
        </p:txBody>
      </p:sp>
    </p:spTree>
    <p:extLst>
      <p:ext uri="{BB962C8B-B14F-4D97-AF65-F5344CB8AC3E}">
        <p14:creationId xmlns:p14="http://schemas.microsoft.com/office/powerpoint/2010/main" xmlns="" val="3030313086"/>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3440" y="319405"/>
            <a:ext cx="10515600" cy="1325563"/>
          </a:xfrm>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a:xfrm>
            <a:off x="807720" y="1779905"/>
            <a:ext cx="10515600" cy="4351338"/>
          </a:xfrm>
        </p:spPr>
        <p:txBody>
          <a:bodyPr/>
          <a:lstStyle/>
          <a:p>
            <a:pPr>
              <a:buFont typeface="Wingdings" panose="05000000000000000000" pitchFamily="2" charset="2"/>
              <a:buChar char="v"/>
            </a:pPr>
            <a:r>
              <a:rPr lang="en-US" b="1" dirty="0"/>
              <a:t>S</a:t>
            </a:r>
            <a:r>
              <a:rPr lang="en-US" b="1" dirty="0" smtClean="0"/>
              <a:t>ix </a:t>
            </a:r>
            <a:r>
              <a:rPr lang="en-US" b="1" dirty="0"/>
              <a:t>forms of business </a:t>
            </a:r>
            <a:r>
              <a:rPr lang="en-US" b="1" dirty="0" smtClean="0"/>
              <a:t>organization: </a:t>
            </a:r>
            <a:endParaRPr lang="en-US" b="1" dirty="0"/>
          </a:p>
          <a:p>
            <a:pPr marL="0" lvl="0" indent="0">
              <a:buNone/>
            </a:pPr>
            <a:r>
              <a:rPr lang="en-US" dirty="0" smtClean="0"/>
              <a:t>1. Ordinary partnership;</a:t>
            </a:r>
            <a:endParaRPr lang="en-US" dirty="0"/>
          </a:p>
          <a:p>
            <a:pPr marL="0" lvl="0" indent="0">
              <a:buNone/>
            </a:pPr>
            <a:r>
              <a:rPr lang="en-US" dirty="0" smtClean="0"/>
              <a:t>2. Joint venture;                           </a:t>
            </a:r>
            <a:endParaRPr lang="en-US" dirty="0"/>
          </a:p>
          <a:p>
            <a:pPr marL="0" lvl="0" indent="0">
              <a:buNone/>
            </a:pPr>
            <a:r>
              <a:rPr lang="en-US" dirty="0" smtClean="0"/>
              <a:t>3. </a:t>
            </a:r>
            <a:r>
              <a:rPr lang="en-US" dirty="0"/>
              <a:t>G</a:t>
            </a:r>
            <a:r>
              <a:rPr lang="en-US" dirty="0" smtClean="0"/>
              <a:t>eneral partnership; </a:t>
            </a:r>
          </a:p>
          <a:p>
            <a:pPr marL="0" lvl="0" indent="0">
              <a:buNone/>
            </a:pPr>
            <a:r>
              <a:rPr lang="en-US" dirty="0" smtClean="0"/>
              <a:t>4. Limited partnership;               </a:t>
            </a:r>
          </a:p>
          <a:p>
            <a:pPr marL="0" lvl="0" indent="0">
              <a:buNone/>
            </a:pPr>
            <a:r>
              <a:rPr lang="en-US" dirty="0" smtClean="0"/>
              <a:t>5. Private </a:t>
            </a:r>
            <a:r>
              <a:rPr lang="en-US" dirty="0"/>
              <a:t>limited </a:t>
            </a:r>
            <a:r>
              <a:rPr lang="en-US" dirty="0" smtClean="0"/>
              <a:t>company; and</a:t>
            </a:r>
          </a:p>
          <a:p>
            <a:pPr marL="0" lvl="0" indent="0">
              <a:buNone/>
            </a:pPr>
            <a:r>
              <a:rPr lang="en-US" dirty="0" smtClean="0"/>
              <a:t>6. Share company.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68</a:t>
            </a:fld>
            <a:endParaRPr lang="en-US"/>
          </a:p>
        </p:txBody>
      </p:sp>
    </p:spTree>
    <p:extLst>
      <p:ext uri="{BB962C8B-B14F-4D97-AF65-F5344CB8AC3E}">
        <p14:creationId xmlns:p14="http://schemas.microsoft.com/office/powerpoint/2010/main" xmlns="" val="82943621"/>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marL="0" indent="0">
              <a:buNone/>
            </a:pPr>
            <a:r>
              <a:rPr lang="en-US" b="1" dirty="0" smtClean="0"/>
              <a:t>1. Ordinary </a:t>
            </a:r>
            <a:r>
              <a:rPr lang="en-US" b="1" dirty="0"/>
              <a:t>Partnership </a:t>
            </a:r>
            <a:r>
              <a:rPr lang="en-US" b="1" dirty="0" smtClean="0"/>
              <a:t> </a:t>
            </a:r>
            <a:endParaRPr lang="en-US" dirty="0" smtClean="0"/>
          </a:p>
          <a:p>
            <a:r>
              <a:rPr lang="en-US" dirty="0" smtClean="0"/>
              <a:t>It is a </a:t>
            </a:r>
            <a:r>
              <a:rPr lang="en-US" dirty="0"/>
              <a:t>non-commercial business </a:t>
            </a:r>
            <a:r>
              <a:rPr lang="en-US" dirty="0" smtClean="0"/>
              <a:t>organization;</a:t>
            </a:r>
          </a:p>
          <a:p>
            <a:r>
              <a:rPr lang="en-US" dirty="0" smtClean="0"/>
              <a:t>It does </a:t>
            </a:r>
            <a:r>
              <a:rPr lang="en-US" dirty="0"/>
              <a:t>not have the </a:t>
            </a:r>
            <a:r>
              <a:rPr lang="en-US" dirty="0" smtClean="0"/>
              <a:t>characteristics </a:t>
            </a:r>
            <a:r>
              <a:rPr lang="en-US" dirty="0"/>
              <a:t>of each of the five other business </a:t>
            </a:r>
            <a:r>
              <a:rPr lang="en-US" dirty="0" smtClean="0"/>
              <a:t>organizations</a:t>
            </a:r>
            <a:r>
              <a:rPr lang="en-US" dirty="0"/>
              <a:t>;</a:t>
            </a:r>
            <a:endParaRPr lang="en-US" dirty="0" smtClean="0"/>
          </a:p>
          <a:p>
            <a:r>
              <a:rPr lang="en-US" dirty="0"/>
              <a:t>I</a:t>
            </a:r>
            <a:r>
              <a:rPr lang="en-US" dirty="0" smtClean="0"/>
              <a:t>f </a:t>
            </a:r>
            <a:r>
              <a:rPr lang="en-US" dirty="0"/>
              <a:t>it does engage in activities </a:t>
            </a:r>
            <a:r>
              <a:rPr lang="en-US" dirty="0" smtClean="0"/>
              <a:t>provided under </a:t>
            </a:r>
            <a:r>
              <a:rPr lang="en-US" dirty="0"/>
              <a:t>Article 5 it </a:t>
            </a:r>
            <a:r>
              <a:rPr lang="en-US" dirty="0" smtClean="0"/>
              <a:t>deems to </a:t>
            </a:r>
            <a:r>
              <a:rPr lang="en-US" dirty="0"/>
              <a:t>be a general </a:t>
            </a:r>
            <a:r>
              <a:rPr lang="en-US" dirty="0" smtClean="0"/>
              <a:t>partnership;</a:t>
            </a:r>
          </a:p>
          <a:p>
            <a:r>
              <a:rPr lang="en-US" dirty="0" smtClean="0"/>
              <a:t>It doesn`t have trade name;</a:t>
            </a:r>
          </a:p>
          <a:p>
            <a:r>
              <a:rPr lang="en-US" dirty="0" smtClean="0"/>
              <a:t>It has two minimum partners;</a:t>
            </a:r>
          </a:p>
          <a:p>
            <a:r>
              <a:rPr lang="en-US" dirty="0" smtClean="0"/>
              <a:t>Partners have unlimited liabilities;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69</a:t>
            </a:fld>
            <a:endParaRPr lang="en-US"/>
          </a:p>
        </p:txBody>
      </p:sp>
    </p:spTree>
    <p:extLst>
      <p:ext uri="{BB962C8B-B14F-4D97-AF65-F5344CB8AC3E}">
        <p14:creationId xmlns:p14="http://schemas.microsoft.com/office/powerpoint/2010/main" xmlns="" val="14428222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r>
              <a:rPr lang="en-US" dirty="0"/>
              <a:t>Every partner must make a </a:t>
            </a:r>
            <a:r>
              <a:rPr lang="en-US" dirty="0" smtClean="0"/>
              <a:t>contribution. The </a:t>
            </a:r>
            <a:r>
              <a:rPr lang="en-US" dirty="0"/>
              <a:t>contribution may </a:t>
            </a:r>
            <a:r>
              <a:rPr lang="en-US" dirty="0" smtClean="0"/>
              <a:t>be:</a:t>
            </a:r>
          </a:p>
          <a:p>
            <a:r>
              <a:rPr lang="en-US" dirty="0" smtClean="0"/>
              <a:t>Money/in cash; </a:t>
            </a:r>
          </a:p>
          <a:p>
            <a:r>
              <a:rPr lang="en-US" dirty="0" smtClean="0"/>
              <a:t>Debts</a:t>
            </a:r>
            <a:r>
              <a:rPr lang="en-US" dirty="0"/>
              <a:t>;</a:t>
            </a:r>
            <a:r>
              <a:rPr lang="en-US" dirty="0" smtClean="0"/>
              <a:t>  </a:t>
            </a:r>
          </a:p>
          <a:p>
            <a:r>
              <a:rPr lang="en-US" dirty="0" smtClean="0"/>
              <a:t>In kind, that is, property or use </a:t>
            </a:r>
            <a:r>
              <a:rPr lang="en-US" dirty="0"/>
              <a:t>of </a:t>
            </a:r>
            <a:r>
              <a:rPr lang="en-US" dirty="0" smtClean="0"/>
              <a:t>property; and</a:t>
            </a:r>
          </a:p>
          <a:p>
            <a:r>
              <a:rPr lang="en-US" dirty="0" smtClean="0"/>
              <a:t>skill.  </a:t>
            </a:r>
          </a:p>
          <a:p>
            <a:r>
              <a:rPr lang="en-US" dirty="0" smtClean="0"/>
              <a:t>Unless </a:t>
            </a:r>
            <a:r>
              <a:rPr lang="en-US" dirty="0"/>
              <a:t>otherwise agreed by the partners, contributions must be equal &amp; of the nature &amp; extent required for carrying out the purposes of the partnership.      </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70</a:t>
            </a:fld>
            <a:endParaRPr lang="en-US"/>
          </a:p>
        </p:txBody>
      </p:sp>
    </p:spTree>
    <p:extLst>
      <p:ext uri="{BB962C8B-B14F-4D97-AF65-F5344CB8AC3E}">
        <p14:creationId xmlns:p14="http://schemas.microsoft.com/office/powerpoint/2010/main" xmlns="" val="79464483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lnSpcReduction="10000"/>
          </a:bodyPr>
          <a:lstStyle/>
          <a:p>
            <a:r>
              <a:rPr lang="en-US" u="sng" dirty="0"/>
              <a:t>The affairs </a:t>
            </a:r>
            <a:r>
              <a:rPr lang="en-US" dirty="0"/>
              <a:t>of an ordinary partnership can be divided into two:</a:t>
            </a:r>
          </a:p>
          <a:p>
            <a:pPr lvl="0">
              <a:buFont typeface="Wingdings" pitchFamily="2" charset="2"/>
              <a:buChar char="v"/>
            </a:pPr>
            <a:r>
              <a:rPr lang="en-US" u="sng" dirty="0"/>
              <a:t>Special </a:t>
            </a:r>
            <a:r>
              <a:rPr lang="en-US" u="sng" dirty="0" smtClean="0"/>
              <a:t>Acts</a:t>
            </a:r>
            <a:r>
              <a:rPr lang="en-US" dirty="0" smtClean="0"/>
              <a:t>: acts </a:t>
            </a:r>
            <a:r>
              <a:rPr lang="en-US" dirty="0"/>
              <a:t>which go beyond normal partnership practice </a:t>
            </a:r>
            <a:r>
              <a:rPr lang="en-US" dirty="0" smtClean="0"/>
              <a:t>and </a:t>
            </a:r>
            <a:r>
              <a:rPr lang="en-US" dirty="0"/>
              <a:t>the consent of every partner’s required.</a:t>
            </a:r>
          </a:p>
          <a:p>
            <a:pPr lvl="0">
              <a:buFont typeface="Wingdings" pitchFamily="2" charset="2"/>
              <a:buChar char="v"/>
            </a:pPr>
            <a:r>
              <a:rPr lang="en-US" u="sng" dirty="0"/>
              <a:t>Acts of </a:t>
            </a:r>
            <a:r>
              <a:rPr lang="en-US" u="sng" dirty="0" smtClean="0"/>
              <a:t>Management</a:t>
            </a:r>
            <a:r>
              <a:rPr lang="en-US" dirty="0" smtClean="0"/>
              <a:t>: acts </a:t>
            </a:r>
            <a:r>
              <a:rPr lang="en-US" dirty="0"/>
              <a:t>which are in line with normal partnership practice, these are determined on firm by firm </a:t>
            </a:r>
            <a:r>
              <a:rPr lang="en-US" dirty="0" smtClean="0"/>
              <a:t>basis.</a:t>
            </a:r>
          </a:p>
          <a:p>
            <a:pPr lvl="0"/>
            <a:r>
              <a:rPr lang="en-US" u="sng" dirty="0" smtClean="0"/>
              <a:t>Managers</a:t>
            </a:r>
            <a:r>
              <a:rPr lang="en-US" dirty="0" smtClean="0"/>
              <a:t> </a:t>
            </a:r>
            <a:r>
              <a:rPr lang="en-US" dirty="0"/>
              <a:t>in an ordinary partnership may be appointed in three ways</a:t>
            </a:r>
            <a:r>
              <a:rPr lang="en-US" dirty="0" smtClean="0"/>
              <a:t>:</a:t>
            </a:r>
            <a:endParaRPr lang="en-US" dirty="0"/>
          </a:p>
          <a:p>
            <a:pPr>
              <a:buFont typeface="Wingdings" pitchFamily="2" charset="2"/>
              <a:buChar char="v"/>
            </a:pPr>
            <a:r>
              <a:rPr lang="en-US" dirty="0"/>
              <a:t>The first way is by appointment in the partnership agreement and that person is called </a:t>
            </a:r>
            <a:r>
              <a:rPr lang="en-US" u="sng" dirty="0"/>
              <a:t>a statutory </a:t>
            </a:r>
            <a:r>
              <a:rPr lang="en-US" u="sng" dirty="0" smtClean="0"/>
              <a:t>manager</a:t>
            </a:r>
            <a:r>
              <a:rPr lang="en-US" dirty="0" smtClean="0"/>
              <a:t>;</a:t>
            </a:r>
          </a:p>
          <a:p>
            <a:pPr>
              <a:buFont typeface="Wingdings" pitchFamily="2" charset="2"/>
              <a:buChar char="v"/>
            </a:pPr>
            <a:r>
              <a:rPr lang="en-US" dirty="0"/>
              <a:t>The second way is </a:t>
            </a:r>
            <a:r>
              <a:rPr lang="en-US" u="sng" dirty="0"/>
              <a:t>appointment by partners </a:t>
            </a:r>
            <a:r>
              <a:rPr lang="en-US" dirty="0"/>
              <a:t>in subsequent </a:t>
            </a:r>
            <a:r>
              <a:rPr lang="en-US" dirty="0" smtClean="0"/>
              <a:t>decisions; and</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71</a:t>
            </a:fld>
            <a:endParaRPr lang="en-US"/>
          </a:p>
        </p:txBody>
      </p:sp>
    </p:spTree>
    <p:extLst>
      <p:ext uri="{BB962C8B-B14F-4D97-AF65-F5344CB8AC3E}">
        <p14:creationId xmlns:p14="http://schemas.microsoft.com/office/powerpoint/2010/main" xmlns="" val="280807210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Times New Roman" panose="02020603050405020304" pitchFamily="18" charset="0"/>
                <a:cs typeface="Times New Roman" panose="02020603050405020304" pitchFamily="18" charset="0"/>
              </a:rPr>
              <a:t>Chapter-three…cont`d</a:t>
            </a:r>
            <a:br>
              <a:rPr lang="en-US" dirty="0" smtClean="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p>
        </p:txBody>
      </p:sp>
      <p:sp>
        <p:nvSpPr>
          <p:cNvPr id="3" name="Content Placeholder 2"/>
          <p:cNvSpPr>
            <a:spLocks noGrp="1"/>
          </p:cNvSpPr>
          <p:nvPr>
            <p:ph idx="1"/>
          </p:nvPr>
        </p:nvSpPr>
        <p:spPr/>
        <p:txBody>
          <a:bodyPr/>
          <a:lstStyle/>
          <a:p>
            <a:pPr>
              <a:buFont typeface="Wingdings" pitchFamily="2" charset="2"/>
              <a:buChar char="v"/>
            </a:pPr>
            <a:r>
              <a:rPr lang="en-US" dirty="0"/>
              <a:t>The </a:t>
            </a:r>
            <a:r>
              <a:rPr lang="en-US" dirty="0" smtClean="0"/>
              <a:t>third way is, </a:t>
            </a:r>
            <a:r>
              <a:rPr lang="en-US" dirty="0"/>
              <a:t>in the absence of the </a:t>
            </a:r>
            <a:r>
              <a:rPr lang="en-US" dirty="0" smtClean="0"/>
              <a:t>two ways, </a:t>
            </a:r>
            <a:r>
              <a:rPr lang="en-US" dirty="0"/>
              <a:t>every partner may become a manager; this is </a:t>
            </a:r>
            <a:r>
              <a:rPr lang="en-US" u="sng" dirty="0"/>
              <a:t>appointment by virtue of the law</a:t>
            </a:r>
            <a:r>
              <a:rPr lang="en-US" dirty="0" smtClean="0"/>
              <a:t>.</a:t>
            </a:r>
          </a:p>
          <a:p>
            <a:r>
              <a:rPr lang="en-US" dirty="0"/>
              <a:t>a partner shall have the right to check the estate of the firm’s or partnership’s </a:t>
            </a:r>
            <a:r>
              <a:rPr lang="en-US" dirty="0" smtClean="0"/>
              <a:t>business;</a:t>
            </a:r>
          </a:p>
          <a:p>
            <a:r>
              <a:rPr lang="en-US" dirty="0"/>
              <a:t>A partner cannot introduce a third party as a partner without the consent of the other </a:t>
            </a:r>
            <a:r>
              <a:rPr lang="en-US" dirty="0" smtClean="0"/>
              <a:t>partners;</a:t>
            </a:r>
          </a:p>
          <a:p>
            <a:r>
              <a:rPr lang="en-US" dirty="0"/>
              <a:t>Partners shall share all profits which are partnership profits and every partner may require that profits be distributed immediately after </a:t>
            </a:r>
            <a:r>
              <a:rPr lang="en-US" dirty="0" smtClean="0"/>
              <a:t>the approval </a:t>
            </a:r>
            <a:r>
              <a:rPr lang="en-US" dirty="0"/>
              <a:t>of the management </a:t>
            </a:r>
            <a:r>
              <a:rPr lang="en-US" dirty="0" smtClean="0"/>
              <a:t>report;</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72</a:t>
            </a:fld>
            <a:endParaRPr lang="en-US"/>
          </a:p>
        </p:txBody>
      </p:sp>
    </p:spTree>
    <p:extLst>
      <p:ext uri="{BB962C8B-B14F-4D97-AF65-F5344CB8AC3E}">
        <p14:creationId xmlns:p14="http://schemas.microsoft.com/office/powerpoint/2010/main" xmlns="" val="71799203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r>
              <a:rPr lang="en-US" dirty="0"/>
              <a:t>P</a:t>
            </a:r>
            <a:r>
              <a:rPr lang="en-US" dirty="0" smtClean="0"/>
              <a:t>artners </a:t>
            </a:r>
            <a:r>
              <a:rPr lang="en-US" dirty="0"/>
              <a:t>shall have an equal share in </a:t>
            </a:r>
            <a:r>
              <a:rPr lang="en-US" dirty="0" smtClean="0"/>
              <a:t>profits </a:t>
            </a:r>
            <a:r>
              <a:rPr lang="en-US" dirty="0"/>
              <a:t>and </a:t>
            </a:r>
            <a:r>
              <a:rPr lang="en-US" dirty="0" smtClean="0"/>
              <a:t>losses irrespective </a:t>
            </a:r>
            <a:r>
              <a:rPr lang="en-US" dirty="0"/>
              <a:t>of </a:t>
            </a:r>
            <a:r>
              <a:rPr lang="en-US" dirty="0" smtClean="0"/>
              <a:t>their </a:t>
            </a:r>
            <a:r>
              <a:rPr lang="en-US" dirty="0"/>
              <a:t>contribution unless there is another </a:t>
            </a:r>
            <a:r>
              <a:rPr lang="en-US" dirty="0" smtClean="0"/>
              <a:t>agreement;</a:t>
            </a:r>
            <a:endParaRPr lang="en-US" dirty="0"/>
          </a:p>
          <a:p>
            <a:r>
              <a:rPr lang="en-US" dirty="0"/>
              <a:t>P</a:t>
            </a:r>
            <a:r>
              <a:rPr lang="en-US" dirty="0" smtClean="0"/>
              <a:t>artners </a:t>
            </a:r>
            <a:r>
              <a:rPr lang="en-US" dirty="0"/>
              <a:t>may make an agreement to the effect that a partner who contributes skill only shall share in the profits and not in the </a:t>
            </a:r>
            <a:r>
              <a:rPr lang="en-US" dirty="0" smtClean="0"/>
              <a:t>losses;</a:t>
            </a:r>
          </a:p>
          <a:p>
            <a:r>
              <a:rPr lang="en-US" dirty="0"/>
              <a:t>The decision of a court or the partners to dissolve the partnership will bring to an end the partnership engaging in new business</a:t>
            </a:r>
            <a:r>
              <a:rPr lang="en-US" dirty="0" smtClean="0"/>
              <a:t>.</a:t>
            </a:r>
          </a:p>
          <a:p>
            <a:r>
              <a:rPr lang="en-US" dirty="0" smtClean="0"/>
              <a:t>Examples of Ordinary partnership: handicrafts, forestry, fishery, etc.</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73</a:t>
            </a:fld>
            <a:endParaRPr lang="en-US"/>
          </a:p>
        </p:txBody>
      </p:sp>
    </p:spTree>
    <p:extLst>
      <p:ext uri="{BB962C8B-B14F-4D97-AF65-F5344CB8AC3E}">
        <p14:creationId xmlns:p14="http://schemas.microsoft.com/office/powerpoint/2010/main" xmlns="" val="1951457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sz="3000" b="1" dirty="0" smtClean="0"/>
              <a:t>2. General Partnership </a:t>
            </a:r>
          </a:p>
          <a:p>
            <a:r>
              <a:rPr lang="en-US" dirty="0" smtClean="0"/>
              <a:t>It can engage in commercial and non-commercial business;</a:t>
            </a:r>
          </a:p>
          <a:p>
            <a:r>
              <a:rPr lang="en-US" dirty="0" smtClean="0"/>
              <a:t>It has two minimum partners;</a:t>
            </a:r>
          </a:p>
          <a:p>
            <a:r>
              <a:rPr lang="en-US" dirty="0" smtClean="0"/>
              <a:t>It consists </a:t>
            </a:r>
            <a:r>
              <a:rPr lang="en-US" dirty="0"/>
              <a:t>of partners, who are personally, jointly, severally and fully liable as between themselves and to the partnership for the partnership firm’s </a:t>
            </a:r>
            <a:r>
              <a:rPr lang="en-US" dirty="0" smtClean="0"/>
              <a:t>undertakings, that is, partners have </a:t>
            </a:r>
            <a:r>
              <a:rPr lang="en-US" u="sng" dirty="0" smtClean="0"/>
              <a:t>unlimited liability </a:t>
            </a:r>
            <a:r>
              <a:rPr lang="en-US" dirty="0" smtClean="0"/>
              <a:t>to the partnership;</a:t>
            </a:r>
          </a:p>
          <a:p>
            <a:r>
              <a:rPr lang="en-US" dirty="0" smtClean="0"/>
              <a:t>It </a:t>
            </a:r>
            <a:r>
              <a:rPr lang="en-US" dirty="0"/>
              <a:t>must have a firm – name which shall consist of the names of at least two </a:t>
            </a:r>
            <a:r>
              <a:rPr lang="en-US" dirty="0" smtClean="0"/>
              <a:t>of the partners </a:t>
            </a:r>
            <a:r>
              <a:rPr lang="en-US" dirty="0"/>
              <a:t>followed by the </a:t>
            </a:r>
            <a:r>
              <a:rPr lang="en-US" dirty="0" smtClean="0"/>
              <a:t>word, </a:t>
            </a:r>
            <a:r>
              <a:rPr lang="en-US" dirty="0"/>
              <a:t>‘</a:t>
            </a:r>
            <a:r>
              <a:rPr lang="en-US" u="sng" dirty="0"/>
              <a:t>General partnership</a:t>
            </a:r>
            <a:r>
              <a:rPr lang="en-US" dirty="0"/>
              <a:t>” and should not contain names of persons who are not </a:t>
            </a:r>
            <a:r>
              <a:rPr lang="en-US" dirty="0" smtClean="0"/>
              <a:t>partners;</a:t>
            </a:r>
          </a:p>
          <a:p>
            <a:r>
              <a:rPr lang="en-US" dirty="0"/>
              <a:t>If a person who is not a partner permits his name to be used in the firm-name, he will be liable as a full partner.</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74</a:t>
            </a:fld>
            <a:endParaRPr lang="en-US"/>
          </a:p>
        </p:txBody>
      </p:sp>
    </p:spTree>
    <p:extLst>
      <p:ext uri="{BB962C8B-B14F-4D97-AF65-F5344CB8AC3E}">
        <p14:creationId xmlns:p14="http://schemas.microsoft.com/office/powerpoint/2010/main" xmlns="" val="138182904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a:xfrm>
            <a:off x="838200" y="1569493"/>
            <a:ext cx="10515600" cy="4607470"/>
          </a:xfrm>
        </p:spPr>
        <p:txBody>
          <a:bodyPr/>
          <a:lstStyle/>
          <a:p>
            <a:r>
              <a:rPr lang="en-US" dirty="0"/>
              <a:t>The partners shall draw up the memorandum of association. It shall contain:</a:t>
            </a:r>
          </a:p>
          <a:p>
            <a:pPr lvl="0"/>
            <a:r>
              <a:rPr lang="en-US" dirty="0"/>
              <a:t>The name, address and nationality of each partner;</a:t>
            </a:r>
          </a:p>
          <a:p>
            <a:pPr lvl="0"/>
            <a:r>
              <a:rPr lang="en-US" dirty="0"/>
              <a:t>The firm – name;</a:t>
            </a:r>
          </a:p>
          <a:p>
            <a:pPr lvl="0"/>
            <a:r>
              <a:rPr lang="en-US" dirty="0"/>
              <a:t>The head office and branches, if any;</a:t>
            </a:r>
          </a:p>
          <a:p>
            <a:pPr lvl="0"/>
            <a:r>
              <a:rPr lang="en-US" dirty="0"/>
              <a:t>The business purpose of the </a:t>
            </a:r>
            <a:r>
              <a:rPr lang="en-US" dirty="0" smtClean="0"/>
              <a:t>firm;</a:t>
            </a:r>
            <a:endParaRPr lang="en-US" dirty="0"/>
          </a:p>
          <a:p>
            <a:pPr lvl="0"/>
            <a:r>
              <a:rPr lang="en-US" dirty="0"/>
              <a:t>The contributions of each partner, their value and the method of </a:t>
            </a:r>
            <a:r>
              <a:rPr lang="en-US" dirty="0" smtClean="0"/>
              <a:t>valuation;</a:t>
            </a:r>
            <a:endParaRPr lang="en-US" dirty="0"/>
          </a:p>
          <a:p>
            <a:pPr lvl="0"/>
            <a:r>
              <a:rPr lang="en-US" dirty="0"/>
              <a:t>The services requires from persons contributing skill;</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75</a:t>
            </a:fld>
            <a:endParaRPr lang="en-US"/>
          </a:p>
        </p:txBody>
      </p:sp>
    </p:spTree>
    <p:extLst>
      <p:ext uri="{BB962C8B-B14F-4D97-AF65-F5344CB8AC3E}">
        <p14:creationId xmlns:p14="http://schemas.microsoft.com/office/powerpoint/2010/main" xmlns="" val="140376197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lvl="0"/>
            <a:r>
              <a:rPr lang="en-US" dirty="0"/>
              <a:t>The share of each partner in the profits and in the losses as the agreed procedure for allocation;</a:t>
            </a:r>
          </a:p>
          <a:p>
            <a:pPr lvl="0"/>
            <a:r>
              <a:rPr lang="en-US" dirty="0"/>
              <a:t>The managers and agents of the firm</a:t>
            </a:r>
            <a:r>
              <a:rPr lang="en-US" dirty="0" smtClean="0"/>
              <a:t>; and</a:t>
            </a:r>
            <a:endParaRPr lang="en-US" dirty="0"/>
          </a:p>
          <a:p>
            <a:pPr lvl="0"/>
            <a:r>
              <a:rPr lang="en-US" dirty="0"/>
              <a:t>The period of time for which the partnership has been </a:t>
            </a:r>
            <a:r>
              <a:rPr lang="en-US" dirty="0" smtClean="0"/>
              <a:t>established.</a:t>
            </a:r>
          </a:p>
          <a:p>
            <a:r>
              <a:rPr lang="en-US" dirty="0" smtClean="0"/>
              <a:t>The partnership published </a:t>
            </a:r>
            <a:r>
              <a:rPr lang="en-US" dirty="0"/>
              <a:t>as per the law shall contain the memorandum of </a:t>
            </a:r>
            <a:r>
              <a:rPr lang="en-US" dirty="0" smtClean="0"/>
              <a:t>association;</a:t>
            </a:r>
          </a:p>
          <a:p>
            <a:r>
              <a:rPr lang="en-US" dirty="0"/>
              <a:t>This should also be the same </a:t>
            </a:r>
            <a:r>
              <a:rPr lang="en-US" dirty="0" smtClean="0"/>
              <a:t>on </a:t>
            </a:r>
            <a:r>
              <a:rPr lang="en-US" dirty="0"/>
              <a:t>the application for registration in the commercial register and the application must also be signed by the manager or a person acting on his </a:t>
            </a:r>
            <a:r>
              <a:rPr lang="en-US" dirty="0" smtClean="0"/>
              <a:t>behalf;</a:t>
            </a:r>
            <a:endParaRPr lang="en-US" dirty="0"/>
          </a:p>
          <a:p>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76</a:t>
            </a:fld>
            <a:endParaRPr lang="en-US"/>
          </a:p>
        </p:txBody>
      </p:sp>
    </p:spTree>
    <p:extLst>
      <p:ext uri="{BB962C8B-B14F-4D97-AF65-F5344CB8AC3E}">
        <p14:creationId xmlns:p14="http://schemas.microsoft.com/office/powerpoint/2010/main" xmlns="" val="178508691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a:xfrm>
            <a:off x="551597" y="1567859"/>
            <a:ext cx="10953466" cy="4710112"/>
          </a:xfrm>
        </p:spPr>
        <p:txBody>
          <a:bodyPr>
            <a:normAutofit fontScale="92500" lnSpcReduction="10000"/>
          </a:bodyPr>
          <a:lstStyle/>
          <a:p>
            <a:r>
              <a:rPr lang="en-US" dirty="0"/>
              <a:t>In a general partnership a manager appointed in the memorandum of association or following an amendment of the memorandum may only be dismissed </a:t>
            </a:r>
            <a:r>
              <a:rPr lang="en-US" u="sng" dirty="0"/>
              <a:t>by court of law </a:t>
            </a:r>
            <a:r>
              <a:rPr lang="en-US" dirty="0"/>
              <a:t>for good </a:t>
            </a:r>
            <a:r>
              <a:rPr lang="en-US" dirty="0" smtClean="0"/>
              <a:t>cause; and</a:t>
            </a:r>
          </a:p>
          <a:p>
            <a:r>
              <a:rPr lang="en-US" dirty="0"/>
              <a:t>If it is a manager who is not appointed under the memorandum of association, then he/she may be freely dismissed </a:t>
            </a:r>
            <a:r>
              <a:rPr lang="en-US" u="sng" dirty="0"/>
              <a:t>by the </a:t>
            </a:r>
            <a:r>
              <a:rPr lang="en-US" u="sng" dirty="0" smtClean="0"/>
              <a:t>partners.</a:t>
            </a:r>
            <a:endParaRPr lang="en-US" u="sng" dirty="0"/>
          </a:p>
          <a:p>
            <a:pPr marL="0" indent="0">
              <a:buNone/>
            </a:pPr>
            <a:r>
              <a:rPr lang="en-US" sz="3000" b="1" dirty="0" smtClean="0"/>
              <a:t>3. Limited Partnership</a:t>
            </a:r>
          </a:p>
          <a:p>
            <a:r>
              <a:rPr lang="en-US" b="1" dirty="0" smtClean="0"/>
              <a:t> </a:t>
            </a:r>
            <a:r>
              <a:rPr lang="en-US" dirty="0" smtClean="0"/>
              <a:t>It engages in commercial and non-commercial activities;</a:t>
            </a:r>
          </a:p>
          <a:p>
            <a:r>
              <a:rPr lang="en-US" dirty="0" smtClean="0"/>
              <a:t>It has two minimum partners and has no minimum capital;</a:t>
            </a:r>
          </a:p>
          <a:p>
            <a:r>
              <a:rPr lang="en-US" dirty="0" smtClean="0"/>
              <a:t>A </a:t>
            </a:r>
            <a:r>
              <a:rPr lang="en-US" dirty="0"/>
              <a:t>limited partnership comprises of two types of partners: </a:t>
            </a:r>
            <a:endParaRPr lang="en-US" dirty="0" smtClean="0"/>
          </a:p>
          <a:p>
            <a:r>
              <a:rPr lang="en-US" dirty="0" smtClean="0"/>
              <a:t>general partners who are fully liable personally, jointly and severally; and</a:t>
            </a:r>
          </a:p>
          <a:p>
            <a:r>
              <a:rPr lang="en-US" dirty="0" smtClean="0"/>
              <a:t> limited partners who are only liable to the extent of their contribution.</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77</a:t>
            </a:fld>
            <a:endParaRPr lang="en-US"/>
          </a:p>
        </p:txBody>
      </p:sp>
    </p:spTree>
    <p:extLst>
      <p:ext uri="{BB962C8B-B14F-4D97-AF65-F5344CB8AC3E}">
        <p14:creationId xmlns:p14="http://schemas.microsoft.com/office/powerpoint/2010/main" xmlns="" val="112615805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partnership must have a firm </a:t>
            </a:r>
            <a:r>
              <a:rPr lang="en-US" dirty="0" smtClean="0"/>
              <a:t>name </a:t>
            </a:r>
            <a:r>
              <a:rPr lang="en-US" dirty="0"/>
              <a:t>which must consist of the names of the general partners with the words “Limited partnership</a:t>
            </a:r>
            <a:r>
              <a:rPr lang="en-US" dirty="0" smtClean="0"/>
              <a:t>”;</a:t>
            </a:r>
          </a:p>
          <a:p>
            <a:r>
              <a:rPr lang="en-US" dirty="0" smtClean="0"/>
              <a:t>If </a:t>
            </a:r>
            <a:r>
              <a:rPr lang="en-US" dirty="0"/>
              <a:t>a limited partner allows his name to be included in the firm name, then he will be liable to third parties in good faith as though he were a general </a:t>
            </a:r>
            <a:r>
              <a:rPr lang="en-US" dirty="0" smtClean="0"/>
              <a:t>partner;</a:t>
            </a:r>
          </a:p>
          <a:p>
            <a:r>
              <a:rPr lang="en-US" dirty="0"/>
              <a:t>The memorandum of association of a limited partnership shall contain all the particulars </a:t>
            </a:r>
            <a:r>
              <a:rPr lang="en-US" dirty="0" smtClean="0"/>
              <a:t>mentioned in </a:t>
            </a:r>
            <a:r>
              <a:rPr lang="en-US" dirty="0"/>
              <a:t>general </a:t>
            </a:r>
            <a:r>
              <a:rPr lang="en-US" dirty="0" smtClean="0"/>
              <a:t>partnership; </a:t>
            </a:r>
          </a:p>
          <a:p>
            <a:r>
              <a:rPr lang="en-US" dirty="0"/>
              <a:t>I</a:t>
            </a:r>
            <a:r>
              <a:rPr lang="en-US" dirty="0" smtClean="0"/>
              <a:t>n </a:t>
            </a:r>
            <a:r>
              <a:rPr lang="en-US" dirty="0"/>
              <a:t>addition shall contain information as to who are general partners or limited </a:t>
            </a:r>
            <a:r>
              <a:rPr lang="en-US" dirty="0" smtClean="0"/>
              <a:t>partners</a:t>
            </a:r>
            <a:r>
              <a:rPr lang="en-US" dirty="0"/>
              <a:t>;</a:t>
            </a:r>
            <a:endParaRPr lang="en-US" dirty="0" smtClean="0"/>
          </a:p>
          <a:p>
            <a:r>
              <a:rPr lang="en-US" dirty="0"/>
              <a:t>R</a:t>
            </a:r>
            <a:r>
              <a:rPr lang="en-US" dirty="0" smtClean="0"/>
              <a:t>egistration </a:t>
            </a:r>
            <a:r>
              <a:rPr lang="en-US" dirty="0"/>
              <a:t>in the commercial register </a:t>
            </a:r>
            <a:r>
              <a:rPr lang="en-US" dirty="0" smtClean="0"/>
              <a:t>shall be made and </a:t>
            </a:r>
            <a:r>
              <a:rPr lang="en-US" dirty="0"/>
              <a:t>the application must be signed by the manager or person acting on his </a:t>
            </a:r>
            <a:r>
              <a:rPr lang="en-US" dirty="0" smtClean="0"/>
              <a:t>behalf.</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78</a:t>
            </a:fld>
            <a:endParaRPr lang="en-US"/>
          </a:p>
        </p:txBody>
      </p:sp>
    </p:spTree>
    <p:extLst>
      <p:ext uri="{BB962C8B-B14F-4D97-AF65-F5344CB8AC3E}">
        <p14:creationId xmlns:p14="http://schemas.microsoft.com/office/powerpoint/2010/main" xmlns="" val="381446493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marL="0" indent="0">
              <a:buNone/>
            </a:pPr>
            <a:r>
              <a:rPr lang="en-US" b="1" dirty="0" smtClean="0"/>
              <a:t>4. Joint </a:t>
            </a:r>
            <a:r>
              <a:rPr lang="en-US" b="1" dirty="0"/>
              <a:t>Venture: </a:t>
            </a:r>
            <a:endParaRPr lang="en-US" b="1" dirty="0" smtClean="0"/>
          </a:p>
          <a:p>
            <a:r>
              <a:rPr lang="en-US" dirty="0" smtClean="0"/>
              <a:t>A </a:t>
            </a:r>
            <a:r>
              <a:rPr lang="en-US" dirty="0"/>
              <a:t>joint venture is an agreement between partners on terms mutually agreed and is subject to the general principles of law relating to </a:t>
            </a:r>
            <a:r>
              <a:rPr lang="en-US" dirty="0" smtClean="0"/>
              <a:t>partnership;</a:t>
            </a:r>
          </a:p>
          <a:p>
            <a:r>
              <a:rPr lang="en-US" dirty="0"/>
              <a:t>Unlike other business organizations, a joint venture is not made known to third </a:t>
            </a:r>
            <a:r>
              <a:rPr lang="en-US" dirty="0" smtClean="0"/>
              <a:t>parties;</a:t>
            </a:r>
          </a:p>
          <a:p>
            <a:r>
              <a:rPr lang="en-US" dirty="0" smtClean="0"/>
              <a:t>the </a:t>
            </a:r>
            <a:r>
              <a:rPr lang="en-US" dirty="0"/>
              <a:t>agreement need not be in </a:t>
            </a:r>
            <a:r>
              <a:rPr lang="en-US" dirty="0" smtClean="0"/>
              <a:t>writing; and</a:t>
            </a:r>
          </a:p>
          <a:p>
            <a:r>
              <a:rPr lang="en-US" dirty="0" smtClean="0"/>
              <a:t>and </a:t>
            </a:r>
            <a:r>
              <a:rPr lang="en-US" dirty="0"/>
              <a:t>is not subject to registration and other forms of </a:t>
            </a:r>
            <a:r>
              <a:rPr lang="en-US" dirty="0" smtClean="0"/>
              <a:t>publication; and</a:t>
            </a:r>
          </a:p>
          <a:p>
            <a:r>
              <a:rPr lang="en-US" dirty="0" smtClean="0"/>
              <a:t>as </a:t>
            </a:r>
            <a:r>
              <a:rPr lang="en-US" dirty="0"/>
              <a:t>a result a joint venture does not have legal personality. </a:t>
            </a:r>
          </a:p>
        </p:txBody>
      </p:sp>
      <p:sp>
        <p:nvSpPr>
          <p:cNvPr id="4" name="Slide Number Placeholder 3"/>
          <p:cNvSpPr>
            <a:spLocks noGrp="1"/>
          </p:cNvSpPr>
          <p:nvPr>
            <p:ph type="sldNum" sz="quarter" idx="12"/>
          </p:nvPr>
        </p:nvSpPr>
        <p:spPr/>
        <p:txBody>
          <a:bodyPr/>
          <a:lstStyle/>
          <a:p>
            <a:fld id="{21BB08F8-166D-4140-B320-43E619E97AF0}" type="slidenum">
              <a:rPr lang="en-US" smtClean="0"/>
              <a:pPr/>
              <a:t>79</a:t>
            </a:fld>
            <a:endParaRPr lang="en-US"/>
          </a:p>
        </p:txBody>
      </p:sp>
    </p:spTree>
    <p:extLst>
      <p:ext uri="{BB962C8B-B14F-4D97-AF65-F5344CB8AC3E}">
        <p14:creationId xmlns:p14="http://schemas.microsoft.com/office/powerpoint/2010/main" xmlns="" val="218855176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fontScale="92500" lnSpcReduction="20000"/>
          </a:bodyPr>
          <a:lstStyle/>
          <a:p>
            <a:r>
              <a:rPr lang="en-US" dirty="0"/>
              <a:t>When a joint venture is made known to third parties, it shall be deemed in so far as such parties are concerned, to be an actual partnership. </a:t>
            </a:r>
            <a:endParaRPr lang="en-US" dirty="0" smtClean="0"/>
          </a:p>
          <a:p>
            <a:r>
              <a:rPr lang="en-US" dirty="0"/>
              <a:t>In a joint venture there may be:</a:t>
            </a:r>
          </a:p>
          <a:p>
            <a:pPr marL="0" indent="0">
              <a:buNone/>
            </a:pPr>
            <a:r>
              <a:rPr lang="en-US" b="1" dirty="0" smtClean="0"/>
              <a:t>1. A </a:t>
            </a:r>
            <a:r>
              <a:rPr lang="en-US" b="1" dirty="0"/>
              <a:t>Sleeping </a:t>
            </a:r>
            <a:r>
              <a:rPr lang="en-US" b="1" dirty="0" smtClean="0"/>
              <a:t>Partner</a:t>
            </a:r>
            <a:endParaRPr lang="en-US" b="1" dirty="0"/>
          </a:p>
          <a:p>
            <a:r>
              <a:rPr lang="en-US" dirty="0" smtClean="0"/>
              <a:t>unknown </a:t>
            </a:r>
            <a:r>
              <a:rPr lang="en-US" dirty="0"/>
              <a:t>or </a:t>
            </a:r>
            <a:r>
              <a:rPr lang="en-US" dirty="0" smtClean="0"/>
              <a:t>undisclosed </a:t>
            </a:r>
            <a:r>
              <a:rPr lang="en-US" dirty="0"/>
              <a:t>to third </a:t>
            </a:r>
            <a:r>
              <a:rPr lang="en-US" dirty="0" smtClean="0"/>
              <a:t>party; and</a:t>
            </a:r>
          </a:p>
          <a:p>
            <a:pPr marL="0" lvl="0" indent="0">
              <a:buNone/>
            </a:pPr>
            <a:r>
              <a:rPr lang="en-US" b="1" dirty="0" smtClean="0"/>
              <a:t>2. Managing Partner </a:t>
            </a:r>
          </a:p>
          <a:p>
            <a:r>
              <a:rPr lang="en-US" dirty="0" smtClean="0"/>
              <a:t>the </a:t>
            </a:r>
            <a:r>
              <a:rPr lang="en-US" dirty="0"/>
              <a:t>venture gives the managing partner the front of pretending he/she does not need the contribution of </a:t>
            </a:r>
            <a:r>
              <a:rPr lang="en-US" dirty="0" smtClean="0"/>
              <a:t>others;</a:t>
            </a:r>
          </a:p>
          <a:p>
            <a:pPr lvl="0"/>
            <a:r>
              <a:rPr lang="en-US" dirty="0" smtClean="0"/>
              <a:t> </a:t>
            </a:r>
            <a:r>
              <a:rPr lang="en-US" dirty="0"/>
              <a:t>and may pretend he/she owns the </a:t>
            </a:r>
            <a:r>
              <a:rPr lang="en-US" dirty="0" smtClean="0"/>
              <a:t>business</a:t>
            </a:r>
            <a:r>
              <a:rPr lang="en-US" dirty="0"/>
              <a:t>;</a:t>
            </a:r>
            <a:r>
              <a:rPr lang="en-US" dirty="0" smtClean="0"/>
              <a:t> </a:t>
            </a:r>
          </a:p>
          <a:p>
            <a:pPr lvl="0"/>
            <a:r>
              <a:rPr lang="en-US" dirty="0" smtClean="0"/>
              <a:t>Moreover</a:t>
            </a:r>
            <a:r>
              <a:rPr lang="en-US" dirty="0"/>
              <a:t>, he/she becomes the manager transact in the name of the partnership.</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80</a:t>
            </a:fld>
            <a:endParaRPr lang="en-US"/>
          </a:p>
        </p:txBody>
      </p:sp>
    </p:spTree>
    <p:extLst>
      <p:ext uri="{BB962C8B-B14F-4D97-AF65-F5344CB8AC3E}">
        <p14:creationId xmlns:p14="http://schemas.microsoft.com/office/powerpoint/2010/main" xmlns="" val="158051421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5</a:t>
            </a:r>
            <a:r>
              <a:rPr lang="en-US" b="1" dirty="0" smtClean="0"/>
              <a:t>. </a:t>
            </a:r>
            <a:r>
              <a:rPr lang="en-US" b="1" dirty="0"/>
              <a:t>Private Limited Company </a:t>
            </a:r>
          </a:p>
          <a:p>
            <a:r>
              <a:rPr lang="en-US" dirty="0"/>
              <a:t>it is a company whose members are liable to the extent of their </a:t>
            </a:r>
            <a:r>
              <a:rPr lang="en-US" dirty="0" smtClean="0"/>
              <a:t>contributions;</a:t>
            </a:r>
          </a:p>
          <a:p>
            <a:r>
              <a:rPr lang="en-US" dirty="0" smtClean="0"/>
              <a:t>A </a:t>
            </a:r>
            <a:r>
              <a:rPr lang="en-US" dirty="0"/>
              <a:t>private limited company cannot have less than 2 or more than 50 </a:t>
            </a:r>
            <a:r>
              <a:rPr lang="en-US" dirty="0" smtClean="0"/>
              <a:t>members;</a:t>
            </a:r>
          </a:p>
          <a:p>
            <a:r>
              <a:rPr lang="en-US" dirty="0" smtClean="0"/>
              <a:t>It </a:t>
            </a:r>
            <a:r>
              <a:rPr lang="en-US" dirty="0"/>
              <a:t>required </a:t>
            </a:r>
            <a:r>
              <a:rPr lang="en-US" dirty="0" smtClean="0"/>
              <a:t>a minimum </a:t>
            </a:r>
            <a:r>
              <a:rPr lang="en-US" dirty="0"/>
              <a:t>amount of capital </a:t>
            </a:r>
            <a:r>
              <a:rPr lang="en-US" dirty="0" smtClean="0"/>
              <a:t>of 15,000birr; </a:t>
            </a:r>
          </a:p>
          <a:p>
            <a:r>
              <a:rPr lang="en-US" dirty="0" smtClean="0"/>
              <a:t>The </a:t>
            </a:r>
            <a:r>
              <a:rPr lang="en-US" dirty="0"/>
              <a:t>amount of a </a:t>
            </a:r>
            <a:r>
              <a:rPr lang="en-US" dirty="0" smtClean="0"/>
              <a:t>share shall </a:t>
            </a:r>
            <a:r>
              <a:rPr lang="en-US" dirty="0"/>
              <a:t>not be less than </a:t>
            </a:r>
            <a:r>
              <a:rPr lang="en-US" dirty="0" smtClean="0"/>
              <a:t>10birr;</a:t>
            </a:r>
          </a:p>
          <a:p>
            <a:r>
              <a:rPr lang="en-US" dirty="0"/>
              <a:t>A</a:t>
            </a:r>
            <a:r>
              <a:rPr lang="en-US" dirty="0" smtClean="0"/>
              <a:t>ll shares </a:t>
            </a:r>
            <a:r>
              <a:rPr lang="en-US" dirty="0"/>
              <a:t>shall be of equal </a:t>
            </a:r>
            <a:r>
              <a:rPr lang="en-US" dirty="0" smtClean="0"/>
              <a:t>value; </a:t>
            </a:r>
          </a:p>
          <a:p>
            <a:r>
              <a:rPr lang="en-US" dirty="0" smtClean="0"/>
              <a:t>A member </a:t>
            </a:r>
            <a:r>
              <a:rPr lang="en-US" dirty="0"/>
              <a:t>may hold more than one </a:t>
            </a:r>
            <a:r>
              <a:rPr lang="en-US" dirty="0" smtClean="0"/>
              <a:t>share.</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81</a:t>
            </a:fld>
            <a:endParaRPr lang="en-US"/>
          </a:p>
        </p:txBody>
      </p:sp>
    </p:spTree>
    <p:extLst>
      <p:ext uri="{BB962C8B-B14F-4D97-AF65-F5344CB8AC3E}">
        <p14:creationId xmlns:p14="http://schemas.microsoft.com/office/powerpoint/2010/main" xmlns="" val="215306005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lnSpcReduction="10000"/>
          </a:bodyPr>
          <a:lstStyle/>
          <a:p>
            <a:r>
              <a:rPr lang="en-US" dirty="0" smtClean="0"/>
              <a:t>It </a:t>
            </a:r>
            <a:r>
              <a:rPr lang="en-US" dirty="0"/>
              <a:t>cannot undertake banking, insurance, or any business of a similar </a:t>
            </a:r>
            <a:r>
              <a:rPr lang="en-US" dirty="0" smtClean="0"/>
              <a:t>nature;</a:t>
            </a:r>
          </a:p>
          <a:p>
            <a:r>
              <a:rPr lang="en-US" dirty="0" smtClean="0"/>
              <a:t>It does not issue </a:t>
            </a:r>
            <a:r>
              <a:rPr lang="en-US" dirty="0"/>
              <a:t>transferable </a:t>
            </a:r>
            <a:r>
              <a:rPr lang="en-US" dirty="0" smtClean="0"/>
              <a:t>securities shares</a:t>
            </a:r>
            <a:r>
              <a:rPr lang="en-US" dirty="0"/>
              <a:t>, bonds, cheques, etc</a:t>
            </a:r>
            <a:r>
              <a:rPr lang="en-US" dirty="0" smtClean="0"/>
              <a:t>.</a:t>
            </a:r>
          </a:p>
          <a:p>
            <a:r>
              <a:rPr lang="en-US" dirty="0" smtClean="0"/>
              <a:t>It may </a:t>
            </a:r>
            <a:r>
              <a:rPr lang="en-US" dirty="0"/>
              <a:t>have a firm-name which </a:t>
            </a:r>
            <a:r>
              <a:rPr lang="en-US" dirty="0" smtClean="0"/>
              <a:t>followed </a:t>
            </a:r>
            <a:r>
              <a:rPr lang="en-US" dirty="0"/>
              <a:t>by the words “private limited </a:t>
            </a:r>
            <a:r>
              <a:rPr lang="en-US" dirty="0" smtClean="0"/>
              <a:t>company; </a:t>
            </a:r>
          </a:p>
          <a:p>
            <a:r>
              <a:rPr lang="en-US" dirty="0" smtClean="0"/>
              <a:t>It has </a:t>
            </a:r>
            <a:r>
              <a:rPr lang="en-US" dirty="0"/>
              <a:t>similar </a:t>
            </a:r>
            <a:r>
              <a:rPr lang="en-US" dirty="0" smtClean="0"/>
              <a:t>memorandum </a:t>
            </a:r>
            <a:r>
              <a:rPr lang="en-US" dirty="0"/>
              <a:t>of association and articles of </a:t>
            </a:r>
            <a:r>
              <a:rPr lang="en-US" dirty="0" smtClean="0"/>
              <a:t>association to </a:t>
            </a:r>
            <a:r>
              <a:rPr lang="en-US" dirty="0"/>
              <a:t>that of a share </a:t>
            </a:r>
            <a:r>
              <a:rPr lang="en-US" dirty="0" smtClean="0"/>
              <a:t>company;</a:t>
            </a:r>
            <a:endParaRPr lang="en-US" dirty="0"/>
          </a:p>
          <a:p>
            <a:r>
              <a:rPr lang="en-US" dirty="0" smtClean="0"/>
              <a:t>It need </a:t>
            </a:r>
            <a:r>
              <a:rPr lang="en-US" dirty="0"/>
              <a:t>not convene any meeting of </a:t>
            </a:r>
            <a:r>
              <a:rPr lang="en-US" dirty="0" smtClean="0"/>
              <a:t>shareholders if </a:t>
            </a:r>
            <a:r>
              <a:rPr lang="en-US" dirty="0"/>
              <a:t>it has less than 20 </a:t>
            </a:r>
            <a:r>
              <a:rPr lang="en-US" dirty="0" smtClean="0"/>
              <a:t>members;</a:t>
            </a:r>
          </a:p>
          <a:p>
            <a:r>
              <a:rPr lang="en-US" dirty="0" smtClean="0"/>
              <a:t> A </a:t>
            </a:r>
            <a:r>
              <a:rPr lang="en-US" dirty="0"/>
              <a:t>private limited company does not require having </a:t>
            </a:r>
            <a:r>
              <a:rPr lang="en-US" dirty="0" smtClean="0"/>
              <a:t>auditors;</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82</a:t>
            </a:fld>
            <a:endParaRPr lang="en-US"/>
          </a:p>
        </p:txBody>
      </p:sp>
    </p:spTree>
    <p:extLst>
      <p:ext uri="{BB962C8B-B14F-4D97-AF65-F5344CB8AC3E}">
        <p14:creationId xmlns:p14="http://schemas.microsoft.com/office/powerpoint/2010/main" xmlns="" val="295324026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r>
              <a:rPr lang="en-US" dirty="0" smtClean="0"/>
              <a:t>It is </a:t>
            </a:r>
            <a:r>
              <a:rPr lang="en-US" dirty="0"/>
              <a:t>not required to be managed by a board of directors; </a:t>
            </a:r>
            <a:endParaRPr lang="en-US" dirty="0" smtClean="0"/>
          </a:p>
          <a:p>
            <a:r>
              <a:rPr lang="en-US" dirty="0" smtClean="0"/>
              <a:t>it </a:t>
            </a:r>
            <a:r>
              <a:rPr lang="en-US" dirty="0"/>
              <a:t>can be managed by </a:t>
            </a:r>
            <a:r>
              <a:rPr lang="en-US" dirty="0" smtClean="0"/>
              <a:t>managers </a:t>
            </a:r>
            <a:r>
              <a:rPr lang="en-US" dirty="0"/>
              <a:t>who can </a:t>
            </a:r>
            <a:r>
              <a:rPr lang="en-US" dirty="0" smtClean="0"/>
              <a:t>be shareholders or outsiders appointed by decision </a:t>
            </a:r>
            <a:r>
              <a:rPr lang="en-US" dirty="0"/>
              <a:t>of </a:t>
            </a:r>
            <a:r>
              <a:rPr lang="en-US" dirty="0" smtClean="0"/>
              <a:t>shareholders or by </a:t>
            </a:r>
            <a:r>
              <a:rPr lang="en-US" dirty="0"/>
              <a:t>the Article of </a:t>
            </a:r>
            <a:r>
              <a:rPr lang="en-US" dirty="0" smtClean="0"/>
              <a:t>association; </a:t>
            </a:r>
          </a:p>
          <a:p>
            <a:r>
              <a:rPr lang="en-US" dirty="0"/>
              <a:t>In this case, the word share does not give the same meaning to that of share in a share </a:t>
            </a:r>
            <a:r>
              <a:rPr lang="en-US" dirty="0" smtClean="0"/>
              <a:t>company</a:t>
            </a:r>
            <a:r>
              <a:rPr lang="en-US" dirty="0"/>
              <a:t>;</a:t>
            </a:r>
            <a:r>
              <a:rPr lang="en-US" dirty="0" smtClean="0"/>
              <a:t> </a:t>
            </a:r>
          </a:p>
          <a:p>
            <a:r>
              <a:rPr lang="en-US" dirty="0" smtClean="0"/>
              <a:t>It </a:t>
            </a:r>
            <a:r>
              <a:rPr lang="en-US" dirty="0"/>
              <a:t>is because in a private limited company the amount of contribution collected from members is contribution in </a:t>
            </a:r>
            <a:r>
              <a:rPr lang="en-US" dirty="0" smtClean="0"/>
              <a:t>percent;</a:t>
            </a:r>
          </a:p>
          <a:p>
            <a:r>
              <a:rPr lang="en-US" dirty="0" smtClean="0"/>
              <a:t> </a:t>
            </a:r>
            <a:r>
              <a:rPr lang="en-US" dirty="0"/>
              <a:t>In a private limited company, contribution is in the form of skill, </a:t>
            </a:r>
            <a:r>
              <a:rPr lang="en-US" smtClean="0"/>
              <a:t>debt, property </a:t>
            </a:r>
            <a:r>
              <a:rPr lang="en-US" dirty="0"/>
              <a:t>or in </a:t>
            </a:r>
            <a:r>
              <a:rPr lang="en-US" dirty="0" smtClean="0"/>
              <a:t>cash;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83</a:t>
            </a:fld>
            <a:endParaRPr lang="en-US"/>
          </a:p>
        </p:txBody>
      </p:sp>
    </p:spTree>
    <p:extLst>
      <p:ext uri="{BB962C8B-B14F-4D97-AF65-F5344CB8AC3E}">
        <p14:creationId xmlns:p14="http://schemas.microsoft.com/office/powerpoint/2010/main" xmlns="" val="259510232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lnSpcReduction="10000"/>
          </a:bodyPr>
          <a:lstStyle/>
          <a:p>
            <a:r>
              <a:rPr lang="en-US" dirty="0"/>
              <a:t>In a private limited company </a:t>
            </a:r>
            <a:r>
              <a:rPr lang="en-US" dirty="0" smtClean="0"/>
              <a:t>shares </a:t>
            </a:r>
            <a:r>
              <a:rPr lang="en-US" dirty="0"/>
              <a:t>are not easily transferable (registered shares) unless the members consented to issue a transferable </a:t>
            </a:r>
            <a:r>
              <a:rPr lang="en-US" dirty="0" smtClean="0"/>
              <a:t>share (contribution).</a:t>
            </a:r>
          </a:p>
          <a:p>
            <a:pPr marL="0" indent="0">
              <a:buNone/>
            </a:pPr>
            <a:r>
              <a:rPr lang="en-US" dirty="0" smtClean="0"/>
              <a:t>6.</a:t>
            </a:r>
            <a:r>
              <a:rPr lang="en-US" b="1" dirty="0"/>
              <a:t> Share </a:t>
            </a:r>
            <a:r>
              <a:rPr lang="en-US" b="1" dirty="0" smtClean="0"/>
              <a:t>Company </a:t>
            </a:r>
            <a:endParaRPr lang="en-US" b="1" dirty="0"/>
          </a:p>
          <a:p>
            <a:r>
              <a:rPr lang="en-US" dirty="0" smtClean="0"/>
              <a:t>It is </a:t>
            </a:r>
            <a:r>
              <a:rPr lang="en-US" dirty="0"/>
              <a:t>a company whose capital is fixed in advance and divided into shares and one fourth of it shall be paid up of </a:t>
            </a:r>
            <a:r>
              <a:rPr lang="en-US" dirty="0" smtClean="0"/>
              <a:t>capital; </a:t>
            </a:r>
          </a:p>
          <a:p>
            <a:r>
              <a:rPr lang="en-US" dirty="0" smtClean="0"/>
              <a:t>Shareholders` liabilities </a:t>
            </a:r>
            <a:r>
              <a:rPr lang="en-US" dirty="0"/>
              <a:t>are met only by the assets of the </a:t>
            </a:r>
            <a:r>
              <a:rPr lang="en-US" dirty="0" smtClean="0"/>
              <a:t>company;</a:t>
            </a:r>
          </a:p>
          <a:p>
            <a:r>
              <a:rPr lang="en-US" dirty="0" smtClean="0"/>
              <a:t>The  </a:t>
            </a:r>
            <a:r>
              <a:rPr lang="en-US" dirty="0"/>
              <a:t>name of a share company shall be as agreed but it should not offend public policy, or the rights of third parties and it must include the words “share </a:t>
            </a:r>
            <a:r>
              <a:rPr lang="en-US" dirty="0" smtClean="0"/>
              <a:t>company;”</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84</a:t>
            </a:fld>
            <a:endParaRPr lang="en-US"/>
          </a:p>
        </p:txBody>
      </p:sp>
    </p:spTree>
    <p:extLst>
      <p:ext uri="{BB962C8B-B14F-4D97-AF65-F5344CB8AC3E}">
        <p14:creationId xmlns:p14="http://schemas.microsoft.com/office/powerpoint/2010/main" xmlns="" val="2911849730"/>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lnSpcReduction="10000"/>
          </a:bodyPr>
          <a:lstStyle/>
          <a:p>
            <a:r>
              <a:rPr lang="en-US" dirty="0"/>
              <a:t>The minimum amount of capital is </a:t>
            </a:r>
            <a:r>
              <a:rPr lang="en-US" dirty="0" smtClean="0"/>
              <a:t>50,000birr;</a:t>
            </a:r>
          </a:p>
          <a:p>
            <a:r>
              <a:rPr lang="en-US" dirty="0" smtClean="0"/>
              <a:t> </a:t>
            </a:r>
            <a:r>
              <a:rPr lang="en-US" dirty="0"/>
              <a:t>Currently, the amount of money provided here is not applicable for banks and insurance in </a:t>
            </a:r>
            <a:r>
              <a:rPr lang="en-US" dirty="0" smtClean="0"/>
              <a:t>Ethiopia; </a:t>
            </a:r>
          </a:p>
          <a:p>
            <a:r>
              <a:rPr lang="en-US" dirty="0" smtClean="0"/>
              <a:t>The </a:t>
            </a:r>
            <a:r>
              <a:rPr lang="en-US" dirty="0"/>
              <a:t>amount of the par value of each share cannot be less than </a:t>
            </a:r>
            <a:r>
              <a:rPr lang="en-US" dirty="0" smtClean="0"/>
              <a:t>10birr;</a:t>
            </a:r>
            <a:endParaRPr lang="en-US" dirty="0"/>
          </a:p>
          <a:p>
            <a:r>
              <a:rPr lang="en-US" dirty="0"/>
              <a:t>A</a:t>
            </a:r>
            <a:r>
              <a:rPr lang="en-US" dirty="0" smtClean="0"/>
              <a:t> </a:t>
            </a:r>
            <a:r>
              <a:rPr lang="en-US" dirty="0"/>
              <a:t>share company cannot be established by less than five </a:t>
            </a:r>
            <a:r>
              <a:rPr lang="en-US" dirty="0" smtClean="0"/>
              <a:t>members;</a:t>
            </a:r>
          </a:p>
          <a:p>
            <a:r>
              <a:rPr lang="en-US" dirty="0"/>
              <a:t>The format of a share company shall be public memorandum and it shall contain</a:t>
            </a:r>
            <a:r>
              <a:rPr lang="en-US" dirty="0" smtClean="0"/>
              <a:t>:</a:t>
            </a:r>
          </a:p>
          <a:p>
            <a:pPr lvl="0"/>
            <a:r>
              <a:rPr lang="en-US" dirty="0"/>
              <a:t>The names, nationality and address of the </a:t>
            </a:r>
            <a:r>
              <a:rPr lang="en-US" dirty="0" smtClean="0"/>
              <a:t>members, the </a:t>
            </a:r>
            <a:r>
              <a:rPr lang="en-US" dirty="0"/>
              <a:t>number of shares which they have subscribed, provide that a member may not subscribe less than one share;</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85</a:t>
            </a:fld>
            <a:endParaRPr lang="en-US"/>
          </a:p>
        </p:txBody>
      </p:sp>
    </p:spTree>
    <p:extLst>
      <p:ext uri="{BB962C8B-B14F-4D97-AF65-F5344CB8AC3E}">
        <p14:creationId xmlns:p14="http://schemas.microsoft.com/office/powerpoint/2010/main" xmlns="" val="146991619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pPr lvl="0"/>
            <a:r>
              <a:rPr lang="en-US" dirty="0"/>
              <a:t>The name of the company;</a:t>
            </a:r>
          </a:p>
          <a:p>
            <a:pPr lvl="0"/>
            <a:r>
              <a:rPr lang="en-US" dirty="0"/>
              <a:t>The head office, and the branches, if any;</a:t>
            </a:r>
          </a:p>
          <a:p>
            <a:pPr lvl="0"/>
            <a:r>
              <a:rPr lang="en-US" dirty="0"/>
              <a:t>The business purpose of the </a:t>
            </a:r>
            <a:r>
              <a:rPr lang="en-US" dirty="0" smtClean="0"/>
              <a:t>company;</a:t>
            </a:r>
            <a:endParaRPr lang="en-US" dirty="0"/>
          </a:p>
          <a:p>
            <a:pPr lvl="0"/>
            <a:r>
              <a:rPr lang="en-US" dirty="0"/>
              <a:t>The amount of capital subscribed and paid;</a:t>
            </a:r>
          </a:p>
          <a:p>
            <a:pPr lvl="0"/>
            <a:r>
              <a:rPr lang="en-US" dirty="0"/>
              <a:t>The par value, number, form and classes of shares</a:t>
            </a:r>
            <a:r>
              <a:rPr lang="en-US" dirty="0" smtClean="0"/>
              <a:t>;</a:t>
            </a:r>
            <a:endParaRPr lang="en-US" dirty="0"/>
          </a:p>
          <a:p>
            <a:r>
              <a:rPr lang="en-US" dirty="0"/>
              <a:t>The value of contributions in kind, their object, the price at which they are accepted, the designation </a:t>
            </a:r>
            <a:r>
              <a:rPr lang="en-US" dirty="0" smtClean="0"/>
              <a:t>of the shareholder </a:t>
            </a:r>
            <a:r>
              <a:rPr lang="en-US" dirty="0"/>
              <a:t>and the number of share allocated to him by way of exchanges;</a:t>
            </a:r>
          </a:p>
          <a:p>
            <a:pPr marL="0" lvl="0" indent="0">
              <a:buNone/>
            </a:pPr>
            <a:endParaRPr lang="en-US" dirty="0" smtClean="0"/>
          </a:p>
          <a:p>
            <a:pPr marL="0" lvl="0" indent="0">
              <a:buNone/>
            </a:pPr>
            <a:endParaRPr lang="en-US" dirty="0"/>
          </a:p>
          <a:p>
            <a:pPr lvl="0"/>
            <a:endParaRPr lang="en-US" dirty="0"/>
          </a:p>
          <a:p>
            <a:pPr marL="0" lv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86</a:t>
            </a:fld>
            <a:endParaRPr lang="en-US"/>
          </a:p>
        </p:txBody>
      </p:sp>
    </p:spTree>
    <p:extLst>
      <p:ext uri="{BB962C8B-B14F-4D97-AF65-F5344CB8AC3E}">
        <p14:creationId xmlns:p14="http://schemas.microsoft.com/office/powerpoint/2010/main" xmlns="" val="344951324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pPr lvl="0"/>
            <a:r>
              <a:rPr lang="en-US" dirty="0"/>
              <a:t>The manner of distributing profits;</a:t>
            </a:r>
          </a:p>
          <a:p>
            <a:pPr lvl="0"/>
            <a:r>
              <a:rPr lang="en-US" dirty="0"/>
              <a:t>Any share in the profits allocated to the founders and reasons for such share;</a:t>
            </a:r>
          </a:p>
          <a:p>
            <a:pPr lvl="0"/>
            <a:r>
              <a:rPr lang="en-US" dirty="0"/>
              <a:t>The number of directors and their powers and the agents of the company;</a:t>
            </a:r>
          </a:p>
          <a:p>
            <a:pPr lvl="0"/>
            <a:r>
              <a:rPr lang="en-US" dirty="0"/>
              <a:t>The auditors;</a:t>
            </a:r>
          </a:p>
          <a:p>
            <a:pPr lvl="0"/>
            <a:r>
              <a:rPr lang="en-US" dirty="0" smtClean="0"/>
              <a:t>The </a:t>
            </a:r>
            <a:r>
              <a:rPr lang="en-US" dirty="0"/>
              <a:t>period of time for which the company is to be established</a:t>
            </a:r>
            <a:r>
              <a:rPr lang="en-US" dirty="0" smtClean="0"/>
              <a:t>; and</a:t>
            </a:r>
            <a:endParaRPr lang="en-US" dirty="0"/>
          </a:p>
          <a:p>
            <a:pPr lvl="0"/>
            <a:r>
              <a:rPr lang="en-US" dirty="0"/>
              <a:t>The manner in which the company will publish its reports</a:t>
            </a:r>
            <a:r>
              <a:rPr lang="en-US" dirty="0" smtClean="0"/>
              <a:t>.</a:t>
            </a:r>
          </a:p>
          <a:p>
            <a:pPr lvl="0"/>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87</a:t>
            </a:fld>
            <a:endParaRPr lang="en-US"/>
          </a:p>
        </p:txBody>
      </p:sp>
    </p:spTree>
    <p:extLst>
      <p:ext uri="{BB962C8B-B14F-4D97-AF65-F5344CB8AC3E}">
        <p14:creationId xmlns:p14="http://schemas.microsoft.com/office/powerpoint/2010/main" xmlns="" val="2882912437"/>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r>
              <a:rPr lang="en-US" dirty="0"/>
              <a:t>The articles of association which govern the operation of the company must be drawn up by the founders in accordance with the </a:t>
            </a:r>
            <a:r>
              <a:rPr lang="en-US" dirty="0" smtClean="0"/>
              <a:t>law;</a:t>
            </a:r>
          </a:p>
          <a:p>
            <a:r>
              <a:rPr lang="en-US" dirty="0" smtClean="0"/>
              <a:t>Publicity </a:t>
            </a:r>
            <a:r>
              <a:rPr lang="en-US" dirty="0"/>
              <a:t>requirements put down by the </a:t>
            </a:r>
            <a:r>
              <a:rPr lang="en-US" dirty="0" smtClean="0"/>
              <a:t>commercial code should be fulfilled; and</a:t>
            </a:r>
            <a:endParaRPr lang="en-US" dirty="0"/>
          </a:p>
          <a:p>
            <a:r>
              <a:rPr lang="en-US" dirty="0" smtClean="0"/>
              <a:t>When </a:t>
            </a:r>
            <a:r>
              <a:rPr lang="en-US" dirty="0"/>
              <a:t>the requirements as to publicity and registration have been met, a company shall have legal existence and legal </a:t>
            </a:r>
            <a:r>
              <a:rPr lang="en-US" dirty="0" smtClean="0"/>
              <a:t>personality even </a:t>
            </a:r>
            <a:r>
              <a:rPr lang="en-US" dirty="0"/>
              <a:t>if all the legal requirements relating to the formation of a company have not been complied with.</a:t>
            </a:r>
          </a:p>
          <a:p>
            <a:pPr marL="0" indent="0">
              <a:buNone/>
            </a:pPr>
            <a:endParaRPr lang="en-US" dirty="0"/>
          </a:p>
          <a:p>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88</a:t>
            </a:fld>
            <a:endParaRPr lang="en-US"/>
          </a:p>
        </p:txBody>
      </p:sp>
    </p:spTree>
    <p:extLst>
      <p:ext uri="{BB962C8B-B14F-4D97-AF65-F5344CB8AC3E}">
        <p14:creationId xmlns:p14="http://schemas.microsoft.com/office/powerpoint/2010/main" xmlns="" val="141150707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pPr>
              <a:buFont typeface="Wingdings" pitchFamily="2" charset="2"/>
              <a:buChar char="v"/>
            </a:pPr>
            <a:r>
              <a:rPr lang="en-US" b="1" dirty="0"/>
              <a:t>A share company </a:t>
            </a:r>
            <a:r>
              <a:rPr lang="en-US" b="1"/>
              <a:t>has </a:t>
            </a:r>
            <a:r>
              <a:rPr lang="en-US" b="1" smtClean="0"/>
              <a:t>four </a:t>
            </a:r>
            <a:r>
              <a:rPr lang="en-US" b="1" dirty="0"/>
              <a:t>managements</a:t>
            </a:r>
            <a:r>
              <a:rPr lang="en-US" dirty="0"/>
              <a:t>. </a:t>
            </a:r>
            <a:r>
              <a:rPr lang="en-US" b="1" dirty="0"/>
              <a:t>These are:</a:t>
            </a:r>
          </a:p>
          <a:p>
            <a:pPr marL="0" lvl="0" indent="0">
              <a:buNone/>
            </a:pPr>
            <a:r>
              <a:rPr lang="en-US" dirty="0" smtClean="0"/>
              <a:t>1. General </a:t>
            </a:r>
            <a:r>
              <a:rPr lang="en-US" dirty="0"/>
              <a:t>M</a:t>
            </a:r>
            <a:r>
              <a:rPr lang="en-US" dirty="0" smtClean="0"/>
              <a:t>eetings of Share Holders;</a:t>
            </a:r>
            <a:endParaRPr lang="en-US" dirty="0"/>
          </a:p>
          <a:p>
            <a:pPr marL="0" lvl="0" indent="0">
              <a:buNone/>
            </a:pPr>
            <a:r>
              <a:rPr lang="en-US" dirty="0" smtClean="0"/>
              <a:t>2. Board </a:t>
            </a:r>
            <a:r>
              <a:rPr lang="en-US" dirty="0"/>
              <a:t>of </a:t>
            </a:r>
            <a:r>
              <a:rPr lang="en-US" dirty="0" smtClean="0"/>
              <a:t>Directors (3-12 members); </a:t>
            </a:r>
          </a:p>
          <a:p>
            <a:pPr marL="0" lvl="0" indent="0">
              <a:buNone/>
            </a:pPr>
            <a:r>
              <a:rPr lang="en-US" dirty="0" smtClean="0"/>
              <a:t>3. Auditors; and </a:t>
            </a:r>
            <a:endParaRPr lang="en-US" dirty="0"/>
          </a:p>
          <a:p>
            <a:pPr marL="0" lvl="0" indent="0">
              <a:buNone/>
            </a:pPr>
            <a:r>
              <a:rPr lang="en-US" dirty="0" smtClean="0"/>
              <a:t>4. General </a:t>
            </a:r>
            <a:r>
              <a:rPr lang="en-US" dirty="0"/>
              <a:t>Manager/ Chief Executive Officer (</a:t>
            </a:r>
            <a:r>
              <a:rPr lang="en-US" dirty="0" smtClean="0"/>
              <a:t>CEO). </a:t>
            </a:r>
            <a:endParaRPr lang="en-US" dirty="0"/>
          </a:p>
          <a:p>
            <a:r>
              <a:rPr lang="en-US" dirty="0"/>
              <a:t>A share company can issue transferable securities </a:t>
            </a:r>
            <a:r>
              <a:rPr lang="en-US" dirty="0" smtClean="0"/>
              <a:t>such as shares, </a:t>
            </a:r>
            <a:r>
              <a:rPr lang="en-US" dirty="0"/>
              <a:t>bonds, cheques, bills of exchange, </a:t>
            </a:r>
            <a:r>
              <a:rPr lang="en-US" dirty="0" smtClean="0"/>
              <a:t>warehouse certificate, promissory notes. </a:t>
            </a:r>
          </a:p>
          <a:p>
            <a:r>
              <a:rPr lang="en-US" dirty="0" smtClean="0"/>
              <a:t>as </a:t>
            </a:r>
            <a:r>
              <a:rPr lang="en-US" dirty="0"/>
              <a:t>a result it runs bank and insurance </a:t>
            </a:r>
            <a:r>
              <a:rPr lang="en-US" dirty="0" smtClean="0"/>
              <a:t>businesses.</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89</a:t>
            </a:fld>
            <a:endParaRPr lang="en-US"/>
          </a:p>
        </p:txBody>
      </p:sp>
    </p:spTree>
    <p:extLst>
      <p:ext uri="{BB962C8B-B14F-4D97-AF65-F5344CB8AC3E}">
        <p14:creationId xmlns:p14="http://schemas.microsoft.com/office/powerpoint/2010/main" xmlns="" val="268133869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051" y="232922"/>
            <a:ext cx="10343002" cy="1325563"/>
          </a:xfrm>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3.7. Dissolving Business Organizations</a:t>
            </a:r>
          </a:p>
          <a:p>
            <a:r>
              <a:rPr lang="en-US" dirty="0"/>
              <a:t>Business organizations may not exist for ever</a:t>
            </a:r>
            <a:r>
              <a:rPr lang="en-US" dirty="0" smtClean="0"/>
              <a:t>.</a:t>
            </a:r>
          </a:p>
          <a:p>
            <a:r>
              <a:rPr lang="en-US" dirty="0" smtClean="0"/>
              <a:t>The reasons that causes to extinguish </a:t>
            </a:r>
            <a:r>
              <a:rPr lang="en-US" dirty="0"/>
              <a:t>business organizations may be classified in to three. </a:t>
            </a:r>
            <a:endParaRPr lang="en-US" dirty="0" smtClean="0"/>
          </a:p>
          <a:p>
            <a:r>
              <a:rPr lang="en-US" dirty="0" smtClean="0"/>
              <a:t>Business </a:t>
            </a:r>
            <a:r>
              <a:rPr lang="en-US" dirty="0"/>
              <a:t>organization may be dissolved by agreement of the persons who formed </a:t>
            </a:r>
            <a:r>
              <a:rPr lang="en-US" dirty="0" smtClean="0"/>
              <a:t>them; </a:t>
            </a:r>
            <a:endParaRPr lang="en-US" dirty="0"/>
          </a:p>
          <a:p>
            <a:r>
              <a:rPr lang="en-US" dirty="0"/>
              <a:t>Business organizations may also be dissolved by court </a:t>
            </a:r>
            <a:r>
              <a:rPr lang="en-US" dirty="0" smtClean="0"/>
              <a:t>order; or</a:t>
            </a:r>
            <a:endParaRPr lang="en-US" dirty="0"/>
          </a:p>
          <a:p>
            <a:r>
              <a:rPr lang="en-US" dirty="0"/>
              <a:t>In certain defined cases, the business organization may be dissolved by operation of law. </a:t>
            </a:r>
            <a:r>
              <a:rPr lang="en-US" dirty="0" smtClean="0"/>
              <a:t>.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90</a:t>
            </a:fld>
            <a:endParaRPr lang="en-US"/>
          </a:p>
        </p:txBody>
      </p:sp>
    </p:spTree>
    <p:extLst>
      <p:ext uri="{BB962C8B-B14F-4D97-AF65-F5344CB8AC3E}">
        <p14:creationId xmlns:p14="http://schemas.microsoft.com/office/powerpoint/2010/main" xmlns="" val="61462953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Chapter-three…cont`d</a:t>
            </a:r>
            <a:endParaRPr lang="en-US" dirty="0"/>
          </a:p>
        </p:txBody>
      </p:sp>
      <p:sp>
        <p:nvSpPr>
          <p:cNvPr id="3" name="Content Placeholder 2"/>
          <p:cNvSpPr>
            <a:spLocks noGrp="1"/>
          </p:cNvSpPr>
          <p:nvPr>
            <p:ph idx="1"/>
          </p:nvPr>
        </p:nvSpPr>
        <p:spPr/>
        <p:txBody>
          <a:bodyPr/>
          <a:lstStyle/>
          <a:p>
            <a:r>
              <a:rPr lang="en-US" dirty="0" smtClean="0"/>
              <a:t>Before dissolution there is winding-up/liquidation process made by liquidator(s);</a:t>
            </a:r>
          </a:p>
          <a:p>
            <a:r>
              <a:rPr lang="en-US" dirty="0" smtClean="0"/>
              <a:t>Liquidator(s) may be appointed by the owners agreement or by the court; </a:t>
            </a:r>
          </a:p>
          <a:p>
            <a:r>
              <a:rPr lang="en-US" dirty="0" smtClean="0"/>
              <a:t>In accordance to the Liquidator(s)report assets of the business organization paid/ distributed to creditors, employees and owners;</a:t>
            </a:r>
          </a:p>
          <a:p>
            <a:r>
              <a:rPr lang="en-US" dirty="0" smtClean="0"/>
              <a:t>Finally the court declared bankruptcy and dissolved it.</a:t>
            </a:r>
          </a:p>
          <a:p>
            <a:pPr marL="0" indent="0">
              <a:buNone/>
            </a:pPr>
            <a:endParaRPr lang="en-US" dirty="0" smtClean="0"/>
          </a:p>
          <a:p>
            <a:pPr marL="0" indent="0">
              <a:buNone/>
            </a:pPr>
            <a:r>
              <a:rPr lang="en-US" dirty="0" smtClean="0"/>
              <a:t>Assignment: 15% plus Final: 5%</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91</a:t>
            </a:fld>
            <a:endParaRPr lang="en-US"/>
          </a:p>
        </p:txBody>
      </p:sp>
    </p:spTree>
    <p:extLst>
      <p:ext uri="{BB962C8B-B14F-4D97-AF65-F5344CB8AC3E}">
        <p14:creationId xmlns:p14="http://schemas.microsoft.com/office/powerpoint/2010/main" xmlns="" val="173712498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Chapter-Four: The Law of Sales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4.1. The Law of Sales </a:t>
            </a:r>
            <a:r>
              <a:rPr lang="en-US" b="1" dirty="0" smtClean="0"/>
              <a:t>Contract</a:t>
            </a:r>
            <a:endParaRPr lang="en-US" b="1" dirty="0"/>
          </a:p>
          <a:p>
            <a:r>
              <a:rPr lang="en-US" dirty="0" smtClean="0"/>
              <a:t>It is a little bit complicated sales contract has </a:t>
            </a:r>
            <a:r>
              <a:rPr lang="en-US" dirty="0"/>
              <a:t>a connection with law of property and law of general </a:t>
            </a:r>
            <a:r>
              <a:rPr lang="en-US" dirty="0" smtClean="0"/>
              <a:t>contract</a:t>
            </a:r>
            <a:r>
              <a:rPr lang="en-US" dirty="0"/>
              <a:t>;</a:t>
            </a:r>
            <a:endParaRPr lang="en-US" dirty="0" smtClean="0"/>
          </a:p>
          <a:p>
            <a:r>
              <a:rPr lang="en-US" dirty="0"/>
              <a:t>It holds up acquisition of ownership and transfer of </a:t>
            </a:r>
            <a:r>
              <a:rPr lang="en-US" dirty="0" smtClean="0"/>
              <a:t>ownership</a:t>
            </a:r>
            <a:r>
              <a:rPr lang="en-US" dirty="0"/>
              <a:t>;</a:t>
            </a:r>
            <a:r>
              <a:rPr lang="en-US" dirty="0" smtClean="0"/>
              <a:t> </a:t>
            </a:r>
          </a:p>
          <a:p>
            <a:r>
              <a:rPr lang="en-US" dirty="0" smtClean="0"/>
              <a:t>Sales </a:t>
            </a:r>
            <a:r>
              <a:rPr lang="en-US" dirty="0"/>
              <a:t>is an exchange of goods for money where as bartering is an exchange of goods for </a:t>
            </a:r>
            <a:r>
              <a:rPr lang="en-US" dirty="0" smtClean="0"/>
              <a:t>goods; and</a:t>
            </a:r>
          </a:p>
          <a:p>
            <a:r>
              <a:rPr lang="en-US" dirty="0"/>
              <a:t>a contract of </a:t>
            </a:r>
            <a:r>
              <a:rPr lang="en-US" dirty="0" smtClean="0"/>
              <a:t>sales </a:t>
            </a:r>
            <a:r>
              <a:rPr lang="en-US" dirty="0"/>
              <a:t>is a contract expressed in money. </a:t>
            </a:r>
          </a:p>
          <a:p>
            <a:pPr marL="0" indent="0">
              <a:buNone/>
            </a:pPr>
            <a:r>
              <a:rPr lang="en-US" b="1" dirty="0"/>
              <a:t>4.2: Forming Sales Contract  </a:t>
            </a:r>
            <a:endParaRPr lang="en-US" b="1" dirty="0" smtClean="0"/>
          </a:p>
          <a:p>
            <a:r>
              <a:rPr lang="en-US" dirty="0"/>
              <a:t>the basic requirements of general contract such as consent, capacity and object </a:t>
            </a:r>
            <a:r>
              <a:rPr lang="en-US" dirty="0" smtClean="0"/>
              <a:t>of sales contact shall </a:t>
            </a:r>
            <a:r>
              <a:rPr lang="en-US" dirty="0"/>
              <a:t>be </a:t>
            </a:r>
            <a:r>
              <a:rPr lang="en-US" dirty="0" smtClean="0"/>
              <a:t>fulfilled</a:t>
            </a:r>
            <a:r>
              <a:rPr lang="en-US" dirty="0"/>
              <a:t> </a:t>
            </a:r>
            <a:r>
              <a:rPr lang="en-US" dirty="0" smtClean="0"/>
              <a:t>but not form;</a:t>
            </a:r>
            <a:endParaRPr lang="en-US" dirty="0"/>
          </a:p>
          <a:p>
            <a:endParaRPr lang="en-US" dirty="0" smtClean="0"/>
          </a:p>
          <a:p>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92</a:t>
            </a:fld>
            <a:endParaRPr lang="en-US"/>
          </a:p>
        </p:txBody>
      </p:sp>
    </p:spTree>
    <p:extLst>
      <p:ext uri="{BB962C8B-B14F-4D97-AF65-F5344CB8AC3E}">
        <p14:creationId xmlns:p14="http://schemas.microsoft.com/office/powerpoint/2010/main" xmlns="" val="174026148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Chapter-four…cont`d</a:t>
            </a:r>
            <a:endParaRPr lang="en-US" dirty="0"/>
          </a:p>
        </p:txBody>
      </p:sp>
      <p:sp>
        <p:nvSpPr>
          <p:cNvPr id="3" name="Content Placeholder 2"/>
          <p:cNvSpPr>
            <a:spLocks noGrp="1"/>
          </p:cNvSpPr>
          <p:nvPr>
            <p:ph idx="1"/>
          </p:nvPr>
        </p:nvSpPr>
        <p:spPr>
          <a:xfrm>
            <a:off x="838200" y="1765738"/>
            <a:ext cx="10515600" cy="4411225"/>
          </a:xfrm>
        </p:spPr>
        <p:txBody>
          <a:bodyPr>
            <a:normAutofit/>
          </a:bodyPr>
          <a:lstStyle/>
          <a:p>
            <a:r>
              <a:rPr lang="en-US" dirty="0"/>
              <a:t>Form is not a requirement because a contract of sale only governs a corporeal (tangible) moveable goods business transaction in good </a:t>
            </a:r>
            <a:r>
              <a:rPr lang="en-US" dirty="0" smtClean="0"/>
              <a:t>faith; and </a:t>
            </a:r>
          </a:p>
          <a:p>
            <a:r>
              <a:rPr lang="en-US" dirty="0"/>
              <a:t>To form sales contract, one has to determine the scope of sales contract and its definition</a:t>
            </a:r>
            <a:r>
              <a:rPr lang="en-US" dirty="0" smtClean="0"/>
              <a:t>.</a:t>
            </a:r>
            <a:endParaRPr lang="en-US" dirty="0"/>
          </a:p>
          <a:p>
            <a:pPr marL="0" indent="0">
              <a:buNone/>
            </a:pPr>
            <a:r>
              <a:rPr lang="en-US" b="1" dirty="0"/>
              <a:t>4.3: Scope of sales contract</a:t>
            </a:r>
            <a:endParaRPr lang="en-US" dirty="0"/>
          </a:p>
          <a:p>
            <a:r>
              <a:rPr lang="en-US" dirty="0"/>
              <a:t>A contract of sale only governs a </a:t>
            </a:r>
            <a:r>
              <a:rPr lang="en-US" dirty="0" smtClean="0"/>
              <a:t>corporeal </a:t>
            </a:r>
            <a:r>
              <a:rPr lang="en-US" dirty="0"/>
              <a:t>moveable </a:t>
            </a:r>
            <a:r>
              <a:rPr lang="en-US" dirty="0" smtClean="0"/>
              <a:t>goods in good faith</a:t>
            </a:r>
            <a:r>
              <a:rPr lang="en-US" dirty="0"/>
              <a:t> </a:t>
            </a:r>
            <a:r>
              <a:rPr lang="en-US" dirty="0" smtClean="0"/>
              <a:t>such as households</a:t>
            </a:r>
            <a:r>
              <a:rPr lang="en-US" dirty="0"/>
              <a:t>, clothes, </a:t>
            </a:r>
            <a:r>
              <a:rPr lang="en-US" dirty="0" smtClean="0"/>
              <a:t>shoes, etc. </a:t>
            </a:r>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93</a:t>
            </a:fld>
            <a:endParaRPr lang="en-US"/>
          </a:p>
        </p:txBody>
      </p:sp>
    </p:spTree>
    <p:extLst>
      <p:ext uri="{BB962C8B-B14F-4D97-AF65-F5344CB8AC3E}">
        <p14:creationId xmlns:p14="http://schemas.microsoft.com/office/powerpoint/2010/main" xmlns="" val="140538366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Chapter-four…cont`d</a:t>
            </a:r>
            <a:endParaRPr lang="en-US" dirty="0"/>
          </a:p>
        </p:txBody>
      </p:sp>
      <p:sp>
        <p:nvSpPr>
          <p:cNvPr id="3" name="Content Placeholder 2"/>
          <p:cNvSpPr>
            <a:spLocks noGrp="1"/>
          </p:cNvSpPr>
          <p:nvPr>
            <p:ph idx="1"/>
          </p:nvPr>
        </p:nvSpPr>
        <p:spPr/>
        <p:txBody>
          <a:bodyPr/>
          <a:lstStyle/>
          <a:p>
            <a:r>
              <a:rPr lang="en-US" dirty="0"/>
              <a:t>It does not include immoveable properties, incorporeal moveable goods, special moveable goods and stolen and lost corporeal moveable goods</a:t>
            </a:r>
            <a:r>
              <a:rPr lang="en-US" dirty="0" smtClean="0"/>
              <a:t>.</a:t>
            </a:r>
            <a:endParaRPr lang="en-US" u="sng" dirty="0" smtClean="0"/>
          </a:p>
          <a:p>
            <a:r>
              <a:rPr lang="en-US" u="sng" dirty="0" smtClean="0"/>
              <a:t> </a:t>
            </a:r>
            <a:r>
              <a:rPr lang="en-US" b="1" u="sng" dirty="0"/>
              <a:t>The civil code of Ethiopia Art.2266 </a:t>
            </a:r>
            <a:r>
              <a:rPr lang="en-US" b="1" dirty="0"/>
              <a:t>defines a contract of sale as </a:t>
            </a:r>
            <a:r>
              <a:rPr lang="en-US" dirty="0"/>
              <a:t>“a contract of sale is a contract where by one of the parties, the seller, undertakes to deliver a thing and transfer its ownership to another party, the buyer, in consideration of a price expressed in money which the buyer undertakes to pay him</a:t>
            </a:r>
            <a:r>
              <a:rPr lang="en-US" dirty="0" smtClean="0"/>
              <a:t>.”</a:t>
            </a:r>
          </a:p>
          <a:p>
            <a:r>
              <a:rPr lang="en-US" dirty="0" smtClean="0"/>
              <a:t>This definition shows as the existence of the seller and the buyer;</a:t>
            </a:r>
          </a:p>
          <a:p>
            <a:r>
              <a:rPr lang="en-US" dirty="0" smtClean="0"/>
              <a:t>The capacity and consent of the parties and object of the contract;</a:t>
            </a:r>
            <a:endParaRPr lang="en-US" dirty="0"/>
          </a:p>
          <a:p>
            <a:pPr mar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94</a:t>
            </a:fld>
            <a:endParaRPr lang="en-US"/>
          </a:p>
        </p:txBody>
      </p:sp>
    </p:spTree>
    <p:extLst>
      <p:ext uri="{BB962C8B-B14F-4D97-AF65-F5344CB8AC3E}">
        <p14:creationId xmlns:p14="http://schemas.microsoft.com/office/powerpoint/2010/main" xmlns="" val="260168089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798269" cy="1325563"/>
          </a:xfrm>
        </p:spPr>
        <p:txBody>
          <a:bodyPr/>
          <a:lstStyle/>
          <a:p>
            <a:r>
              <a:rPr lang="en-US" dirty="0" smtClean="0">
                <a:latin typeface="Times New Roman" panose="02020603050405020304" pitchFamily="18" charset="0"/>
                <a:cs typeface="Times New Roman" panose="02020603050405020304" pitchFamily="18" charset="0"/>
              </a:rPr>
              <a:t>Chapter-four…cont`d</a:t>
            </a:r>
            <a:endParaRPr lang="en-US" dirty="0"/>
          </a:p>
        </p:txBody>
      </p:sp>
      <p:sp>
        <p:nvSpPr>
          <p:cNvPr id="3" name="Content Placeholder 2"/>
          <p:cNvSpPr>
            <a:spLocks noGrp="1"/>
          </p:cNvSpPr>
          <p:nvPr>
            <p:ph idx="1"/>
          </p:nvPr>
        </p:nvSpPr>
        <p:spPr>
          <a:xfrm>
            <a:off x="838200" y="1690688"/>
            <a:ext cx="10515600" cy="4351338"/>
          </a:xfrm>
        </p:spPr>
        <p:txBody>
          <a:bodyPr>
            <a:normAutofit lnSpcReduction="10000"/>
          </a:bodyPr>
          <a:lstStyle/>
          <a:p>
            <a:r>
              <a:rPr lang="en-US" dirty="0" smtClean="0"/>
              <a:t>Delivery of the goods sold;</a:t>
            </a:r>
          </a:p>
          <a:p>
            <a:r>
              <a:rPr lang="en-US" dirty="0" smtClean="0"/>
              <a:t>The existence of the goods sold; and</a:t>
            </a:r>
          </a:p>
          <a:p>
            <a:r>
              <a:rPr lang="en-US" dirty="0" smtClean="0"/>
              <a:t>Price determination.</a:t>
            </a:r>
          </a:p>
          <a:p>
            <a:pPr>
              <a:buFont typeface="Wingdings" pitchFamily="2" charset="2"/>
              <a:buChar char="v"/>
            </a:pPr>
            <a:r>
              <a:rPr lang="en-US" dirty="0" smtClean="0"/>
              <a:t>In sales contract </a:t>
            </a:r>
            <a:r>
              <a:rPr lang="en-US" dirty="0"/>
              <a:t>a</a:t>
            </a:r>
            <a:r>
              <a:rPr lang="en-US" dirty="0" smtClean="0"/>
              <a:t>cquisition </a:t>
            </a:r>
            <a:r>
              <a:rPr lang="en-US" dirty="0"/>
              <a:t>of </a:t>
            </a:r>
            <a:r>
              <a:rPr lang="en-US" dirty="0" smtClean="0"/>
              <a:t>ownership is possible through:</a:t>
            </a:r>
          </a:p>
          <a:p>
            <a:r>
              <a:rPr lang="en-US" dirty="0"/>
              <a:t> </a:t>
            </a:r>
            <a:r>
              <a:rPr lang="en-US" dirty="0" smtClean="0"/>
              <a:t>Occupation;</a:t>
            </a:r>
          </a:p>
          <a:p>
            <a:r>
              <a:rPr lang="en-US" dirty="0"/>
              <a:t>acquisition in good </a:t>
            </a:r>
            <a:r>
              <a:rPr lang="en-US" dirty="0" smtClean="0"/>
              <a:t>faith</a:t>
            </a:r>
            <a:r>
              <a:rPr lang="en-US" dirty="0"/>
              <a:t>;</a:t>
            </a:r>
            <a:r>
              <a:rPr lang="en-US" dirty="0" smtClean="0"/>
              <a:t> </a:t>
            </a:r>
            <a:r>
              <a:rPr lang="en-US" dirty="0"/>
              <a:t>and </a:t>
            </a:r>
            <a:endParaRPr lang="en-US" dirty="0" smtClean="0"/>
          </a:p>
          <a:p>
            <a:r>
              <a:rPr lang="en-US" dirty="0" smtClean="0"/>
              <a:t>accession</a:t>
            </a:r>
            <a:r>
              <a:rPr lang="en-US" dirty="0"/>
              <a:t>. </a:t>
            </a:r>
            <a:endParaRPr lang="en-US" dirty="0" smtClean="0"/>
          </a:p>
          <a:p>
            <a:r>
              <a:rPr lang="en-US" dirty="0" smtClean="0"/>
              <a:t>Transfer of ownership and delivery of the goods sold are very important in sales contract because risk transfers at this time.</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95</a:t>
            </a:fld>
            <a:endParaRPr lang="en-US" dirty="0"/>
          </a:p>
        </p:txBody>
      </p:sp>
    </p:spTree>
    <p:extLst>
      <p:ext uri="{BB962C8B-B14F-4D97-AF65-F5344CB8AC3E}">
        <p14:creationId xmlns:p14="http://schemas.microsoft.com/office/powerpoint/2010/main" xmlns="" val="172008613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Chapter-four…cont`d</a:t>
            </a:r>
            <a:endParaRPr lang="en-US" dirty="0"/>
          </a:p>
        </p:txBody>
      </p:sp>
      <p:sp>
        <p:nvSpPr>
          <p:cNvPr id="3" name="Content Placeholder 2"/>
          <p:cNvSpPr>
            <a:spLocks noGrp="1"/>
          </p:cNvSpPr>
          <p:nvPr>
            <p:ph idx="1"/>
          </p:nvPr>
        </p:nvSpPr>
        <p:spPr/>
        <p:txBody>
          <a:bodyPr/>
          <a:lstStyle/>
          <a:p>
            <a:pPr marL="0" indent="0">
              <a:buNone/>
            </a:pPr>
            <a:r>
              <a:rPr lang="en-US" b="1" dirty="0" smtClean="0"/>
              <a:t>4.4: </a:t>
            </a:r>
            <a:r>
              <a:rPr lang="en-US" b="1" dirty="0"/>
              <a:t>Understanding Performance of Sales </a:t>
            </a:r>
            <a:r>
              <a:rPr lang="en-US" b="1" dirty="0" smtClean="0"/>
              <a:t>Contract</a:t>
            </a:r>
          </a:p>
          <a:p>
            <a:r>
              <a:rPr lang="en-US" dirty="0"/>
              <a:t>Performing</a:t>
            </a:r>
            <a:r>
              <a:rPr lang="en-US" b="1" dirty="0"/>
              <a:t> </a:t>
            </a:r>
            <a:r>
              <a:rPr lang="en-US" dirty="0"/>
              <a:t>a contract of sale is a combination of the obligations of the seller and the buyer. </a:t>
            </a:r>
            <a:endParaRPr lang="en-US" dirty="0" smtClean="0"/>
          </a:p>
          <a:p>
            <a:pPr marL="514350" indent="-514350">
              <a:buAutoNum type="alphaUcPeriod"/>
            </a:pPr>
            <a:r>
              <a:rPr lang="en-US" b="1" dirty="0" smtClean="0"/>
              <a:t>Obligation of the seller:</a:t>
            </a:r>
          </a:p>
          <a:p>
            <a:pPr lvl="0"/>
            <a:r>
              <a:rPr lang="en-US" dirty="0"/>
              <a:t>delivery of the thing sold;</a:t>
            </a:r>
          </a:p>
          <a:p>
            <a:pPr lvl="0"/>
            <a:r>
              <a:rPr lang="en-US" dirty="0"/>
              <a:t>transferring ownership of the </a:t>
            </a:r>
            <a:r>
              <a:rPr lang="en-US" dirty="0" smtClean="0"/>
              <a:t>goods sold;</a:t>
            </a:r>
            <a:endParaRPr lang="en-US" dirty="0"/>
          </a:p>
          <a:p>
            <a:pPr lvl="0"/>
            <a:r>
              <a:rPr lang="en-US" dirty="0"/>
              <a:t>warranty against dispossession of the thing sold; and</a:t>
            </a:r>
          </a:p>
          <a:p>
            <a:pPr lvl="0"/>
            <a:r>
              <a:rPr lang="en-US" dirty="0"/>
              <a:t>Warranty against defects and non-conformity.</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96</a:t>
            </a:fld>
            <a:endParaRPr lang="en-US"/>
          </a:p>
        </p:txBody>
      </p:sp>
    </p:spTree>
    <p:extLst>
      <p:ext uri="{BB962C8B-B14F-4D97-AF65-F5344CB8AC3E}">
        <p14:creationId xmlns:p14="http://schemas.microsoft.com/office/powerpoint/2010/main" xmlns="" val="354321353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Chapter-four…cont`d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dirty="0" smtClean="0"/>
              <a:t> Modes </a:t>
            </a:r>
            <a:r>
              <a:rPr lang="en-US" b="1" dirty="0"/>
              <a:t>of </a:t>
            </a:r>
            <a:r>
              <a:rPr lang="en-US" b="1" dirty="0" smtClean="0"/>
              <a:t>delivery:</a:t>
            </a:r>
          </a:p>
          <a:p>
            <a:r>
              <a:rPr lang="en-US" dirty="0"/>
              <a:t>Actual </a:t>
            </a:r>
            <a:r>
              <a:rPr lang="en-US" dirty="0" smtClean="0"/>
              <a:t>delivery; or</a:t>
            </a:r>
          </a:p>
          <a:p>
            <a:r>
              <a:rPr lang="en-US" dirty="0" smtClean="0"/>
              <a:t>Constructive delivery; and</a:t>
            </a:r>
          </a:p>
          <a:p>
            <a:r>
              <a:rPr lang="en-US" dirty="0" smtClean="0"/>
              <a:t>Symbolic delivery.</a:t>
            </a:r>
          </a:p>
          <a:p>
            <a:pPr marL="0" indent="0">
              <a:buNone/>
            </a:pPr>
            <a:r>
              <a:rPr lang="en-US" b="1" dirty="0" smtClean="0"/>
              <a:t>B. The </a:t>
            </a:r>
            <a:r>
              <a:rPr lang="en-US" b="1" dirty="0"/>
              <a:t>obligation of the </a:t>
            </a:r>
            <a:r>
              <a:rPr lang="en-US" b="1" dirty="0" smtClean="0"/>
              <a:t>buyer:</a:t>
            </a:r>
          </a:p>
          <a:p>
            <a:r>
              <a:rPr lang="en-US" dirty="0"/>
              <a:t>obligation to pay price and to take </a:t>
            </a:r>
            <a:r>
              <a:rPr lang="en-US" dirty="0" smtClean="0"/>
              <a:t>delivery;</a:t>
            </a:r>
          </a:p>
          <a:p>
            <a:r>
              <a:rPr lang="en-US" dirty="0"/>
              <a:t>to call the seller or his/her </a:t>
            </a:r>
            <a:r>
              <a:rPr lang="en-US" dirty="0" smtClean="0"/>
              <a:t>agent during inspection; and</a:t>
            </a:r>
          </a:p>
          <a:p>
            <a:r>
              <a:rPr lang="en-US" dirty="0" smtClean="0"/>
              <a:t> </a:t>
            </a:r>
            <a:r>
              <a:rPr lang="en-US" dirty="0"/>
              <a:t>to notify the </a:t>
            </a:r>
            <a:r>
              <a:rPr lang="en-US" dirty="0" smtClean="0"/>
              <a:t>dispossession by third party made, defects </a:t>
            </a:r>
            <a:r>
              <a:rPr lang="en-US" dirty="0"/>
              <a:t>or non- conformities found to the seller.</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97</a:t>
            </a:fld>
            <a:endParaRPr lang="en-US"/>
          </a:p>
        </p:txBody>
      </p:sp>
    </p:spTree>
    <p:extLst>
      <p:ext uri="{BB962C8B-B14F-4D97-AF65-F5344CB8AC3E}">
        <p14:creationId xmlns:p14="http://schemas.microsoft.com/office/powerpoint/2010/main" xmlns="" val="958898257"/>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Chapter-four…cont`d</a:t>
            </a:r>
            <a:endParaRPr lang="en-US" dirty="0"/>
          </a:p>
        </p:txBody>
      </p:sp>
      <p:sp>
        <p:nvSpPr>
          <p:cNvPr id="3" name="Content Placeholder 2"/>
          <p:cNvSpPr>
            <a:spLocks noGrp="1"/>
          </p:cNvSpPr>
          <p:nvPr>
            <p:ph idx="1"/>
          </p:nvPr>
        </p:nvSpPr>
        <p:spPr/>
        <p:txBody>
          <a:bodyPr/>
          <a:lstStyle/>
          <a:p>
            <a:pPr marL="0" indent="0">
              <a:buNone/>
            </a:pPr>
            <a:r>
              <a:rPr lang="en-US" b="1" dirty="0" smtClean="0"/>
              <a:t>C. The common obligations of the seller and the buyer are:</a:t>
            </a:r>
          </a:p>
          <a:p>
            <a:r>
              <a:rPr lang="en-US" dirty="0" smtClean="0"/>
              <a:t>preservation </a:t>
            </a:r>
            <a:r>
              <a:rPr lang="en-US" dirty="0"/>
              <a:t>of the thing </a:t>
            </a:r>
            <a:r>
              <a:rPr lang="en-US" dirty="0" smtClean="0"/>
              <a:t>sold;</a:t>
            </a:r>
          </a:p>
          <a:p>
            <a:r>
              <a:rPr lang="en-US" dirty="0" smtClean="0"/>
              <a:t> to cover expenses</a:t>
            </a:r>
            <a:r>
              <a:rPr lang="en-US" dirty="0"/>
              <a:t>;</a:t>
            </a:r>
            <a:r>
              <a:rPr lang="en-US" dirty="0" smtClean="0"/>
              <a:t> and</a:t>
            </a:r>
          </a:p>
          <a:p>
            <a:r>
              <a:rPr lang="en-US" dirty="0" smtClean="0"/>
              <a:t>To cover customs duties.</a:t>
            </a:r>
          </a:p>
          <a:p>
            <a:r>
              <a:rPr lang="en-US" dirty="0" smtClean="0"/>
              <a:t>Performance, non-performance of sales contract and its effects are the same to that of the principles provided under general contract.</a:t>
            </a:r>
          </a:p>
          <a:p>
            <a:pPr marL="0" indent="0">
              <a:buNone/>
            </a:pPr>
            <a:endParaRPr lang="en-US" dirty="0"/>
          </a:p>
          <a:p>
            <a:pPr marL="0" indent="0">
              <a:buNone/>
            </a:pPr>
            <a:r>
              <a:rPr lang="en-US" dirty="0" smtClean="0"/>
              <a:t>Final: 5%</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98</a:t>
            </a:fld>
            <a:endParaRPr lang="en-US"/>
          </a:p>
        </p:txBody>
      </p:sp>
    </p:spTree>
    <p:extLst>
      <p:ext uri="{BB962C8B-B14F-4D97-AF65-F5344CB8AC3E}">
        <p14:creationId xmlns:p14="http://schemas.microsoft.com/office/powerpoint/2010/main" xmlns="" val="392661667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Chapter-Five: Agency Contract</a:t>
            </a:r>
          </a:p>
        </p:txBody>
      </p:sp>
      <p:sp>
        <p:nvSpPr>
          <p:cNvPr id="3" name="Content Placeholder 2"/>
          <p:cNvSpPr>
            <a:spLocks noGrp="1"/>
          </p:cNvSpPr>
          <p:nvPr>
            <p:ph idx="1"/>
          </p:nvPr>
        </p:nvSpPr>
        <p:spPr/>
        <p:txBody>
          <a:bodyPr>
            <a:normAutofit lnSpcReduction="10000"/>
          </a:bodyPr>
          <a:lstStyle/>
          <a:p>
            <a:pPr marL="0" indent="0">
              <a:buNone/>
            </a:pPr>
            <a:r>
              <a:rPr lang="en-US" b="1" dirty="0" smtClean="0"/>
              <a:t>5.1</a:t>
            </a:r>
            <a:r>
              <a:rPr lang="en-US" b="1" dirty="0"/>
              <a:t>. </a:t>
            </a:r>
            <a:r>
              <a:rPr lang="en-US" b="1" u="sng" dirty="0"/>
              <a:t>Agency Defined</a:t>
            </a:r>
          </a:p>
          <a:p>
            <a:r>
              <a:rPr lang="en-US" dirty="0"/>
              <a:t>Agency is a contract where by a person, the agent, agrees with another person, the principal, to represent him and to perform on his behalf one or several legally binding acts (Art. 2199, of the civil code</a:t>
            </a:r>
            <a:r>
              <a:rPr lang="en-US" dirty="0" smtClean="0"/>
              <a:t>).</a:t>
            </a:r>
          </a:p>
          <a:p>
            <a:pPr>
              <a:buFont typeface="Wingdings" pitchFamily="2" charset="2"/>
              <a:buChar char="v"/>
            </a:pPr>
            <a:r>
              <a:rPr lang="en-US" dirty="0" smtClean="0"/>
              <a:t>Requirements of agency contract:</a:t>
            </a:r>
          </a:p>
          <a:p>
            <a:r>
              <a:rPr lang="en-US" dirty="0" smtClean="0"/>
              <a:t>Consent of the principal and the agent;</a:t>
            </a:r>
          </a:p>
          <a:p>
            <a:r>
              <a:rPr lang="en-US" dirty="0" smtClean="0"/>
              <a:t>Object of agency contract;</a:t>
            </a:r>
          </a:p>
          <a:p>
            <a:r>
              <a:rPr lang="en-US" dirty="0" smtClean="0"/>
              <a:t>Capacity of the principal not of the agent; and</a:t>
            </a:r>
          </a:p>
          <a:p>
            <a:r>
              <a:rPr lang="en-US" dirty="0" smtClean="0"/>
              <a:t>Form is not a requirement because parties can make expressly or impliedly.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99</a:t>
            </a:fld>
            <a:endParaRPr lang="en-US"/>
          </a:p>
        </p:txBody>
      </p:sp>
    </p:spTree>
    <p:extLst>
      <p:ext uri="{BB962C8B-B14F-4D97-AF65-F5344CB8AC3E}">
        <p14:creationId xmlns:p14="http://schemas.microsoft.com/office/powerpoint/2010/main" xmlns="" val="2271906749"/>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5.2. </a:t>
            </a:r>
            <a:r>
              <a:rPr lang="en-US" b="1" u="sng" dirty="0"/>
              <a:t>Sources of </a:t>
            </a:r>
            <a:r>
              <a:rPr lang="en-US" b="1" u="sng" dirty="0" smtClean="0"/>
              <a:t>power of Agency</a:t>
            </a:r>
            <a:endParaRPr lang="en-US" b="1" u="sng" dirty="0"/>
          </a:p>
          <a:p>
            <a:pPr marL="514350" indent="-514350">
              <a:buAutoNum type="arabicPeriod"/>
            </a:pPr>
            <a:r>
              <a:rPr lang="en-US" b="1" dirty="0" smtClean="0"/>
              <a:t>Law</a:t>
            </a:r>
          </a:p>
          <a:p>
            <a:pPr marL="0" indent="0">
              <a:buNone/>
            </a:pPr>
            <a:r>
              <a:rPr lang="en-US" dirty="0" smtClean="0"/>
              <a:t>  Examples:</a:t>
            </a:r>
          </a:p>
          <a:p>
            <a:r>
              <a:rPr lang="en-US" dirty="0" smtClean="0"/>
              <a:t>Guardians for incapable persons;</a:t>
            </a:r>
            <a:endParaRPr lang="en-US" dirty="0"/>
          </a:p>
          <a:p>
            <a:r>
              <a:rPr lang="en-US" dirty="0"/>
              <a:t>bodies corporate (Legal person); </a:t>
            </a:r>
            <a:endParaRPr lang="en-US" dirty="0" smtClean="0"/>
          </a:p>
          <a:p>
            <a:r>
              <a:rPr lang="en-US" dirty="0" smtClean="0"/>
              <a:t>Households </a:t>
            </a:r>
            <a:r>
              <a:rPr lang="en-US" dirty="0"/>
              <a:t>or </a:t>
            </a:r>
            <a:r>
              <a:rPr lang="en-US" dirty="0" smtClean="0"/>
              <a:t>spouses</a:t>
            </a:r>
            <a:r>
              <a:rPr lang="en-US" dirty="0"/>
              <a:t>;</a:t>
            </a:r>
            <a:endParaRPr lang="en-US" dirty="0" smtClean="0"/>
          </a:p>
          <a:p>
            <a:r>
              <a:rPr lang="en-US" dirty="0" smtClean="0"/>
              <a:t>unauthorized </a:t>
            </a:r>
            <a:r>
              <a:rPr lang="en-US" dirty="0"/>
              <a:t>agency (agency </a:t>
            </a:r>
            <a:r>
              <a:rPr lang="en-US" dirty="0" smtClean="0"/>
              <a:t>of necessity</a:t>
            </a:r>
            <a:r>
              <a:rPr lang="en-US" dirty="0"/>
              <a:t>); and </a:t>
            </a:r>
            <a:endParaRPr lang="en-US" dirty="0" smtClean="0"/>
          </a:p>
          <a:p>
            <a:r>
              <a:rPr lang="en-US" dirty="0" smtClean="0"/>
              <a:t>curator </a:t>
            </a:r>
            <a:r>
              <a:rPr lang="en-US" dirty="0"/>
              <a:t>ship or representation by court authorization</a:t>
            </a:r>
            <a:r>
              <a:rPr lang="en-US" dirty="0" smtClean="0"/>
              <a:t>.</a:t>
            </a:r>
            <a:endParaRPr lang="en-US" dirty="0"/>
          </a:p>
          <a:p>
            <a:pPr marL="0" indent="0">
              <a:buNone/>
            </a:pPr>
            <a:r>
              <a:rPr lang="en-US" b="1" dirty="0" smtClean="0"/>
              <a:t>2. Contract</a:t>
            </a:r>
            <a:r>
              <a:rPr lang="en-US" dirty="0" smtClean="0"/>
              <a:t>: Express or implied agreement of the parties.</a:t>
            </a:r>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100</a:t>
            </a:fld>
            <a:endParaRPr lang="en-US"/>
          </a:p>
        </p:txBody>
      </p:sp>
    </p:spTree>
    <p:extLst>
      <p:ext uri="{BB962C8B-B14F-4D97-AF65-F5344CB8AC3E}">
        <p14:creationId xmlns:p14="http://schemas.microsoft.com/office/powerpoint/2010/main" xmlns="" val="33565354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4408"/>
            <a:ext cx="10515600" cy="1325563"/>
          </a:xfrm>
        </p:spPr>
        <p:txBody>
          <a:bodyPr/>
          <a:lstStyle/>
          <a:p>
            <a:r>
              <a:rPr lang="en-US" dirty="0" smtClean="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a:xfrm>
            <a:off x="838200" y="1469971"/>
            <a:ext cx="10515600" cy="4706992"/>
          </a:xfrm>
        </p:spPr>
        <p:txBody>
          <a:bodyPr>
            <a:normAutofit/>
          </a:bodyPr>
          <a:lstStyle/>
          <a:p>
            <a:pPr marL="0" indent="0">
              <a:buNone/>
            </a:pPr>
            <a:r>
              <a:rPr lang="en-US" b="1" dirty="0"/>
              <a:t>5.3. </a:t>
            </a:r>
            <a:r>
              <a:rPr lang="en-US" b="1" u="sng" dirty="0"/>
              <a:t>Scope of Agency</a:t>
            </a:r>
          </a:p>
          <a:p>
            <a:r>
              <a:rPr lang="en-US" dirty="0"/>
              <a:t>Agency may be created to perform almost any act which the principal can lawfully do</a:t>
            </a:r>
            <a:r>
              <a:rPr lang="en-US" dirty="0" smtClean="0"/>
              <a:t>.</a:t>
            </a:r>
          </a:p>
          <a:p>
            <a:pPr marL="0" indent="0">
              <a:buNone/>
            </a:pPr>
            <a:r>
              <a:rPr lang="en-US" b="1" dirty="0" smtClean="0"/>
              <a:t>A. The </a:t>
            </a:r>
            <a:r>
              <a:rPr lang="en-US" b="1" dirty="0"/>
              <a:t>object of the contract of agency must not be </a:t>
            </a:r>
            <a:r>
              <a:rPr lang="en-US" b="1" u="sng" dirty="0"/>
              <a:t>crime </a:t>
            </a:r>
            <a:r>
              <a:rPr lang="en-US" b="1" dirty="0"/>
              <a:t>nor </a:t>
            </a:r>
            <a:r>
              <a:rPr lang="en-US" b="1" dirty="0" smtClean="0"/>
              <a:t>is </a:t>
            </a:r>
            <a:r>
              <a:rPr lang="en-US" b="1" u="sng" dirty="0"/>
              <a:t>contrary to public policy</a:t>
            </a:r>
            <a:r>
              <a:rPr lang="en-US" b="1" dirty="0" smtClean="0"/>
              <a:t>.</a:t>
            </a:r>
          </a:p>
          <a:p>
            <a:pPr marL="0" indent="0">
              <a:buNone/>
            </a:pPr>
            <a:r>
              <a:rPr lang="en-US" b="1" dirty="0" smtClean="0"/>
              <a:t>B. Some </a:t>
            </a:r>
            <a:r>
              <a:rPr lang="en-US" b="1" dirty="0"/>
              <a:t>acts must be performed in person and can’t be entrusted or delegated to an </a:t>
            </a:r>
            <a:r>
              <a:rPr lang="en-US" b="1" dirty="0" smtClean="0"/>
              <a:t>agent:</a:t>
            </a:r>
          </a:p>
          <a:p>
            <a:r>
              <a:rPr lang="en-US" dirty="0" smtClean="0"/>
              <a:t>Concluding marriage;</a:t>
            </a:r>
          </a:p>
          <a:p>
            <a:r>
              <a:rPr lang="en-US" dirty="0" smtClean="0"/>
              <a:t> </a:t>
            </a:r>
            <a:r>
              <a:rPr lang="en-US" dirty="0"/>
              <a:t>voting </a:t>
            </a:r>
            <a:r>
              <a:rPr lang="en-US" dirty="0" smtClean="0"/>
              <a:t>right; </a:t>
            </a:r>
          </a:p>
          <a:p>
            <a:r>
              <a:rPr lang="en-US" dirty="0" smtClean="0"/>
              <a:t>testifying </a:t>
            </a:r>
            <a:r>
              <a:rPr lang="en-US" dirty="0"/>
              <a:t>in a </a:t>
            </a:r>
            <a:r>
              <a:rPr lang="en-US" dirty="0" smtClean="0"/>
              <a:t>court;</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101</a:t>
            </a:fld>
            <a:endParaRPr lang="en-US"/>
          </a:p>
        </p:txBody>
      </p:sp>
    </p:spTree>
    <p:extLst>
      <p:ext uri="{BB962C8B-B14F-4D97-AF65-F5344CB8AC3E}">
        <p14:creationId xmlns:p14="http://schemas.microsoft.com/office/powerpoint/2010/main" xmlns="" val="218089928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normAutofit lnSpcReduction="10000"/>
          </a:bodyPr>
          <a:lstStyle/>
          <a:p>
            <a:r>
              <a:rPr lang="en-US" dirty="0"/>
              <a:t>making a will are instances where personal action is required. </a:t>
            </a:r>
          </a:p>
          <a:p>
            <a:pPr>
              <a:buFont typeface="Wingdings" panose="05000000000000000000" pitchFamily="2" charset="2"/>
              <a:buChar char="v"/>
            </a:pPr>
            <a:r>
              <a:rPr lang="en-US" b="1" u="sng" dirty="0" smtClean="0"/>
              <a:t>Forms/Types of agency are</a:t>
            </a:r>
            <a:r>
              <a:rPr lang="en-US" b="1" dirty="0" smtClean="0"/>
              <a:t>:</a:t>
            </a:r>
          </a:p>
          <a:p>
            <a:pPr marL="514350" indent="-514350">
              <a:buAutoNum type="alphaUcPeriod"/>
            </a:pPr>
            <a:r>
              <a:rPr lang="en-US" b="1" u="sng" dirty="0" smtClean="0"/>
              <a:t>General agency (Art.2202/3 of </a:t>
            </a:r>
            <a:r>
              <a:rPr lang="en-US" b="1" u="sng" dirty="0" err="1" smtClean="0"/>
              <a:t>c.c</a:t>
            </a:r>
            <a:r>
              <a:rPr lang="en-US" b="1" u="sng" dirty="0" smtClean="0"/>
              <a:t> )</a:t>
            </a:r>
            <a:r>
              <a:rPr lang="en-US" dirty="0" smtClean="0"/>
              <a:t>-is </a:t>
            </a:r>
            <a:r>
              <a:rPr lang="en-US" dirty="0"/>
              <a:t>agency </a:t>
            </a:r>
            <a:r>
              <a:rPr lang="en-US" dirty="0" smtClean="0"/>
              <a:t>contract expressed </a:t>
            </a:r>
            <a:r>
              <a:rPr lang="en-US" dirty="0"/>
              <a:t>in </a:t>
            </a:r>
            <a:r>
              <a:rPr lang="en-US" dirty="0" smtClean="0"/>
              <a:t>general terms  to perform act of management.</a:t>
            </a:r>
          </a:p>
          <a:p>
            <a:r>
              <a:rPr lang="en-US" dirty="0"/>
              <a:t>Acts done for the preservation or maintenance of </a:t>
            </a:r>
            <a:r>
              <a:rPr lang="en-US" dirty="0" smtClean="0"/>
              <a:t>property; </a:t>
            </a:r>
          </a:p>
          <a:p>
            <a:r>
              <a:rPr lang="en-US" dirty="0" smtClean="0"/>
              <a:t>lease </a:t>
            </a:r>
            <a:r>
              <a:rPr lang="en-US" dirty="0"/>
              <a:t>for not exceeding three </a:t>
            </a:r>
            <a:r>
              <a:rPr lang="en-US" dirty="0" smtClean="0"/>
              <a:t>years; </a:t>
            </a:r>
          </a:p>
          <a:p>
            <a:r>
              <a:rPr lang="en-US" dirty="0" smtClean="0"/>
              <a:t>the </a:t>
            </a:r>
            <a:r>
              <a:rPr lang="en-US" dirty="0"/>
              <a:t>collection of </a:t>
            </a:r>
            <a:r>
              <a:rPr lang="en-US" dirty="0" smtClean="0"/>
              <a:t>debts; </a:t>
            </a:r>
          </a:p>
          <a:p>
            <a:r>
              <a:rPr lang="en-US" dirty="0" smtClean="0"/>
              <a:t>the </a:t>
            </a:r>
            <a:r>
              <a:rPr lang="en-US" dirty="0"/>
              <a:t>investment of </a:t>
            </a:r>
            <a:r>
              <a:rPr lang="en-US" dirty="0" smtClean="0"/>
              <a:t>income; </a:t>
            </a:r>
          </a:p>
          <a:p>
            <a:r>
              <a:rPr lang="en-US" dirty="0" smtClean="0"/>
              <a:t>and </a:t>
            </a:r>
            <a:r>
              <a:rPr lang="en-US" dirty="0"/>
              <a:t>the discharge of </a:t>
            </a:r>
            <a:r>
              <a:rPr lang="en-US" dirty="0" smtClean="0"/>
              <a:t>debts;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102</a:t>
            </a:fld>
            <a:endParaRPr lang="en-US"/>
          </a:p>
        </p:txBody>
      </p:sp>
    </p:spTree>
    <p:extLst>
      <p:ext uri="{BB962C8B-B14F-4D97-AF65-F5344CB8AC3E}">
        <p14:creationId xmlns:p14="http://schemas.microsoft.com/office/powerpoint/2010/main" xmlns="" val="2603104217"/>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normAutofit fontScale="92500" lnSpcReduction="10000"/>
          </a:bodyPr>
          <a:lstStyle/>
          <a:p>
            <a:r>
              <a:rPr lang="en-US" dirty="0"/>
              <a:t>T</a:t>
            </a:r>
            <a:r>
              <a:rPr lang="en-US" dirty="0" smtClean="0"/>
              <a:t>he </a:t>
            </a:r>
            <a:r>
              <a:rPr lang="en-US" dirty="0"/>
              <a:t>sale of </a:t>
            </a:r>
            <a:r>
              <a:rPr lang="en-US" dirty="0" smtClean="0"/>
              <a:t>crops; </a:t>
            </a:r>
          </a:p>
          <a:p>
            <a:r>
              <a:rPr lang="en-US" dirty="0"/>
              <a:t>G</a:t>
            </a:r>
            <a:r>
              <a:rPr lang="en-US" dirty="0" smtClean="0"/>
              <a:t>oods </a:t>
            </a:r>
            <a:r>
              <a:rPr lang="en-US" dirty="0"/>
              <a:t>intended to be sold or perishable commodities shall be deemed to be acts of </a:t>
            </a:r>
            <a:r>
              <a:rPr lang="en-US" dirty="0" smtClean="0"/>
              <a:t>management.</a:t>
            </a:r>
          </a:p>
          <a:p>
            <a:pPr marL="0" indent="0">
              <a:buNone/>
            </a:pPr>
            <a:r>
              <a:rPr lang="en-US" b="1" dirty="0" smtClean="0"/>
              <a:t>B. </a:t>
            </a:r>
            <a:r>
              <a:rPr lang="en-US" b="1" u="sng" dirty="0" smtClean="0"/>
              <a:t>Special agency (Art.2204/5)</a:t>
            </a:r>
            <a:r>
              <a:rPr lang="en-US" dirty="0" smtClean="0"/>
              <a:t>-is </a:t>
            </a:r>
            <a:r>
              <a:rPr lang="en-US" dirty="0"/>
              <a:t>said to be complete </a:t>
            </a:r>
            <a:r>
              <a:rPr lang="en-US" dirty="0" smtClean="0"/>
              <a:t>agency. Agency contract which requires specific  authority.</a:t>
            </a:r>
          </a:p>
          <a:p>
            <a:r>
              <a:rPr lang="en-US" dirty="0"/>
              <a:t>alienate or mortgage real </a:t>
            </a:r>
            <a:r>
              <a:rPr lang="en-US" dirty="0" smtClean="0"/>
              <a:t>estate; </a:t>
            </a:r>
          </a:p>
          <a:p>
            <a:r>
              <a:rPr lang="en-US" dirty="0" smtClean="0"/>
              <a:t>invest a capital; </a:t>
            </a:r>
          </a:p>
          <a:p>
            <a:r>
              <a:rPr lang="en-US" dirty="0" smtClean="0"/>
              <a:t>sign </a:t>
            </a:r>
            <a:r>
              <a:rPr lang="en-US" dirty="0"/>
              <a:t>bills of   </a:t>
            </a:r>
            <a:r>
              <a:rPr lang="en-US" dirty="0" smtClean="0"/>
              <a:t>exchange; </a:t>
            </a:r>
          </a:p>
          <a:p>
            <a:r>
              <a:rPr lang="en-US" dirty="0" smtClean="0"/>
              <a:t>effect </a:t>
            </a:r>
            <a:r>
              <a:rPr lang="en-US" dirty="0"/>
              <a:t>a </a:t>
            </a:r>
            <a:r>
              <a:rPr lang="en-US" dirty="0" smtClean="0"/>
              <a:t>settlement; </a:t>
            </a:r>
          </a:p>
          <a:p>
            <a:r>
              <a:rPr lang="en-US" dirty="0" smtClean="0"/>
              <a:t>consent </a:t>
            </a:r>
            <a:r>
              <a:rPr lang="en-US" dirty="0"/>
              <a:t>to </a:t>
            </a:r>
            <a:r>
              <a:rPr lang="en-US" dirty="0" smtClean="0"/>
              <a:t>arbitration</a:t>
            </a:r>
            <a:r>
              <a:rPr lang="en-US" dirty="0"/>
              <a:t>;</a:t>
            </a:r>
            <a:endParaRPr lang="en-US" dirty="0" smtClean="0"/>
          </a:p>
        </p:txBody>
      </p:sp>
      <p:sp>
        <p:nvSpPr>
          <p:cNvPr id="4" name="Slide Number Placeholder 3"/>
          <p:cNvSpPr>
            <a:spLocks noGrp="1"/>
          </p:cNvSpPr>
          <p:nvPr>
            <p:ph type="sldNum" sz="quarter" idx="12"/>
          </p:nvPr>
        </p:nvSpPr>
        <p:spPr/>
        <p:txBody>
          <a:bodyPr/>
          <a:lstStyle/>
          <a:p>
            <a:fld id="{21BB08F8-166D-4140-B320-43E619E97AF0}" type="slidenum">
              <a:rPr lang="en-US" smtClean="0"/>
              <a:pPr/>
              <a:t>103</a:t>
            </a:fld>
            <a:endParaRPr lang="en-US"/>
          </a:p>
        </p:txBody>
      </p:sp>
    </p:spTree>
    <p:extLst>
      <p:ext uri="{BB962C8B-B14F-4D97-AF65-F5344CB8AC3E}">
        <p14:creationId xmlns:p14="http://schemas.microsoft.com/office/powerpoint/2010/main" xmlns="" val="4260126597"/>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normAutofit lnSpcReduction="10000"/>
          </a:bodyPr>
          <a:lstStyle/>
          <a:p>
            <a:r>
              <a:rPr lang="en-US" dirty="0"/>
              <a:t>make </a:t>
            </a:r>
            <a:r>
              <a:rPr lang="en-US" dirty="0" smtClean="0"/>
              <a:t>donations; </a:t>
            </a:r>
            <a:r>
              <a:rPr lang="en-US" dirty="0"/>
              <a:t>or </a:t>
            </a:r>
            <a:endParaRPr lang="en-US" dirty="0" smtClean="0"/>
          </a:p>
          <a:p>
            <a:r>
              <a:rPr lang="en-US" dirty="0" smtClean="0"/>
              <a:t>bring </a:t>
            </a:r>
            <a:r>
              <a:rPr lang="en-US" dirty="0"/>
              <a:t>or defend an </a:t>
            </a:r>
            <a:r>
              <a:rPr lang="en-US" dirty="0" smtClean="0"/>
              <a:t>action.</a:t>
            </a:r>
            <a:endParaRPr lang="en-US" dirty="0"/>
          </a:p>
          <a:p>
            <a:pPr marL="0" indent="0">
              <a:buNone/>
            </a:pPr>
            <a:r>
              <a:rPr lang="en-US" b="1" dirty="0"/>
              <a:t>5.4. </a:t>
            </a:r>
            <a:r>
              <a:rPr lang="en-US" b="1" u="sng" dirty="0"/>
              <a:t>Distinguishing the Duties of the Agent and the principal </a:t>
            </a:r>
          </a:p>
          <a:p>
            <a:pPr marL="0" indent="0">
              <a:buNone/>
            </a:pPr>
            <a:r>
              <a:rPr lang="en-US" b="1" dirty="0" smtClean="0"/>
              <a:t>A. </a:t>
            </a:r>
            <a:r>
              <a:rPr lang="en-US" b="1" u="sng" dirty="0" smtClean="0"/>
              <a:t>Duties </a:t>
            </a:r>
            <a:r>
              <a:rPr lang="en-US" b="1" u="sng" dirty="0"/>
              <a:t>of the </a:t>
            </a:r>
            <a:r>
              <a:rPr lang="en-US" b="1" u="sng" dirty="0" smtClean="0"/>
              <a:t>Agent</a:t>
            </a:r>
            <a:endParaRPr lang="en-US" b="1" dirty="0"/>
          </a:p>
          <a:p>
            <a:r>
              <a:rPr lang="en-US" dirty="0" smtClean="0"/>
              <a:t>Shall act </a:t>
            </a:r>
            <a:r>
              <a:rPr lang="en-US" dirty="0"/>
              <a:t>with the strictest good faith towards his principal </a:t>
            </a:r>
            <a:r>
              <a:rPr lang="en-US" dirty="0" smtClean="0"/>
              <a:t>interest;</a:t>
            </a:r>
          </a:p>
          <a:p>
            <a:r>
              <a:rPr lang="en-US" dirty="0" smtClean="0"/>
              <a:t>shall </a:t>
            </a:r>
            <a:r>
              <a:rPr lang="en-US" dirty="0"/>
              <a:t>disclose to the principal any circumstance which would justify the revocation or variation of agency </a:t>
            </a:r>
            <a:r>
              <a:rPr lang="en-US" dirty="0" smtClean="0"/>
              <a:t>contract;</a:t>
            </a:r>
          </a:p>
          <a:p>
            <a:r>
              <a:rPr lang="en-US" dirty="0" smtClean="0"/>
              <a:t>the </a:t>
            </a:r>
            <a:r>
              <a:rPr lang="en-US" dirty="0"/>
              <a:t>duty to </a:t>
            </a:r>
            <a:r>
              <a:rPr lang="en-US" dirty="0" smtClean="0"/>
              <a:t>loyalty;</a:t>
            </a:r>
          </a:p>
          <a:p>
            <a:r>
              <a:rPr lang="en-US" dirty="0"/>
              <a:t>to perform the work which he has been appointed to </a:t>
            </a:r>
            <a:r>
              <a:rPr lang="en-US" dirty="0" smtClean="0"/>
              <a:t>do;</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104</a:t>
            </a:fld>
            <a:endParaRPr lang="en-US"/>
          </a:p>
        </p:txBody>
      </p:sp>
    </p:spTree>
    <p:extLst>
      <p:ext uri="{BB962C8B-B14F-4D97-AF65-F5344CB8AC3E}">
        <p14:creationId xmlns:p14="http://schemas.microsoft.com/office/powerpoint/2010/main" xmlns="" val="2058990282"/>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normAutofit lnSpcReduction="10000"/>
          </a:bodyPr>
          <a:lstStyle/>
          <a:p>
            <a:r>
              <a:rPr lang="en-US" dirty="0" smtClean="0"/>
              <a:t>to </a:t>
            </a:r>
            <a:r>
              <a:rPr lang="en-US" dirty="0"/>
              <a:t>follow instructions of a principal or custom or nature of the </a:t>
            </a:r>
            <a:r>
              <a:rPr lang="en-US" dirty="0" smtClean="0"/>
              <a:t>transactions</a:t>
            </a:r>
            <a:r>
              <a:rPr lang="en-US" dirty="0"/>
              <a:t>;</a:t>
            </a:r>
            <a:endParaRPr lang="en-US" dirty="0" smtClean="0"/>
          </a:p>
          <a:p>
            <a:r>
              <a:rPr lang="en-US" dirty="0" smtClean="0"/>
              <a:t>to </a:t>
            </a:r>
            <a:r>
              <a:rPr lang="en-US" dirty="0"/>
              <a:t>take reasonable care and </a:t>
            </a:r>
            <a:r>
              <a:rPr lang="en-US" dirty="0" smtClean="0"/>
              <a:t>skill;</a:t>
            </a:r>
          </a:p>
          <a:p>
            <a:r>
              <a:rPr lang="en-US" dirty="0" smtClean="0"/>
              <a:t>to </a:t>
            </a:r>
            <a:r>
              <a:rPr lang="en-US" dirty="0"/>
              <a:t>avoid </a:t>
            </a:r>
            <a:r>
              <a:rPr lang="en-US" dirty="0" smtClean="0"/>
              <a:t>conflict </a:t>
            </a:r>
            <a:r>
              <a:rPr lang="en-US" dirty="0"/>
              <a:t>of </a:t>
            </a:r>
            <a:r>
              <a:rPr lang="en-US" dirty="0" smtClean="0"/>
              <a:t>interest; </a:t>
            </a:r>
          </a:p>
          <a:p>
            <a:r>
              <a:rPr lang="en-US" dirty="0" smtClean="0"/>
              <a:t>to </a:t>
            </a:r>
            <a:r>
              <a:rPr lang="en-US" dirty="0"/>
              <a:t>remit sums received by him and all profits accruing to him in the courses of his </a:t>
            </a:r>
            <a:r>
              <a:rPr lang="en-US" dirty="0" smtClean="0"/>
              <a:t>employment;</a:t>
            </a:r>
          </a:p>
          <a:p>
            <a:r>
              <a:rPr lang="en-US" dirty="0" smtClean="0"/>
              <a:t>to </a:t>
            </a:r>
            <a:r>
              <a:rPr lang="en-US" dirty="0"/>
              <a:t>maintain accounts and </a:t>
            </a:r>
            <a:r>
              <a:rPr lang="en-US" dirty="0" smtClean="0"/>
              <a:t>reports;</a:t>
            </a:r>
          </a:p>
          <a:p>
            <a:r>
              <a:rPr lang="en-US" dirty="0" smtClean="0"/>
              <a:t>not </a:t>
            </a:r>
            <a:r>
              <a:rPr lang="en-US" dirty="0"/>
              <a:t>to delegate another </a:t>
            </a:r>
            <a:r>
              <a:rPr lang="en-US" dirty="0" smtClean="0"/>
              <a:t>agent;</a:t>
            </a:r>
            <a:r>
              <a:rPr lang="en-US" dirty="0"/>
              <a:t> </a:t>
            </a:r>
            <a:r>
              <a:rPr lang="en-US" dirty="0" smtClean="0"/>
              <a:t>cannot </a:t>
            </a:r>
            <a:r>
              <a:rPr lang="en-US" dirty="0"/>
              <a:t>further delegate the work or substitute, which has been delegated to him by his principal unless authorized by the principal to delegate or substitute </a:t>
            </a:r>
            <a:r>
              <a:rPr lang="en-US" dirty="0" smtClean="0"/>
              <a:t>another </a:t>
            </a:r>
            <a:r>
              <a:rPr lang="en-US" dirty="0"/>
              <a:t>agent </a:t>
            </a:r>
            <a:r>
              <a:rPr lang="en-US" dirty="0" smtClean="0"/>
              <a:t>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105</a:t>
            </a:fld>
            <a:endParaRPr lang="en-US"/>
          </a:p>
        </p:txBody>
      </p:sp>
    </p:spTree>
    <p:extLst>
      <p:ext uri="{BB962C8B-B14F-4D97-AF65-F5344CB8AC3E}">
        <p14:creationId xmlns:p14="http://schemas.microsoft.com/office/powerpoint/2010/main" xmlns="" val="2486273905"/>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lstStyle/>
          <a:p>
            <a:pPr marL="0" indent="0">
              <a:buNone/>
            </a:pPr>
            <a:r>
              <a:rPr lang="en-US" b="1" dirty="0" smtClean="0"/>
              <a:t>B. </a:t>
            </a:r>
            <a:r>
              <a:rPr lang="en-US" b="1" u="sng" dirty="0" smtClean="0"/>
              <a:t>Duties </a:t>
            </a:r>
            <a:r>
              <a:rPr lang="en-US" b="1" u="sng" dirty="0"/>
              <a:t>of the Principal</a:t>
            </a:r>
            <a:r>
              <a:rPr lang="en-US" b="1" dirty="0"/>
              <a:t>	</a:t>
            </a:r>
            <a:endParaRPr lang="en-US" dirty="0"/>
          </a:p>
          <a:p>
            <a:r>
              <a:rPr lang="en-US" dirty="0" smtClean="0"/>
              <a:t>to </a:t>
            </a:r>
            <a:r>
              <a:rPr lang="en-US" dirty="0"/>
              <a:t>remunerate the </a:t>
            </a:r>
            <a:r>
              <a:rPr lang="en-US" dirty="0" smtClean="0"/>
              <a:t>agent;</a:t>
            </a:r>
          </a:p>
          <a:p>
            <a:r>
              <a:rPr lang="en-US" dirty="0" smtClean="0"/>
              <a:t>to indemnify </a:t>
            </a:r>
            <a:r>
              <a:rPr lang="en-US" dirty="0"/>
              <a:t>an agent against any </a:t>
            </a:r>
            <a:r>
              <a:rPr lang="en-US" dirty="0" smtClean="0"/>
              <a:t>loss; and</a:t>
            </a:r>
            <a:endParaRPr lang="en-US" dirty="0"/>
          </a:p>
          <a:p>
            <a:r>
              <a:rPr lang="en-US" dirty="0"/>
              <a:t>to release the agent’s liabilities which he incurred in the interest of the principal </a:t>
            </a:r>
            <a:endParaRPr lang="en-US" dirty="0" smtClean="0"/>
          </a:p>
          <a:p>
            <a:pPr marL="0" indent="0">
              <a:buNone/>
            </a:pPr>
            <a:r>
              <a:rPr lang="en-US" b="1" dirty="0" smtClean="0"/>
              <a:t>C. </a:t>
            </a:r>
            <a:r>
              <a:rPr lang="en-US" b="1" u="sng" dirty="0" smtClean="0"/>
              <a:t>Liabilities of the agent and the principal </a:t>
            </a:r>
            <a:endParaRPr lang="en-US" b="1" u="sng" dirty="0"/>
          </a:p>
          <a:p>
            <a:r>
              <a:rPr lang="en-US" dirty="0" smtClean="0"/>
              <a:t>The principal is liable </a:t>
            </a:r>
            <a:r>
              <a:rPr lang="en-US" dirty="0"/>
              <a:t>for the </a:t>
            </a:r>
            <a:r>
              <a:rPr lang="en-US" dirty="0" smtClean="0"/>
              <a:t>act done by the agent </a:t>
            </a:r>
            <a:r>
              <a:rPr lang="en-US" dirty="0"/>
              <a:t>with </a:t>
            </a:r>
            <a:r>
              <a:rPr lang="en-US" dirty="0" smtClean="0"/>
              <a:t>in his power.</a:t>
            </a:r>
          </a:p>
          <a:p>
            <a:r>
              <a:rPr lang="en-US" dirty="0"/>
              <a:t>The agent </a:t>
            </a:r>
            <a:r>
              <a:rPr lang="en-US" dirty="0" smtClean="0"/>
              <a:t>is liable </a:t>
            </a:r>
            <a:r>
              <a:rPr lang="en-US" dirty="0"/>
              <a:t>for the acts </a:t>
            </a:r>
            <a:r>
              <a:rPr lang="en-US" dirty="0" smtClean="0"/>
              <a:t>done beyond </a:t>
            </a:r>
            <a:r>
              <a:rPr lang="en-US" dirty="0"/>
              <a:t>his power unless ratified by the </a:t>
            </a:r>
            <a:r>
              <a:rPr lang="en-US" dirty="0" smtClean="0"/>
              <a:t>principal.</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106</a:t>
            </a:fld>
            <a:endParaRPr lang="en-US"/>
          </a:p>
        </p:txBody>
      </p:sp>
    </p:spTree>
    <p:extLst>
      <p:ext uri="{BB962C8B-B14F-4D97-AF65-F5344CB8AC3E}">
        <p14:creationId xmlns:p14="http://schemas.microsoft.com/office/powerpoint/2010/main" xmlns="" val="55640595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smtClean="0"/>
              <a:t>5.5</a:t>
            </a:r>
            <a:r>
              <a:rPr lang="en-US" b="1" dirty="0"/>
              <a:t>. </a:t>
            </a:r>
            <a:r>
              <a:rPr lang="en-US" b="1" u="sng" dirty="0"/>
              <a:t>Termination of Agency</a:t>
            </a:r>
          </a:p>
          <a:p>
            <a:pPr>
              <a:buFont typeface="Wingdings" panose="05000000000000000000" pitchFamily="2" charset="2"/>
              <a:buChar char="v"/>
            </a:pPr>
            <a:r>
              <a:rPr lang="en-US" b="1" dirty="0" smtClean="0"/>
              <a:t>Grounds for termination of agency are:</a:t>
            </a:r>
          </a:p>
          <a:p>
            <a:r>
              <a:rPr lang="en-US" dirty="0" smtClean="0"/>
              <a:t>When revocation or repudiation made by </a:t>
            </a:r>
            <a:r>
              <a:rPr lang="en-US" dirty="0"/>
              <a:t>the </a:t>
            </a:r>
            <a:r>
              <a:rPr lang="en-US" dirty="0" smtClean="0"/>
              <a:t>principal; </a:t>
            </a:r>
          </a:p>
          <a:p>
            <a:r>
              <a:rPr lang="en-US" dirty="0" smtClean="0"/>
              <a:t>When renunciation made by the agent; </a:t>
            </a:r>
          </a:p>
          <a:p>
            <a:r>
              <a:rPr lang="en-US" dirty="0" smtClean="0"/>
              <a:t>Death of either parties or declared absence of either parties; </a:t>
            </a:r>
          </a:p>
          <a:p>
            <a:r>
              <a:rPr lang="en-US" dirty="0" smtClean="0"/>
              <a:t>Incapacity/un-ability  of </a:t>
            </a:r>
            <a:r>
              <a:rPr lang="en-US" dirty="0"/>
              <a:t>an agent or a principal</a:t>
            </a:r>
            <a:r>
              <a:rPr lang="en-US" dirty="0" smtClean="0"/>
              <a:t>;</a:t>
            </a:r>
          </a:p>
          <a:p>
            <a:r>
              <a:rPr lang="en-US" dirty="0" smtClean="0"/>
              <a:t>bankruptcy </a:t>
            </a:r>
            <a:r>
              <a:rPr lang="en-US" dirty="0"/>
              <a:t>of an agent or a </a:t>
            </a:r>
            <a:r>
              <a:rPr lang="en-US" dirty="0" smtClean="0"/>
              <a:t>principal;</a:t>
            </a:r>
          </a:p>
          <a:p>
            <a:r>
              <a:rPr lang="en-US" dirty="0"/>
              <a:t>when there is lapse of time of the </a:t>
            </a:r>
            <a:r>
              <a:rPr lang="en-US" dirty="0" smtClean="0"/>
              <a:t>agency;</a:t>
            </a:r>
          </a:p>
          <a:p>
            <a:r>
              <a:rPr lang="en-US" dirty="0" smtClean="0"/>
              <a:t>when </a:t>
            </a:r>
            <a:r>
              <a:rPr lang="en-US" dirty="0"/>
              <a:t>the purpose of agency is </a:t>
            </a:r>
            <a:r>
              <a:rPr lang="en-US" dirty="0" smtClean="0"/>
              <a:t>achieved</a:t>
            </a:r>
            <a:r>
              <a:rPr lang="en-US" dirty="0"/>
              <a:t>;</a:t>
            </a:r>
            <a:endParaRPr lang="en-US" dirty="0" smtClean="0"/>
          </a:p>
        </p:txBody>
      </p:sp>
      <p:sp>
        <p:nvSpPr>
          <p:cNvPr id="4" name="Slide Number Placeholder 3"/>
          <p:cNvSpPr>
            <a:spLocks noGrp="1"/>
          </p:cNvSpPr>
          <p:nvPr>
            <p:ph type="sldNum" sz="quarter" idx="12"/>
          </p:nvPr>
        </p:nvSpPr>
        <p:spPr/>
        <p:txBody>
          <a:bodyPr/>
          <a:lstStyle/>
          <a:p>
            <a:fld id="{21BB08F8-166D-4140-B320-43E619E97AF0}" type="slidenum">
              <a:rPr lang="en-US" smtClean="0"/>
              <a:pPr/>
              <a:t>107</a:t>
            </a:fld>
            <a:endParaRPr lang="en-US" dirty="0"/>
          </a:p>
        </p:txBody>
      </p:sp>
    </p:spTree>
    <p:extLst>
      <p:ext uri="{BB962C8B-B14F-4D97-AF65-F5344CB8AC3E}">
        <p14:creationId xmlns:p14="http://schemas.microsoft.com/office/powerpoint/2010/main" xmlns="" val="3549622"/>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Chapter-five…cont`d</a:t>
            </a:r>
            <a:endParaRPr lang="en-US" dirty="0"/>
          </a:p>
        </p:txBody>
      </p:sp>
      <p:sp>
        <p:nvSpPr>
          <p:cNvPr id="3" name="Content Placeholder 2"/>
          <p:cNvSpPr>
            <a:spLocks noGrp="1"/>
          </p:cNvSpPr>
          <p:nvPr>
            <p:ph idx="1"/>
          </p:nvPr>
        </p:nvSpPr>
        <p:spPr/>
        <p:txBody>
          <a:bodyPr/>
          <a:lstStyle/>
          <a:p>
            <a:r>
              <a:rPr lang="en-US" dirty="0"/>
              <a:t>when there is occurrence of a specified </a:t>
            </a:r>
            <a:r>
              <a:rPr lang="en-US" dirty="0" smtClean="0"/>
              <a:t>event;</a:t>
            </a:r>
          </a:p>
          <a:p>
            <a:r>
              <a:rPr lang="en-US" dirty="0" smtClean="0"/>
              <a:t> </a:t>
            </a:r>
            <a:r>
              <a:rPr lang="en-US" dirty="0"/>
              <a:t>by mutual agreement of </a:t>
            </a:r>
            <a:r>
              <a:rPr lang="en-US" dirty="0" smtClean="0"/>
              <a:t>parties </a:t>
            </a:r>
            <a:r>
              <a:rPr lang="en-US" dirty="0"/>
              <a:t>or </a:t>
            </a:r>
            <a:r>
              <a:rPr lang="en-US" dirty="0" smtClean="0"/>
              <a:t>unilateral </a:t>
            </a:r>
            <a:r>
              <a:rPr lang="en-US" dirty="0"/>
              <a:t>termination of either </a:t>
            </a:r>
            <a:r>
              <a:rPr lang="en-US" dirty="0" smtClean="0"/>
              <a:t>party;</a:t>
            </a:r>
            <a:r>
              <a:rPr lang="en-US" dirty="0"/>
              <a:t> </a:t>
            </a:r>
          </a:p>
          <a:p>
            <a:r>
              <a:rPr lang="en-US" dirty="0" smtClean="0"/>
              <a:t>when </a:t>
            </a:r>
            <a:r>
              <a:rPr lang="en-US" dirty="0"/>
              <a:t>agency relationship has </a:t>
            </a:r>
            <a:r>
              <a:rPr lang="en-US" dirty="0" smtClean="0"/>
              <a:t>impossibility; </a:t>
            </a:r>
          </a:p>
          <a:p>
            <a:r>
              <a:rPr lang="en-US" dirty="0"/>
              <a:t>when agency relationship has </a:t>
            </a:r>
            <a:r>
              <a:rPr lang="en-US" dirty="0" smtClean="0"/>
              <a:t>Illegality; and </a:t>
            </a:r>
          </a:p>
          <a:p>
            <a:r>
              <a:rPr lang="en-US" dirty="0" smtClean="0"/>
              <a:t>when </a:t>
            </a:r>
            <a:r>
              <a:rPr lang="en-US" dirty="0"/>
              <a:t>the subject matter of the agency has changed its circumstances</a:t>
            </a:r>
            <a:r>
              <a:rPr lang="en-US" dirty="0" smtClean="0"/>
              <a:t>.</a:t>
            </a:r>
          </a:p>
          <a:p>
            <a:pPr marL="0" indent="0">
              <a:buNone/>
            </a:pPr>
            <a:r>
              <a:rPr lang="en-US" dirty="0" smtClean="0"/>
              <a:t>Final: 10%</a:t>
            </a:r>
            <a:endParaRPr lang="en-US" dirty="0"/>
          </a:p>
          <a:p>
            <a:pPr marL="0" indent="0">
              <a:buNone/>
            </a:pPr>
            <a:r>
              <a:rPr lang="en-US" b="1" dirty="0"/>
              <a:t>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108</a:t>
            </a:fld>
            <a:endParaRPr lang="en-US"/>
          </a:p>
        </p:txBody>
      </p:sp>
    </p:spTree>
    <p:extLst>
      <p:ext uri="{BB962C8B-B14F-4D97-AF65-F5344CB8AC3E}">
        <p14:creationId xmlns:p14="http://schemas.microsoft.com/office/powerpoint/2010/main" xmlns="" val="1026444312"/>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Chapter-6: The Law of Security </a:t>
            </a:r>
            <a:r>
              <a:rPr lang="en-US" dirty="0" smtClean="0"/>
              <a:t>Devices</a:t>
            </a:r>
            <a:br>
              <a:rPr lang="en-US" dirty="0" smtClean="0"/>
            </a:br>
            <a:r>
              <a:rPr lang="en-US" dirty="0" smtClean="0"/>
              <a:t>                  </a:t>
            </a:r>
            <a:r>
              <a:rPr lang="en-US" sz="2800" dirty="0" smtClean="0"/>
              <a:t>Final: 5%</a:t>
            </a:r>
            <a:endParaRPr lang="en-US" sz="2800" dirty="0"/>
          </a:p>
        </p:txBody>
      </p:sp>
      <p:sp>
        <p:nvSpPr>
          <p:cNvPr id="3" name="Content Placeholder 2"/>
          <p:cNvSpPr>
            <a:spLocks noGrp="1"/>
          </p:cNvSpPr>
          <p:nvPr>
            <p:ph idx="1"/>
          </p:nvPr>
        </p:nvSpPr>
        <p:spPr/>
        <p:txBody>
          <a:bodyPr>
            <a:normAutofit lnSpcReduction="10000"/>
          </a:bodyPr>
          <a:lstStyle/>
          <a:p>
            <a:pPr marL="0" indent="0">
              <a:buNone/>
            </a:pPr>
            <a:r>
              <a:rPr lang="en-US" b="1" dirty="0"/>
              <a:t>6.1. </a:t>
            </a:r>
            <a:r>
              <a:rPr lang="en-US" b="1" u="sng" dirty="0"/>
              <a:t>Defining security </a:t>
            </a:r>
            <a:r>
              <a:rPr lang="en-US" b="1" u="sng" dirty="0" smtClean="0"/>
              <a:t>devices</a:t>
            </a:r>
          </a:p>
          <a:p>
            <a:r>
              <a:rPr lang="en-US" dirty="0" smtClean="0"/>
              <a:t>They </a:t>
            </a:r>
            <a:r>
              <a:rPr lang="en-US" dirty="0"/>
              <a:t>are instruments which serve as guarantees for credit </a:t>
            </a:r>
            <a:r>
              <a:rPr lang="en-US" dirty="0" smtClean="0"/>
              <a:t>operations;</a:t>
            </a:r>
            <a:endParaRPr lang="en-US" dirty="0"/>
          </a:p>
          <a:p>
            <a:r>
              <a:rPr lang="en-US" dirty="0"/>
              <a:t>These are devices or instruments that assured creditor from risks of non-payments </a:t>
            </a:r>
            <a:r>
              <a:rPr lang="en-US" dirty="0" smtClean="0"/>
              <a:t>or insolvency; </a:t>
            </a:r>
          </a:p>
          <a:p>
            <a:r>
              <a:rPr lang="en-US" dirty="0" smtClean="0"/>
              <a:t>Credit </a:t>
            </a:r>
            <a:r>
              <a:rPr lang="en-US" dirty="0"/>
              <a:t>transactions or contracts where by creditors give service of loan of money, sale of goods, </a:t>
            </a:r>
            <a:r>
              <a:rPr lang="en-US" dirty="0" smtClean="0"/>
              <a:t>etc. </a:t>
            </a:r>
            <a:r>
              <a:rPr lang="en-US" dirty="0"/>
              <a:t>and debtor promises to pay at some future </a:t>
            </a:r>
            <a:r>
              <a:rPr lang="en-US" dirty="0" smtClean="0"/>
              <a:t>date; </a:t>
            </a:r>
          </a:p>
          <a:p>
            <a:r>
              <a:rPr lang="en-US" dirty="0" smtClean="0"/>
              <a:t>By </a:t>
            </a:r>
            <a:r>
              <a:rPr lang="en-US" dirty="0"/>
              <a:t>having security devices two things are secured, that is, the creditor’s fear </a:t>
            </a:r>
            <a:r>
              <a:rPr lang="en-US" smtClean="0"/>
              <a:t>of non-payment is </a:t>
            </a:r>
            <a:r>
              <a:rPr lang="en-US" dirty="0"/>
              <a:t>minimized and the debtor as well obtains the </a:t>
            </a:r>
            <a:r>
              <a:rPr lang="en-US" dirty="0" smtClean="0"/>
              <a:t>services; </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109</a:t>
            </a:fld>
            <a:endParaRPr lang="en-US"/>
          </a:p>
        </p:txBody>
      </p:sp>
    </p:spTree>
    <p:extLst>
      <p:ext uri="{BB962C8B-B14F-4D97-AF65-F5344CB8AC3E}">
        <p14:creationId xmlns:p14="http://schemas.microsoft.com/office/powerpoint/2010/main" xmlns="" val="253528701"/>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a:xfrm>
            <a:off x="838200" y="1847850"/>
            <a:ext cx="10515600" cy="4351338"/>
          </a:xfrm>
        </p:spPr>
        <p:txBody>
          <a:bodyPr>
            <a:normAutofit/>
          </a:bodyPr>
          <a:lstStyle/>
          <a:p>
            <a:r>
              <a:rPr lang="en-US" dirty="0" smtClean="0"/>
              <a:t>Thus, security </a:t>
            </a:r>
            <a:r>
              <a:rPr lang="en-US" dirty="0"/>
              <a:t>devices </a:t>
            </a:r>
            <a:r>
              <a:rPr lang="en-US" dirty="0" smtClean="0"/>
              <a:t>enhance </a:t>
            </a:r>
            <a:r>
              <a:rPr lang="en-US" dirty="0"/>
              <a:t>in financing trade</a:t>
            </a:r>
            <a:r>
              <a:rPr lang="en-US" dirty="0" smtClean="0"/>
              <a:t>.</a:t>
            </a:r>
          </a:p>
          <a:p>
            <a:pPr marL="0" indent="0">
              <a:buNone/>
            </a:pPr>
            <a:r>
              <a:rPr lang="en-US" b="1" dirty="0"/>
              <a:t>6.2. </a:t>
            </a:r>
            <a:r>
              <a:rPr lang="en-US" b="1" u="sng" dirty="0"/>
              <a:t>Classifying security devices</a:t>
            </a:r>
          </a:p>
          <a:p>
            <a:r>
              <a:rPr lang="en-US" dirty="0" smtClean="0"/>
              <a:t>security </a:t>
            </a:r>
            <a:r>
              <a:rPr lang="en-US" dirty="0"/>
              <a:t>devices are categorized in to two: These are: </a:t>
            </a:r>
            <a:endParaRPr lang="en-US" dirty="0" smtClean="0"/>
          </a:p>
          <a:p>
            <a:pPr>
              <a:buFont typeface="Wingdings" pitchFamily="2" charset="2"/>
              <a:buChar char="v"/>
            </a:pPr>
            <a:r>
              <a:rPr lang="en-US" dirty="0" smtClean="0"/>
              <a:t>Personal guarantee or surtyship; </a:t>
            </a:r>
            <a:r>
              <a:rPr lang="en-US" dirty="0"/>
              <a:t>and </a:t>
            </a:r>
            <a:endParaRPr lang="en-US" dirty="0" smtClean="0"/>
          </a:p>
          <a:p>
            <a:pPr>
              <a:buFont typeface="Wingdings" pitchFamily="2" charset="2"/>
              <a:buChar char="v"/>
            </a:pPr>
            <a:r>
              <a:rPr lang="en-US" dirty="0" smtClean="0"/>
              <a:t>Real </a:t>
            </a:r>
            <a:r>
              <a:rPr lang="en-US" dirty="0"/>
              <a:t>security</a:t>
            </a:r>
            <a:r>
              <a:rPr lang="en-US" b="1" dirty="0"/>
              <a:t> </a:t>
            </a:r>
            <a:r>
              <a:rPr lang="en-US" dirty="0"/>
              <a:t>devices</a:t>
            </a:r>
            <a:r>
              <a:rPr lang="en-US" dirty="0" smtClean="0"/>
              <a:t>.</a:t>
            </a:r>
          </a:p>
          <a:p>
            <a:pPr marL="514350" indent="-514350">
              <a:buAutoNum type="alphaUcPeriod"/>
            </a:pPr>
            <a:r>
              <a:rPr lang="en-US" dirty="0" smtClean="0"/>
              <a:t>Surety </a:t>
            </a:r>
            <a:r>
              <a:rPr lang="en-US" dirty="0"/>
              <a:t>ship or personal security </a:t>
            </a:r>
            <a:r>
              <a:rPr lang="en-US" dirty="0" smtClean="0"/>
              <a:t>devices</a:t>
            </a:r>
          </a:p>
          <a:p>
            <a:r>
              <a:rPr lang="en-US" dirty="0" smtClean="0"/>
              <a:t>Surety ship is </a:t>
            </a:r>
            <a:r>
              <a:rPr lang="en-US" dirty="0"/>
              <a:t>to mean the personal security device or contract of personal guarantee. </a:t>
            </a:r>
            <a:endParaRPr lang="en-US" dirty="0" smtClean="0"/>
          </a:p>
        </p:txBody>
      </p:sp>
      <p:sp>
        <p:nvSpPr>
          <p:cNvPr id="4" name="Slide Number Placeholder 3"/>
          <p:cNvSpPr>
            <a:spLocks noGrp="1"/>
          </p:cNvSpPr>
          <p:nvPr>
            <p:ph type="sldNum" sz="quarter" idx="12"/>
          </p:nvPr>
        </p:nvSpPr>
        <p:spPr/>
        <p:txBody>
          <a:bodyPr/>
          <a:lstStyle/>
          <a:p>
            <a:fld id="{21BB08F8-166D-4140-B320-43E619E97AF0}" type="slidenum">
              <a:rPr lang="en-US" smtClean="0"/>
              <a:pPr/>
              <a:t>110</a:t>
            </a:fld>
            <a:endParaRPr lang="en-US" dirty="0"/>
          </a:p>
        </p:txBody>
      </p:sp>
    </p:spTree>
    <p:extLst>
      <p:ext uri="{BB962C8B-B14F-4D97-AF65-F5344CB8AC3E}">
        <p14:creationId xmlns:p14="http://schemas.microsoft.com/office/powerpoint/2010/main" xmlns="" val="658636118"/>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a:bodyPr>
          <a:lstStyle/>
          <a:p>
            <a:r>
              <a:rPr lang="en-US" dirty="0"/>
              <a:t>Its purpose is to guarantee or to avoid risk of non-payment or non-performance. </a:t>
            </a:r>
          </a:p>
          <a:p>
            <a:r>
              <a:rPr lang="en-US" dirty="0" smtClean="0"/>
              <a:t> </a:t>
            </a:r>
            <a:r>
              <a:rPr lang="en-US" dirty="0"/>
              <a:t>The two contracting parties in surety contract are the </a:t>
            </a:r>
            <a:r>
              <a:rPr lang="en-US" dirty="0" smtClean="0"/>
              <a:t>surety (guarantor) </a:t>
            </a:r>
            <a:r>
              <a:rPr lang="en-US" dirty="0"/>
              <a:t>and the creditor. </a:t>
            </a:r>
            <a:endParaRPr lang="en-US" dirty="0" smtClean="0"/>
          </a:p>
          <a:p>
            <a:r>
              <a:rPr lang="en-US" dirty="0" smtClean="0"/>
              <a:t>Surety </a:t>
            </a:r>
            <a:r>
              <a:rPr lang="en-US" dirty="0"/>
              <a:t>is the person guarantying principal debtor’s </a:t>
            </a:r>
            <a:r>
              <a:rPr lang="en-US" dirty="0" smtClean="0"/>
              <a:t>obligation.</a:t>
            </a:r>
          </a:p>
          <a:p>
            <a:r>
              <a:rPr lang="en-US" dirty="0"/>
              <a:t>The person assuring payment is the surety. </a:t>
            </a:r>
            <a:endParaRPr lang="en-US" dirty="0" smtClean="0"/>
          </a:p>
          <a:p>
            <a:r>
              <a:rPr lang="en-US" dirty="0" smtClean="0"/>
              <a:t>Thus</a:t>
            </a:r>
            <a:r>
              <a:rPr lang="en-US" dirty="0"/>
              <a:t>, surety contract is the result of a relationship of three </a:t>
            </a:r>
            <a:r>
              <a:rPr lang="en-US" dirty="0" smtClean="0"/>
              <a:t>persons.</a:t>
            </a:r>
          </a:p>
          <a:p>
            <a:r>
              <a:rPr lang="en-US" dirty="0" smtClean="0"/>
              <a:t>These </a:t>
            </a:r>
            <a:r>
              <a:rPr lang="en-US" dirty="0"/>
              <a:t>are the creditor, the debtor and surety (guarantor). </a:t>
            </a:r>
            <a:endParaRPr lang="en-US" dirty="0" smtClean="0"/>
          </a:p>
          <a:p>
            <a:pPr marL="0" indent="0">
              <a:buNone/>
            </a:pPr>
            <a:r>
              <a:rPr lang="en-US" dirty="0" smtClean="0"/>
              <a:t> </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111</a:t>
            </a:fld>
            <a:endParaRPr lang="en-US"/>
          </a:p>
        </p:txBody>
      </p:sp>
    </p:spTree>
    <p:extLst>
      <p:ext uri="{BB962C8B-B14F-4D97-AF65-F5344CB8AC3E}">
        <p14:creationId xmlns:p14="http://schemas.microsoft.com/office/powerpoint/2010/main" xmlns="" val="3676866844"/>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a:bodyPr>
          <a:lstStyle/>
          <a:p>
            <a:r>
              <a:rPr lang="en-US" dirty="0"/>
              <a:t>Surety ship is a contract between a person called </a:t>
            </a:r>
            <a:r>
              <a:rPr lang="en-US" u="sng" dirty="0"/>
              <a:t>surety</a:t>
            </a:r>
            <a:r>
              <a:rPr lang="en-US" dirty="0"/>
              <a:t> and another person called </a:t>
            </a:r>
            <a:r>
              <a:rPr lang="en-US" u="sng" dirty="0"/>
              <a:t>creditor</a:t>
            </a:r>
            <a:r>
              <a:rPr lang="en-US" dirty="0"/>
              <a:t> to pay the debt or discharge an obligation should the </a:t>
            </a:r>
            <a:r>
              <a:rPr lang="en-US" u="sng" dirty="0"/>
              <a:t>debto</a:t>
            </a:r>
            <a:r>
              <a:rPr lang="en-US" dirty="0"/>
              <a:t>r </a:t>
            </a:r>
            <a:r>
              <a:rPr lang="en-US" dirty="0" smtClean="0"/>
              <a:t>failed; </a:t>
            </a:r>
          </a:p>
          <a:p>
            <a:r>
              <a:rPr lang="en-US" dirty="0" smtClean="0"/>
              <a:t>The </a:t>
            </a:r>
            <a:r>
              <a:rPr lang="en-US" dirty="0"/>
              <a:t>surety may agree to guarantee an obligation, even without request and awareness of the principal </a:t>
            </a:r>
            <a:r>
              <a:rPr lang="en-US" dirty="0" smtClean="0"/>
              <a:t>debtor;</a:t>
            </a:r>
          </a:p>
          <a:p>
            <a:r>
              <a:rPr lang="en-US" dirty="0" smtClean="0"/>
              <a:t>Surety </a:t>
            </a:r>
            <a:r>
              <a:rPr lang="en-US" dirty="0"/>
              <a:t>contract has special features, such as, it is a </a:t>
            </a:r>
            <a:r>
              <a:rPr lang="en-US" u="sng" dirty="0"/>
              <a:t>unilateral contract</a:t>
            </a:r>
            <a:r>
              <a:rPr lang="en-US" dirty="0"/>
              <a:t>, </a:t>
            </a:r>
            <a:r>
              <a:rPr lang="en-US" u="sng" dirty="0"/>
              <a:t>an accessory contract</a:t>
            </a:r>
            <a:r>
              <a:rPr lang="en-US" dirty="0"/>
              <a:t>, and the main obligation should be </a:t>
            </a:r>
            <a:r>
              <a:rPr lang="en-US" u="sng" dirty="0"/>
              <a:t>patrimonial </a:t>
            </a:r>
            <a:r>
              <a:rPr lang="en-US" u="sng" dirty="0" smtClean="0"/>
              <a:t>nature</a:t>
            </a:r>
            <a:r>
              <a:rPr lang="en-US" dirty="0" smtClean="0"/>
              <a:t>, that means, it is measured in terms of money;</a:t>
            </a:r>
          </a:p>
          <a:p>
            <a:r>
              <a:rPr lang="en-US" dirty="0"/>
              <a:t>surety contract shall be entered in </a:t>
            </a:r>
            <a:r>
              <a:rPr lang="en-US" dirty="0" smtClean="0"/>
              <a:t>writing;</a:t>
            </a:r>
            <a:r>
              <a:rPr lang="en-US" dirty="0"/>
              <a:t> The requirement of writing itself indicates that the contact of surety cannot be implied; </a:t>
            </a:r>
          </a:p>
          <a:p>
            <a:pPr marL="0" indent="0">
              <a:buNone/>
            </a:pPr>
            <a:endParaRPr lang="en-US" dirty="0" smtClean="0"/>
          </a:p>
        </p:txBody>
      </p:sp>
      <p:sp>
        <p:nvSpPr>
          <p:cNvPr id="4" name="Slide Number Placeholder 3"/>
          <p:cNvSpPr>
            <a:spLocks noGrp="1"/>
          </p:cNvSpPr>
          <p:nvPr>
            <p:ph type="sldNum" sz="quarter" idx="12"/>
          </p:nvPr>
        </p:nvSpPr>
        <p:spPr/>
        <p:txBody>
          <a:bodyPr/>
          <a:lstStyle/>
          <a:p>
            <a:fld id="{21BB08F8-166D-4140-B320-43E619E97AF0}" type="slidenum">
              <a:rPr lang="en-US" smtClean="0"/>
              <a:pPr/>
              <a:t>112</a:t>
            </a:fld>
            <a:endParaRPr lang="en-US"/>
          </a:p>
        </p:txBody>
      </p:sp>
    </p:spTree>
    <p:extLst>
      <p:ext uri="{BB962C8B-B14F-4D97-AF65-F5344CB8AC3E}">
        <p14:creationId xmlns:p14="http://schemas.microsoft.com/office/powerpoint/2010/main" xmlns="" val="2422034842"/>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 </a:t>
            </a:r>
            <a:r>
              <a:rPr lang="en-US" dirty="0"/>
              <a:t>surety contract shall be signed by the surety and the creditor</a:t>
            </a:r>
            <a:r>
              <a:rPr lang="en-US" dirty="0" smtClean="0"/>
              <a:t>;</a:t>
            </a:r>
          </a:p>
          <a:p>
            <a:r>
              <a:rPr lang="en-US" dirty="0" smtClean="0"/>
              <a:t>It </a:t>
            </a:r>
            <a:r>
              <a:rPr lang="en-US" dirty="0"/>
              <a:t>shall also be attested by </a:t>
            </a:r>
            <a:r>
              <a:rPr lang="en-US" dirty="0" smtClean="0"/>
              <a:t>witnesses;</a:t>
            </a:r>
          </a:p>
          <a:p>
            <a:r>
              <a:rPr lang="en-US" dirty="0"/>
              <a:t>Surety’s maximum amount of obligation shall be clearly indicated in the </a:t>
            </a:r>
            <a:r>
              <a:rPr lang="en-US" dirty="0" smtClean="0"/>
              <a:t>contract; and </a:t>
            </a:r>
          </a:p>
          <a:p>
            <a:r>
              <a:rPr lang="en-US" dirty="0" smtClean="0"/>
              <a:t>A </a:t>
            </a:r>
            <a:r>
              <a:rPr lang="en-US" dirty="0"/>
              <a:t>guarantee may not exceed the amount owed by the debtor nor be contracted on more </a:t>
            </a:r>
            <a:r>
              <a:rPr lang="en-US" dirty="0" smtClean="0"/>
              <a:t>burdensome.</a:t>
            </a:r>
            <a:r>
              <a:rPr lang="en-US" dirty="0"/>
              <a:t> </a:t>
            </a:r>
            <a:endParaRPr lang="en-US" dirty="0" smtClean="0"/>
          </a:p>
          <a:p>
            <a:r>
              <a:rPr lang="en-US" dirty="0" smtClean="0"/>
              <a:t>The </a:t>
            </a:r>
            <a:r>
              <a:rPr lang="en-US" dirty="0"/>
              <a:t>relationship between the creditor and the surety can be created in to two ways.  These are:  </a:t>
            </a:r>
            <a:endParaRPr lang="en-US" dirty="0" smtClean="0"/>
          </a:p>
          <a:p>
            <a:pPr marL="0" indent="0">
              <a:buNone/>
            </a:pPr>
            <a:r>
              <a:rPr lang="en-US" dirty="0" smtClean="0"/>
              <a:t>A. Simple guarantee; and</a:t>
            </a:r>
          </a:p>
          <a:p>
            <a:pPr marL="0" indent="0">
              <a:buNone/>
            </a:pPr>
            <a:r>
              <a:rPr lang="en-US" dirty="0" smtClean="0"/>
              <a:t>B. Joint </a:t>
            </a:r>
            <a:r>
              <a:rPr lang="en-US" dirty="0"/>
              <a:t>guarantee.</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113</a:t>
            </a:fld>
            <a:endParaRPr lang="en-US"/>
          </a:p>
        </p:txBody>
      </p:sp>
    </p:spTree>
    <p:extLst>
      <p:ext uri="{BB962C8B-B14F-4D97-AF65-F5344CB8AC3E}">
        <p14:creationId xmlns:p14="http://schemas.microsoft.com/office/powerpoint/2010/main" xmlns="" val="339530009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Chapter-six…cont`d</a:t>
            </a:r>
            <a:br>
              <a:rPr lang="en-US" dirty="0" smtClean="0">
                <a:latin typeface="Times New Roman" panose="02020603050405020304" pitchFamily="18" charset="0"/>
                <a:cs typeface="Times New Roman" panose="02020603050405020304" pitchFamily="18" charset="0"/>
              </a:rPr>
            </a:b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t>1. Simple guarantee</a:t>
            </a:r>
          </a:p>
          <a:p>
            <a:r>
              <a:rPr lang="en-US" dirty="0" smtClean="0"/>
              <a:t>The debtor provides a person as a guarantor for his debt to the creditor;</a:t>
            </a:r>
          </a:p>
          <a:p>
            <a:r>
              <a:rPr lang="en-US" dirty="0" smtClean="0"/>
              <a:t>In </a:t>
            </a:r>
            <a:r>
              <a:rPr lang="en-US" dirty="0"/>
              <a:t>a simple guarantee the creditor claim or demand payment or performance first to the principal </a:t>
            </a:r>
            <a:r>
              <a:rPr lang="en-US" dirty="0" smtClean="0"/>
              <a:t>debtor not the guarantor;</a:t>
            </a:r>
          </a:p>
          <a:p>
            <a:r>
              <a:rPr lang="en-US" dirty="0"/>
              <a:t>A simple guarantor or surety can avail defenses, such </a:t>
            </a:r>
            <a:r>
              <a:rPr lang="en-US" dirty="0" smtClean="0"/>
              <a:t>as benefit </a:t>
            </a:r>
            <a:r>
              <a:rPr lang="en-US" dirty="0"/>
              <a:t>of </a:t>
            </a:r>
            <a:r>
              <a:rPr lang="en-US" dirty="0" smtClean="0"/>
              <a:t>discussion as a defense </a:t>
            </a:r>
            <a:r>
              <a:rPr lang="en-US" dirty="0"/>
              <a:t>and any defense available to the main </a:t>
            </a:r>
            <a:r>
              <a:rPr lang="en-US" dirty="0" smtClean="0"/>
              <a:t>debtor;</a:t>
            </a:r>
          </a:p>
          <a:p>
            <a:r>
              <a:rPr lang="en-US" dirty="0"/>
              <a:t>That means, the surety or guarantor can say to the creditor ask the debtor first and if he failed to discharge his obligation come to me.</a:t>
            </a:r>
          </a:p>
          <a:p>
            <a:pPr marL="0" indent="0">
              <a:buNone/>
            </a:pPr>
            <a:endParaRPr lang="en-US" dirty="0" smtClean="0"/>
          </a:p>
        </p:txBody>
      </p:sp>
      <p:sp>
        <p:nvSpPr>
          <p:cNvPr id="4" name="Slide Number Placeholder 3"/>
          <p:cNvSpPr>
            <a:spLocks noGrp="1"/>
          </p:cNvSpPr>
          <p:nvPr>
            <p:ph type="sldNum" sz="quarter" idx="12"/>
          </p:nvPr>
        </p:nvSpPr>
        <p:spPr/>
        <p:txBody>
          <a:bodyPr/>
          <a:lstStyle/>
          <a:p>
            <a:fld id="{21BB08F8-166D-4140-B320-43E619E97AF0}" type="slidenum">
              <a:rPr lang="en-US" smtClean="0"/>
              <a:pPr/>
              <a:t>114</a:t>
            </a:fld>
            <a:endParaRPr lang="en-US"/>
          </a:p>
        </p:txBody>
      </p:sp>
    </p:spTree>
    <p:extLst>
      <p:ext uri="{BB962C8B-B14F-4D97-AF65-F5344CB8AC3E}">
        <p14:creationId xmlns:p14="http://schemas.microsoft.com/office/powerpoint/2010/main" xmlns="" val="1259606235"/>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lstStyle/>
          <a:p>
            <a:pPr marL="0" indent="0">
              <a:buNone/>
            </a:pPr>
            <a:r>
              <a:rPr lang="en-US" b="1" dirty="0" smtClean="0"/>
              <a:t>2. </a:t>
            </a:r>
            <a:r>
              <a:rPr lang="en-US" b="1" dirty="0"/>
              <a:t>Joint guarantee</a:t>
            </a:r>
          </a:p>
          <a:p>
            <a:r>
              <a:rPr lang="en-US" dirty="0"/>
              <a:t>In joint guarantors, the creditor can claim or sue the guarantor without previously demanding payment from the debtor or realizing his </a:t>
            </a:r>
            <a:r>
              <a:rPr lang="en-US" dirty="0" smtClean="0"/>
              <a:t>securities;</a:t>
            </a:r>
          </a:p>
          <a:p>
            <a:r>
              <a:rPr lang="en-US" dirty="0"/>
              <a:t>J</a:t>
            </a:r>
            <a:r>
              <a:rPr lang="en-US" dirty="0" smtClean="0"/>
              <a:t>oint </a:t>
            </a:r>
            <a:r>
              <a:rPr lang="en-US" dirty="0"/>
              <a:t>guarantors </a:t>
            </a:r>
            <a:r>
              <a:rPr lang="en-US" dirty="0" smtClean="0"/>
              <a:t>are consider as one the debtors of the creditor;</a:t>
            </a:r>
          </a:p>
          <a:p>
            <a:r>
              <a:rPr lang="en-US" dirty="0" smtClean="0"/>
              <a:t>They joint and several liability to the debt of the debtor; </a:t>
            </a:r>
          </a:p>
          <a:p>
            <a:r>
              <a:rPr lang="en-US" dirty="0" smtClean="0"/>
              <a:t>Joint guarantors can`t raise benefit of discussions as a defense;</a:t>
            </a:r>
            <a:r>
              <a:rPr lang="en-US" dirty="0"/>
              <a:t> </a:t>
            </a:r>
            <a:r>
              <a:rPr lang="en-US" dirty="0" smtClean="0"/>
              <a:t>and</a:t>
            </a:r>
          </a:p>
          <a:p>
            <a:r>
              <a:rPr lang="en-US" dirty="0" smtClean="0"/>
              <a:t>Joint guarantors are counter guarantors. </a:t>
            </a:r>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115</a:t>
            </a:fld>
            <a:endParaRPr lang="en-US"/>
          </a:p>
        </p:txBody>
      </p:sp>
    </p:spTree>
    <p:extLst>
      <p:ext uri="{BB962C8B-B14F-4D97-AF65-F5344CB8AC3E}">
        <p14:creationId xmlns:p14="http://schemas.microsoft.com/office/powerpoint/2010/main" xmlns="" val="209033463"/>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B. Real security devices</a:t>
            </a:r>
          </a:p>
          <a:p>
            <a:pPr marL="0" indent="0">
              <a:buNone/>
            </a:pPr>
            <a:r>
              <a:rPr lang="en-US" b="1" dirty="0"/>
              <a:t>This is when the debtor delivers property in the form </a:t>
            </a:r>
            <a:r>
              <a:rPr lang="en-US" b="1" dirty="0" smtClean="0"/>
              <a:t>of:</a:t>
            </a:r>
          </a:p>
          <a:p>
            <a:r>
              <a:rPr lang="en-US" dirty="0" smtClean="0"/>
              <a:t>pledge; </a:t>
            </a:r>
            <a:r>
              <a:rPr lang="en-US" dirty="0"/>
              <a:t>or </a:t>
            </a:r>
          </a:p>
          <a:p>
            <a:r>
              <a:rPr lang="en-US" dirty="0" smtClean="0"/>
              <a:t>Mortgage; </a:t>
            </a:r>
            <a:r>
              <a:rPr lang="en-US" dirty="0"/>
              <a:t>or </a:t>
            </a:r>
            <a:r>
              <a:rPr lang="en-US" dirty="0" smtClean="0"/>
              <a:t>Antichresis. </a:t>
            </a:r>
          </a:p>
          <a:p>
            <a:pPr>
              <a:buFont typeface="Wingdings" panose="05000000000000000000" pitchFamily="2" charset="2"/>
              <a:buChar char="Ø"/>
            </a:pPr>
            <a:r>
              <a:rPr lang="en-US" dirty="0" smtClean="0"/>
              <a:t>Real </a:t>
            </a:r>
            <a:r>
              <a:rPr lang="en-US" dirty="0"/>
              <a:t>security is the safest position of security devices because there will not be a danger of non-payment. </a:t>
            </a:r>
            <a:endParaRPr lang="en-US" dirty="0" smtClean="0"/>
          </a:p>
          <a:p>
            <a:pPr marL="0" indent="0">
              <a:buNone/>
            </a:pPr>
            <a:r>
              <a:rPr lang="en-US" b="1" dirty="0" smtClean="0"/>
              <a:t>The </a:t>
            </a:r>
            <a:r>
              <a:rPr lang="en-US" b="1" dirty="0"/>
              <a:t>most identifiable real security devices </a:t>
            </a:r>
            <a:r>
              <a:rPr lang="en-US" b="1" dirty="0" smtClean="0"/>
              <a:t>are:</a:t>
            </a:r>
          </a:p>
          <a:p>
            <a:r>
              <a:rPr lang="en-US" dirty="0" smtClean="0"/>
              <a:t>pledge; </a:t>
            </a:r>
            <a:r>
              <a:rPr lang="en-US" dirty="0"/>
              <a:t>and </a:t>
            </a:r>
            <a:endParaRPr lang="en-US" dirty="0" smtClean="0"/>
          </a:p>
          <a:p>
            <a:r>
              <a:rPr lang="en-US" dirty="0" smtClean="0"/>
              <a:t>mortgage</a:t>
            </a:r>
            <a:r>
              <a:rPr lang="en-US" dirty="0"/>
              <a:t>.</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116</a:t>
            </a:fld>
            <a:endParaRPr lang="en-US"/>
          </a:p>
        </p:txBody>
      </p:sp>
    </p:spTree>
    <p:extLst>
      <p:ext uri="{BB962C8B-B14F-4D97-AF65-F5344CB8AC3E}">
        <p14:creationId xmlns:p14="http://schemas.microsoft.com/office/powerpoint/2010/main" xmlns="" val="2079386945"/>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b="1" dirty="0" smtClean="0"/>
              <a:t>1. </a:t>
            </a:r>
            <a:r>
              <a:rPr lang="en-US" b="1" u="sng" dirty="0" smtClean="0"/>
              <a:t>Nature </a:t>
            </a:r>
            <a:r>
              <a:rPr lang="en-US" b="1" u="sng" dirty="0"/>
              <a:t>and definition of pledge</a:t>
            </a:r>
          </a:p>
          <a:p>
            <a:r>
              <a:rPr lang="en-US" dirty="0"/>
              <a:t>Pledge is a real security given by a debtor or third party called pledgor to the creditor (the pledgee) in the form of a corporeal movable chattel in good faith as a security for the performance of principal obligation that is, established between the debtor and the creditor</a:t>
            </a:r>
            <a:r>
              <a:rPr lang="en-US" dirty="0" smtClean="0"/>
              <a:t>.</a:t>
            </a:r>
          </a:p>
          <a:p>
            <a:r>
              <a:rPr lang="en-US" dirty="0"/>
              <a:t>The agreement concluded between the pledgor and pledge is called the contract of </a:t>
            </a:r>
            <a:r>
              <a:rPr lang="en-US" dirty="0" smtClean="0"/>
              <a:t>pledge</a:t>
            </a:r>
            <a:r>
              <a:rPr lang="en-US" dirty="0"/>
              <a:t>;</a:t>
            </a:r>
            <a:r>
              <a:rPr lang="en-US" dirty="0" smtClean="0"/>
              <a:t> </a:t>
            </a:r>
          </a:p>
          <a:p>
            <a:r>
              <a:rPr lang="en-US" dirty="0" smtClean="0"/>
              <a:t>The </a:t>
            </a:r>
            <a:r>
              <a:rPr lang="en-US" dirty="0"/>
              <a:t>person securing an obligation </a:t>
            </a:r>
            <a:r>
              <a:rPr lang="en-US" dirty="0" smtClean="0"/>
              <a:t>is a pledgor</a:t>
            </a:r>
            <a:r>
              <a:rPr lang="en-US" dirty="0"/>
              <a:t>;</a:t>
            </a:r>
            <a:r>
              <a:rPr lang="en-US" dirty="0" smtClean="0"/>
              <a:t> </a:t>
            </a:r>
          </a:p>
          <a:p>
            <a:r>
              <a:rPr lang="en-US" dirty="0" smtClean="0"/>
              <a:t>The </a:t>
            </a:r>
            <a:r>
              <a:rPr lang="en-US" dirty="0"/>
              <a:t>creditor to whom guarantee of a moveable good </a:t>
            </a:r>
            <a:r>
              <a:rPr lang="en-US" dirty="0" smtClean="0"/>
              <a:t>given </a:t>
            </a:r>
            <a:r>
              <a:rPr lang="en-US" dirty="0"/>
              <a:t>is </a:t>
            </a:r>
            <a:r>
              <a:rPr lang="en-US" dirty="0" smtClean="0"/>
              <a:t>a pledgee;</a:t>
            </a:r>
          </a:p>
          <a:p>
            <a:r>
              <a:rPr lang="en-US" dirty="0"/>
              <a:t>The thing pledged is </a:t>
            </a:r>
            <a:r>
              <a:rPr lang="en-US" dirty="0" smtClean="0"/>
              <a:t>a pledge</a:t>
            </a:r>
            <a:r>
              <a:rPr lang="en-US" dirty="0"/>
              <a:t>. </a:t>
            </a:r>
            <a:endParaRPr lang="en-US" dirty="0" smtClean="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117</a:t>
            </a:fld>
            <a:endParaRPr lang="en-US"/>
          </a:p>
        </p:txBody>
      </p:sp>
    </p:spTree>
    <p:extLst>
      <p:ext uri="{BB962C8B-B14F-4D97-AF65-F5344CB8AC3E}">
        <p14:creationId xmlns:p14="http://schemas.microsoft.com/office/powerpoint/2010/main" xmlns="" val="3018280746"/>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lnSpcReduction="10000"/>
          </a:bodyPr>
          <a:lstStyle/>
          <a:p>
            <a:r>
              <a:rPr lang="en-US" dirty="0"/>
              <a:t>A moveable property given for the security will be possessed by the creditor until the obligation is </a:t>
            </a:r>
            <a:r>
              <a:rPr lang="en-US" dirty="0" smtClean="0"/>
              <a:t>discharged</a:t>
            </a:r>
            <a:r>
              <a:rPr lang="en-US" dirty="0"/>
              <a:t>;</a:t>
            </a:r>
            <a:r>
              <a:rPr lang="en-US" dirty="0" smtClean="0"/>
              <a:t> </a:t>
            </a:r>
          </a:p>
          <a:p>
            <a:r>
              <a:rPr lang="en-US" dirty="0" smtClean="0"/>
              <a:t>If </a:t>
            </a:r>
            <a:r>
              <a:rPr lang="en-US" dirty="0"/>
              <a:t>the obligation is discharged pursuant to the terms of the contract the thing (the pledge) will be given back to the </a:t>
            </a:r>
            <a:r>
              <a:rPr lang="en-US" dirty="0" smtClean="0"/>
              <a:t>pledgor;</a:t>
            </a:r>
          </a:p>
          <a:p>
            <a:r>
              <a:rPr lang="en-US" dirty="0"/>
              <a:t>The thing to be pledged shall be capable of being sold </a:t>
            </a:r>
            <a:r>
              <a:rPr lang="en-US" dirty="0" smtClean="0"/>
              <a:t>separately by </a:t>
            </a:r>
            <a:r>
              <a:rPr lang="en-US" dirty="0"/>
              <a:t>public </a:t>
            </a:r>
            <a:r>
              <a:rPr lang="en-US" dirty="0" smtClean="0"/>
              <a:t>auction</a:t>
            </a:r>
            <a:r>
              <a:rPr lang="en-US" dirty="0"/>
              <a:t>;</a:t>
            </a:r>
            <a:endParaRPr lang="en-US" dirty="0" smtClean="0"/>
          </a:p>
          <a:p>
            <a:r>
              <a:rPr lang="en-US" dirty="0" smtClean="0"/>
              <a:t>Accessories </a:t>
            </a:r>
            <a:r>
              <a:rPr lang="en-US" dirty="0"/>
              <a:t>and intrinsic elements of an immovable properties, if it could be separated from the immovable may be pledged (Art 2829 (2) of the civil code</a:t>
            </a:r>
            <a:r>
              <a:rPr lang="en-US" dirty="0" smtClean="0"/>
              <a:t>); </a:t>
            </a:r>
            <a:endParaRPr lang="en-US" dirty="0"/>
          </a:p>
          <a:p>
            <a:r>
              <a:rPr lang="en-US" dirty="0" smtClean="0"/>
              <a:t> </a:t>
            </a:r>
            <a:r>
              <a:rPr lang="en-US" dirty="0"/>
              <a:t>incorporeal things (claiming and intangible) can be </a:t>
            </a:r>
            <a:r>
              <a:rPr lang="en-US" dirty="0" smtClean="0"/>
              <a:t>pledged; </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118</a:t>
            </a:fld>
            <a:endParaRPr lang="en-US"/>
          </a:p>
        </p:txBody>
      </p:sp>
    </p:spTree>
    <p:extLst>
      <p:ext uri="{BB962C8B-B14F-4D97-AF65-F5344CB8AC3E}">
        <p14:creationId xmlns:p14="http://schemas.microsoft.com/office/powerpoint/2010/main" xmlns="" val="1159477952"/>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lstStyle/>
          <a:p>
            <a:r>
              <a:rPr lang="en-US" dirty="0"/>
              <a:t>Pledge is an accessory contract like surety ship. </a:t>
            </a:r>
            <a:endParaRPr lang="en-US" dirty="0" smtClean="0"/>
          </a:p>
          <a:p>
            <a:pPr>
              <a:buFont typeface="Wingdings" pitchFamily="2" charset="2"/>
              <a:buChar char="v"/>
            </a:pPr>
            <a:r>
              <a:rPr lang="en-US" b="1" dirty="0"/>
              <a:t>What does accessory contract mean? </a:t>
            </a:r>
          </a:p>
          <a:p>
            <a:r>
              <a:rPr lang="en-US" dirty="0" smtClean="0"/>
              <a:t>Accessory </a:t>
            </a:r>
            <a:r>
              <a:rPr lang="en-US" dirty="0"/>
              <a:t>contract are contracts that do not exist by </a:t>
            </a:r>
            <a:r>
              <a:rPr lang="en-US" dirty="0" smtClean="0"/>
              <a:t>themselves; </a:t>
            </a:r>
          </a:p>
          <a:p>
            <a:r>
              <a:rPr lang="en-US" dirty="0" smtClean="0"/>
              <a:t>In </a:t>
            </a:r>
            <a:r>
              <a:rPr lang="en-US" dirty="0"/>
              <a:t>the absence of a valid principal contract, pledge </a:t>
            </a:r>
            <a:r>
              <a:rPr lang="en-US" dirty="0" smtClean="0"/>
              <a:t>may not be </a:t>
            </a:r>
            <a:r>
              <a:rPr lang="en-US" dirty="0"/>
              <a:t>extinguished and the pledge shall be returned where the debt guaranteed is discharged (Art 2849 civil code</a:t>
            </a:r>
            <a:r>
              <a:rPr lang="en-US" dirty="0" smtClean="0"/>
              <a:t>); </a:t>
            </a:r>
          </a:p>
          <a:p>
            <a:r>
              <a:rPr lang="en-US" dirty="0" smtClean="0"/>
              <a:t>This </a:t>
            </a:r>
            <a:r>
              <a:rPr lang="en-US" dirty="0"/>
              <a:t>is to mean for validity and enforceability of an accessory contract, existence and enforceability of primary contract is mandatory. </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119</a:t>
            </a:fld>
            <a:endParaRPr lang="en-US"/>
          </a:p>
        </p:txBody>
      </p:sp>
    </p:spTree>
    <p:extLst>
      <p:ext uri="{BB962C8B-B14F-4D97-AF65-F5344CB8AC3E}">
        <p14:creationId xmlns:p14="http://schemas.microsoft.com/office/powerpoint/2010/main" xmlns="" val="4066761405"/>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a:bodyPr>
          <a:lstStyle/>
          <a:p>
            <a:pPr>
              <a:buFont typeface="Wingdings" pitchFamily="2" charset="2"/>
              <a:buChar char="v"/>
            </a:pPr>
            <a:r>
              <a:rPr lang="en-US" b="1" dirty="0"/>
              <a:t>R</a:t>
            </a:r>
            <a:r>
              <a:rPr lang="en-US" b="1" dirty="0" smtClean="0"/>
              <a:t>equirements to </a:t>
            </a:r>
            <a:r>
              <a:rPr lang="en-US" b="1" dirty="0"/>
              <a:t>have a valid pledge </a:t>
            </a:r>
            <a:r>
              <a:rPr lang="en-US" b="1" dirty="0" smtClean="0"/>
              <a:t>contract</a:t>
            </a:r>
            <a:r>
              <a:rPr lang="en-US" b="1" dirty="0"/>
              <a:t> </a:t>
            </a:r>
            <a:r>
              <a:rPr lang="en-US" b="1" dirty="0" smtClean="0"/>
              <a:t>are:</a:t>
            </a:r>
          </a:p>
          <a:p>
            <a:r>
              <a:rPr lang="en-US" dirty="0" smtClean="0"/>
              <a:t>Capacity of the parties to enter in to a contract; </a:t>
            </a:r>
          </a:p>
          <a:p>
            <a:r>
              <a:rPr lang="en-US" dirty="0"/>
              <a:t>Consent of the </a:t>
            </a:r>
            <a:r>
              <a:rPr lang="en-US" dirty="0" smtClean="0"/>
              <a:t>parties sustainable at law;</a:t>
            </a:r>
          </a:p>
          <a:p>
            <a:r>
              <a:rPr lang="en-US" dirty="0" smtClean="0"/>
              <a:t>Object of the contract; </a:t>
            </a:r>
            <a:r>
              <a:rPr lang="en-US" dirty="0"/>
              <a:t>and </a:t>
            </a:r>
            <a:endParaRPr lang="en-US" dirty="0" smtClean="0"/>
          </a:p>
          <a:p>
            <a:r>
              <a:rPr lang="en-US" dirty="0" smtClean="0"/>
              <a:t>Form (written form is required if the amount pledged is more than 500birr). </a:t>
            </a:r>
          </a:p>
          <a:p>
            <a:pPr>
              <a:buFont typeface="Wingdings" pitchFamily="2" charset="2"/>
              <a:buChar char="v"/>
            </a:pPr>
            <a:r>
              <a:rPr lang="en-US" b="1" u="sng" dirty="0" smtClean="0"/>
              <a:t>Duties of the pledgor</a:t>
            </a:r>
          </a:p>
          <a:p>
            <a:r>
              <a:rPr lang="en-US" dirty="0" smtClean="0"/>
              <a:t> </a:t>
            </a:r>
            <a:r>
              <a:rPr lang="en-US" dirty="0"/>
              <a:t>The thing pledged will be preserved at the cost of the pledgor not at the cost of the pledgee.</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120</a:t>
            </a:fld>
            <a:endParaRPr lang="en-US"/>
          </a:p>
        </p:txBody>
      </p:sp>
    </p:spTree>
    <p:extLst>
      <p:ext uri="{BB962C8B-B14F-4D97-AF65-F5344CB8AC3E}">
        <p14:creationId xmlns:p14="http://schemas.microsoft.com/office/powerpoint/2010/main" xmlns="" val="1115257889"/>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pledgor shall reimburse the pledgee the expenses incurred in maintaining and preserving the pledge. </a:t>
            </a:r>
          </a:p>
          <a:p>
            <a:pPr>
              <a:buFont typeface="Wingdings" pitchFamily="2" charset="2"/>
              <a:buChar char="v"/>
            </a:pPr>
            <a:r>
              <a:rPr lang="en-US" b="1" u="sng" dirty="0"/>
              <a:t>R</a:t>
            </a:r>
            <a:r>
              <a:rPr lang="en-US" b="1" u="sng" dirty="0" smtClean="0"/>
              <a:t>ights of </a:t>
            </a:r>
            <a:r>
              <a:rPr lang="en-US" b="1" u="sng" dirty="0"/>
              <a:t>the pledgee </a:t>
            </a:r>
          </a:p>
          <a:p>
            <a:r>
              <a:rPr lang="en-US" dirty="0"/>
              <a:t>The pledgee has the right to retain the thing pledged until the debt is </a:t>
            </a:r>
            <a:r>
              <a:rPr lang="en-US" dirty="0" smtClean="0"/>
              <a:t>paid; </a:t>
            </a:r>
          </a:p>
          <a:p>
            <a:r>
              <a:rPr lang="en-US" dirty="0" smtClean="0"/>
              <a:t>Until </a:t>
            </a:r>
            <a:r>
              <a:rPr lang="en-US" dirty="0"/>
              <a:t>the whole debt is discharged the whole pledge may be attached by the </a:t>
            </a:r>
            <a:r>
              <a:rPr lang="en-US" dirty="0" smtClean="0"/>
              <a:t>pledgee; </a:t>
            </a:r>
            <a:endParaRPr lang="en-US" dirty="0"/>
          </a:p>
          <a:p>
            <a:r>
              <a:rPr lang="en-US" dirty="0" smtClean="0"/>
              <a:t>The </a:t>
            </a:r>
            <a:r>
              <a:rPr lang="en-US" dirty="0"/>
              <a:t>other right that the pledgee has is that, he is conferred with real </a:t>
            </a:r>
            <a:r>
              <a:rPr lang="en-US" dirty="0" smtClean="0"/>
              <a:t>right; </a:t>
            </a:r>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121</a:t>
            </a:fld>
            <a:endParaRPr lang="en-US"/>
          </a:p>
        </p:txBody>
      </p:sp>
    </p:spTree>
    <p:extLst>
      <p:ext uri="{BB962C8B-B14F-4D97-AF65-F5344CB8AC3E}">
        <p14:creationId xmlns:p14="http://schemas.microsoft.com/office/powerpoint/2010/main" xmlns="" val="1408742976"/>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lnSpcReduction="10000"/>
          </a:bodyPr>
          <a:lstStyle/>
          <a:p>
            <a:r>
              <a:rPr lang="en-US" dirty="0"/>
              <a:t>The rights included here are right of pursuit and right of preference (priority right</a:t>
            </a:r>
            <a:r>
              <a:rPr lang="en-US" dirty="0" smtClean="0"/>
              <a:t>).</a:t>
            </a:r>
          </a:p>
          <a:p>
            <a:pPr>
              <a:buFont typeface="Wingdings" pitchFamily="2" charset="2"/>
              <a:buChar char="v"/>
            </a:pPr>
            <a:r>
              <a:rPr lang="en-US" dirty="0" smtClean="0"/>
              <a:t> </a:t>
            </a:r>
            <a:r>
              <a:rPr lang="en-US" b="1" u="sng" dirty="0" smtClean="0"/>
              <a:t>Duties of the pledgee</a:t>
            </a:r>
          </a:p>
          <a:p>
            <a:r>
              <a:rPr lang="en-US" dirty="0" smtClean="0"/>
              <a:t>Restitution-if </a:t>
            </a:r>
            <a:r>
              <a:rPr lang="en-US" dirty="0"/>
              <a:t>the whole debts including incidental costs and expenses discharged, the pledgee shall return the thing pledged to the </a:t>
            </a:r>
            <a:r>
              <a:rPr lang="en-US" dirty="0" smtClean="0"/>
              <a:t>pledgor; and</a:t>
            </a:r>
          </a:p>
          <a:p>
            <a:r>
              <a:rPr lang="en-US" b="1" u="sng" dirty="0"/>
              <a:t>P</a:t>
            </a:r>
            <a:r>
              <a:rPr lang="en-US" b="1" u="sng" dirty="0" smtClean="0"/>
              <a:t>reservation</a:t>
            </a:r>
            <a:r>
              <a:rPr lang="en-US" dirty="0" smtClean="0"/>
              <a:t> </a:t>
            </a:r>
            <a:r>
              <a:rPr lang="en-US" dirty="0"/>
              <a:t>of the thing pledged are duties of the </a:t>
            </a:r>
            <a:r>
              <a:rPr lang="en-US" dirty="0" smtClean="0"/>
              <a:t>pledgee.</a:t>
            </a:r>
          </a:p>
          <a:p>
            <a:pPr>
              <a:buFont typeface="Wingdings" pitchFamily="2" charset="2"/>
              <a:buChar char="v"/>
            </a:pPr>
            <a:r>
              <a:rPr lang="en-US" b="1" u="sng" dirty="0"/>
              <a:t>F</a:t>
            </a:r>
            <a:r>
              <a:rPr lang="en-US" b="1" u="sng" dirty="0" smtClean="0"/>
              <a:t>orms </a:t>
            </a:r>
            <a:r>
              <a:rPr lang="en-US" b="1" u="sng" dirty="0"/>
              <a:t>of </a:t>
            </a:r>
            <a:r>
              <a:rPr lang="en-US" b="1" u="sng" dirty="0" smtClean="0"/>
              <a:t>execution </a:t>
            </a:r>
          </a:p>
          <a:p>
            <a:r>
              <a:rPr lang="en-US" dirty="0"/>
              <a:t>When the pledgor does not discharge the obligation, the pledge contract may be executed in different </a:t>
            </a:r>
            <a:r>
              <a:rPr lang="en-US" dirty="0" smtClean="0"/>
              <a:t>ways:</a:t>
            </a:r>
            <a:endParaRPr lang="en-US" dirty="0"/>
          </a:p>
          <a:p>
            <a:pPr marL="0" indent="0">
              <a:buNone/>
            </a:pP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122</a:t>
            </a:fld>
            <a:endParaRPr lang="en-US"/>
          </a:p>
        </p:txBody>
      </p:sp>
    </p:spTree>
    <p:extLst>
      <p:ext uri="{BB962C8B-B14F-4D97-AF65-F5344CB8AC3E}">
        <p14:creationId xmlns:p14="http://schemas.microsoft.com/office/powerpoint/2010/main" xmlns="" val="898598668"/>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a:bodyPr>
          <a:lstStyle/>
          <a:p>
            <a:r>
              <a:rPr lang="en-US" dirty="0"/>
              <a:t>The general principle of execution of pledge is the thing pledged will be sold by public </a:t>
            </a:r>
            <a:r>
              <a:rPr lang="en-US" dirty="0" smtClean="0"/>
              <a:t>auction; </a:t>
            </a:r>
          </a:p>
          <a:p>
            <a:r>
              <a:rPr lang="en-US" dirty="0"/>
              <a:t>T</a:t>
            </a:r>
            <a:r>
              <a:rPr lang="en-US" dirty="0" smtClean="0"/>
              <a:t>he </a:t>
            </a:r>
            <a:r>
              <a:rPr lang="en-US" dirty="0"/>
              <a:t>court may also order the thing to be sold </a:t>
            </a:r>
            <a:r>
              <a:rPr lang="en-US" dirty="0" smtClean="0"/>
              <a:t>privately; and</a:t>
            </a:r>
          </a:p>
          <a:p>
            <a:r>
              <a:rPr lang="en-US" dirty="0" smtClean="0"/>
              <a:t> </a:t>
            </a:r>
            <a:r>
              <a:rPr lang="en-US" dirty="0"/>
              <a:t>T</a:t>
            </a:r>
            <a:r>
              <a:rPr lang="en-US" dirty="0" smtClean="0"/>
              <a:t>he </a:t>
            </a:r>
            <a:r>
              <a:rPr lang="en-US" dirty="0"/>
              <a:t>bank is authorized to sale the thing without the need of judicial </a:t>
            </a:r>
            <a:r>
              <a:rPr lang="en-US" dirty="0" smtClean="0"/>
              <a:t>assistance (exception). </a:t>
            </a:r>
          </a:p>
          <a:p>
            <a:pPr marL="0" indent="0">
              <a:buNone/>
            </a:pPr>
            <a:r>
              <a:rPr lang="en-US" b="1" dirty="0"/>
              <a:t>2. </a:t>
            </a:r>
            <a:r>
              <a:rPr lang="en-US" b="1" u="sng" dirty="0"/>
              <a:t>Nature and definition of mortgage</a:t>
            </a:r>
          </a:p>
          <a:p>
            <a:r>
              <a:rPr lang="en-US" dirty="0"/>
              <a:t>Mortgage </a:t>
            </a:r>
            <a:r>
              <a:rPr lang="en-US" dirty="0" smtClean="0"/>
              <a:t>creates </a:t>
            </a:r>
            <a:r>
              <a:rPr lang="en-US" dirty="0"/>
              <a:t>two real rights such as right of </a:t>
            </a:r>
            <a:r>
              <a:rPr lang="en-US" dirty="0" smtClean="0"/>
              <a:t>preference and </a:t>
            </a:r>
            <a:r>
              <a:rPr lang="en-US" dirty="0"/>
              <a:t>right to </a:t>
            </a:r>
            <a:r>
              <a:rPr lang="en-US" dirty="0" smtClean="0"/>
              <a:t>pursuit</a:t>
            </a:r>
            <a:r>
              <a:rPr lang="en-US" dirty="0"/>
              <a:t>;</a:t>
            </a:r>
            <a:endParaRPr lang="en-US" dirty="0" smtClean="0"/>
          </a:p>
          <a:p>
            <a:r>
              <a:rPr lang="en-US" dirty="0"/>
              <a:t>There is no right of possession in good faith in </a:t>
            </a:r>
            <a:r>
              <a:rPr lang="en-US" dirty="0" smtClean="0"/>
              <a:t>mortgage; </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123</a:t>
            </a:fld>
            <a:endParaRPr lang="en-US"/>
          </a:p>
        </p:txBody>
      </p:sp>
    </p:spTree>
    <p:extLst>
      <p:ext uri="{BB962C8B-B14F-4D97-AF65-F5344CB8AC3E}">
        <p14:creationId xmlns:p14="http://schemas.microsoft.com/office/powerpoint/2010/main" xmlns="" val="3330862784"/>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lstStyle/>
          <a:p>
            <a:r>
              <a:rPr lang="en-US" dirty="0"/>
              <a:t>the status of immovable property are confirmed by registration and publicized to third </a:t>
            </a:r>
            <a:r>
              <a:rPr lang="en-US" dirty="0" smtClean="0"/>
              <a:t>party;</a:t>
            </a:r>
          </a:p>
          <a:p>
            <a:r>
              <a:rPr lang="en-US" dirty="0"/>
              <a:t>The debtor has the right to possess the object mortgaged but to deliver the documents which show the title </a:t>
            </a:r>
            <a:r>
              <a:rPr lang="en-US" dirty="0" smtClean="0"/>
              <a:t>deed</a:t>
            </a:r>
            <a:r>
              <a:rPr lang="en-US" dirty="0"/>
              <a:t>;</a:t>
            </a:r>
            <a:endParaRPr lang="en-US" dirty="0" smtClean="0"/>
          </a:p>
          <a:p>
            <a:r>
              <a:rPr lang="en-US" dirty="0"/>
              <a:t>The things that mortgaged are all the immovable and exceptionally some special movables can be </a:t>
            </a:r>
            <a:r>
              <a:rPr lang="en-US" dirty="0" smtClean="0"/>
              <a:t>mortgaged; </a:t>
            </a:r>
          </a:p>
          <a:p>
            <a:r>
              <a:rPr lang="en-US" dirty="0"/>
              <a:t>E</a:t>
            </a:r>
            <a:r>
              <a:rPr lang="en-US" dirty="0" smtClean="0"/>
              <a:t>xceptionally </a:t>
            </a:r>
            <a:r>
              <a:rPr lang="en-US" dirty="0"/>
              <a:t>some movable properties like </a:t>
            </a:r>
            <a:r>
              <a:rPr lang="en-US" u="sng" dirty="0"/>
              <a:t>ship </a:t>
            </a:r>
            <a:r>
              <a:rPr lang="en-US" dirty="0"/>
              <a:t>(Art. 33-40 maritime code</a:t>
            </a:r>
            <a:r>
              <a:rPr lang="en-US" dirty="0" smtClean="0"/>
              <a:t>), </a:t>
            </a:r>
            <a:r>
              <a:rPr lang="en-US" u="sng" dirty="0"/>
              <a:t>Airplane</a:t>
            </a:r>
            <a:r>
              <a:rPr lang="en-US" dirty="0"/>
              <a:t>, a </a:t>
            </a:r>
            <a:r>
              <a:rPr lang="en-US" u="sng" dirty="0"/>
              <a:t>business</a:t>
            </a:r>
            <a:r>
              <a:rPr lang="en-US" dirty="0"/>
              <a:t> (Art. 171-185 commercial code) may be mortgaged.</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124</a:t>
            </a:fld>
            <a:endParaRPr lang="en-US"/>
          </a:p>
        </p:txBody>
      </p:sp>
    </p:spTree>
    <p:extLst>
      <p:ext uri="{BB962C8B-B14F-4D97-AF65-F5344CB8AC3E}">
        <p14:creationId xmlns:p14="http://schemas.microsoft.com/office/powerpoint/2010/main" xmlns="" val="2305299253"/>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Chapter-six…cont`d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u="sng" dirty="0"/>
              <a:t>Mortgage can be made in three ways</a:t>
            </a:r>
            <a:r>
              <a:rPr lang="en-US" b="1" dirty="0" smtClean="0"/>
              <a:t>:</a:t>
            </a:r>
          </a:p>
          <a:p>
            <a:pPr marL="0" indent="0">
              <a:buNone/>
            </a:pPr>
            <a:r>
              <a:rPr lang="en-US" dirty="0" smtClean="0"/>
              <a:t>1. Conventional- </a:t>
            </a:r>
            <a:r>
              <a:rPr lang="en-US" dirty="0"/>
              <a:t>is created by agreement of </a:t>
            </a:r>
            <a:r>
              <a:rPr lang="en-US" dirty="0" smtClean="0"/>
              <a:t>parties;</a:t>
            </a:r>
          </a:p>
          <a:p>
            <a:pPr marL="0" indent="0">
              <a:buNone/>
            </a:pPr>
            <a:r>
              <a:rPr lang="en-US" dirty="0" smtClean="0"/>
              <a:t>2. Legal-is </a:t>
            </a:r>
            <a:r>
              <a:rPr lang="en-US" dirty="0"/>
              <a:t>created by the operation of </a:t>
            </a:r>
            <a:r>
              <a:rPr lang="en-US" dirty="0" smtClean="0"/>
              <a:t>law, example succession; </a:t>
            </a:r>
            <a:r>
              <a:rPr lang="en-US" dirty="0"/>
              <a:t>and </a:t>
            </a:r>
            <a:endParaRPr lang="en-US" dirty="0" smtClean="0"/>
          </a:p>
          <a:p>
            <a:pPr marL="0" indent="0">
              <a:buNone/>
            </a:pPr>
            <a:r>
              <a:rPr lang="en-US" dirty="0" smtClean="0"/>
              <a:t>3. Judicial-is </a:t>
            </a:r>
            <a:r>
              <a:rPr lang="en-US" dirty="0"/>
              <a:t>when a debtor condemned by court or any other </a:t>
            </a:r>
            <a:r>
              <a:rPr lang="en-US" dirty="0" smtClean="0"/>
              <a:t>tribunal</a:t>
            </a:r>
          </a:p>
          <a:p>
            <a:pPr>
              <a:buFont typeface="Wingdings" pitchFamily="2" charset="2"/>
              <a:buChar char="v"/>
            </a:pPr>
            <a:r>
              <a:rPr lang="en-US" b="1" u="sng" dirty="0"/>
              <a:t>T</a:t>
            </a:r>
            <a:r>
              <a:rPr lang="en-US" b="1" u="sng" dirty="0" smtClean="0"/>
              <a:t>he </a:t>
            </a:r>
            <a:r>
              <a:rPr lang="en-US" b="1" u="sng" dirty="0"/>
              <a:t>requirements for the validity of mortgage </a:t>
            </a:r>
            <a:r>
              <a:rPr lang="en-US" b="1" u="sng" dirty="0" smtClean="0"/>
              <a:t>contract</a:t>
            </a:r>
          </a:p>
          <a:p>
            <a:r>
              <a:rPr lang="en-US" dirty="0"/>
              <a:t>It shall be made in </a:t>
            </a:r>
            <a:r>
              <a:rPr lang="en-US" dirty="0" smtClean="0"/>
              <a:t>writing (written form); </a:t>
            </a:r>
          </a:p>
          <a:p>
            <a:r>
              <a:rPr lang="en-US" dirty="0" smtClean="0"/>
              <a:t>Consent  and capacity of the mortgagor and the mortgagee;</a:t>
            </a:r>
          </a:p>
          <a:p>
            <a:r>
              <a:rPr lang="en-US" dirty="0"/>
              <a:t>T</a:t>
            </a:r>
            <a:r>
              <a:rPr lang="en-US" dirty="0" smtClean="0"/>
              <a:t>he </a:t>
            </a:r>
            <a:r>
              <a:rPr lang="en-US" dirty="0"/>
              <a:t>property </a:t>
            </a:r>
            <a:r>
              <a:rPr lang="en-US" dirty="0" smtClean="0"/>
              <a:t>mortgaged</a:t>
            </a:r>
            <a:r>
              <a:rPr lang="en-US" dirty="0"/>
              <a:t> </a:t>
            </a:r>
            <a:r>
              <a:rPr lang="en-US" dirty="0" smtClean="0"/>
              <a:t>shall be specified (object of the contract); </a:t>
            </a:r>
          </a:p>
          <a:p>
            <a:r>
              <a:rPr lang="en-US" dirty="0"/>
              <a:t>The person who may mortgage a property is also </a:t>
            </a:r>
            <a:r>
              <a:rPr lang="en-US" dirty="0" smtClean="0"/>
              <a:t>required.</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125</a:t>
            </a:fld>
            <a:endParaRPr lang="en-US"/>
          </a:p>
        </p:txBody>
      </p:sp>
    </p:spTree>
    <p:extLst>
      <p:ext uri="{BB962C8B-B14F-4D97-AF65-F5344CB8AC3E}">
        <p14:creationId xmlns:p14="http://schemas.microsoft.com/office/powerpoint/2010/main" xmlns="" val="3914672977"/>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a:t>
            </a:r>
            <a:r>
              <a:rPr lang="en-US" dirty="0" smtClean="0"/>
              <a:t>Seven</a:t>
            </a:r>
            <a:r>
              <a:rPr lang="en-US" dirty="0"/>
              <a:t>: Law of </a:t>
            </a:r>
            <a:r>
              <a:rPr lang="en-US" dirty="0" smtClean="0"/>
              <a:t>Insurance</a:t>
            </a:r>
            <a:r>
              <a:rPr lang="en-US" dirty="0"/>
              <a:t/>
            </a:r>
            <a:br>
              <a:rPr lang="en-US" dirty="0"/>
            </a:br>
            <a:r>
              <a:rPr lang="en-US" dirty="0" smtClean="0"/>
              <a:t>Final:10% on condition</a:t>
            </a:r>
            <a:endParaRPr lang="en-US" dirty="0"/>
          </a:p>
        </p:txBody>
      </p:sp>
      <p:sp>
        <p:nvSpPr>
          <p:cNvPr id="3" name="Content Placeholder 2"/>
          <p:cNvSpPr>
            <a:spLocks noGrp="1"/>
          </p:cNvSpPr>
          <p:nvPr>
            <p:ph idx="1"/>
          </p:nvPr>
        </p:nvSpPr>
        <p:spPr/>
        <p:txBody>
          <a:bodyPr/>
          <a:lstStyle/>
          <a:p>
            <a:pPr marL="0" indent="0">
              <a:buNone/>
            </a:pPr>
            <a:r>
              <a:rPr lang="en-US" b="1" dirty="0"/>
              <a:t>7.1: Defining </a:t>
            </a:r>
            <a:r>
              <a:rPr lang="en-US" b="1" dirty="0" smtClean="0"/>
              <a:t>Insurance</a:t>
            </a:r>
          </a:p>
          <a:p>
            <a:pPr>
              <a:buFont typeface="Wingdings" pitchFamily="2" charset="2"/>
              <a:buChar char="v"/>
            </a:pPr>
            <a:r>
              <a:rPr lang="en-US" b="1" dirty="0" smtClean="0"/>
              <a:t>Insurance can be defined in different ways:</a:t>
            </a:r>
          </a:p>
          <a:p>
            <a:r>
              <a:rPr lang="en-US" dirty="0" smtClean="0"/>
              <a:t> Insurance </a:t>
            </a:r>
            <a:r>
              <a:rPr lang="en-US" dirty="0"/>
              <a:t>is generally understood as an arrangement for transferring and distributing of </a:t>
            </a:r>
            <a:r>
              <a:rPr lang="en-US" dirty="0" smtClean="0"/>
              <a:t>risk</a:t>
            </a:r>
            <a:r>
              <a:rPr lang="en-US" dirty="0"/>
              <a:t> </a:t>
            </a:r>
            <a:r>
              <a:rPr lang="en-US" dirty="0" smtClean="0"/>
              <a:t>(functional </a:t>
            </a:r>
            <a:r>
              <a:rPr lang="en-US" dirty="0"/>
              <a:t>point of </a:t>
            </a:r>
            <a:r>
              <a:rPr lang="en-US" dirty="0" smtClean="0"/>
              <a:t>view);</a:t>
            </a:r>
          </a:p>
          <a:p>
            <a:r>
              <a:rPr lang="en-US" dirty="0"/>
              <a:t>I</a:t>
            </a:r>
            <a:r>
              <a:rPr lang="en-US" dirty="0" smtClean="0"/>
              <a:t>nsurance is defined </a:t>
            </a:r>
            <a:r>
              <a:rPr lang="en-US" dirty="0"/>
              <a:t>as a transfer of </a:t>
            </a:r>
            <a:r>
              <a:rPr lang="en-US" dirty="0" smtClean="0"/>
              <a:t>risk</a:t>
            </a:r>
            <a:r>
              <a:rPr lang="en-US" dirty="0"/>
              <a:t> </a:t>
            </a:r>
            <a:r>
              <a:rPr lang="en-US" dirty="0" smtClean="0"/>
              <a:t>(insured`s point </a:t>
            </a:r>
            <a:r>
              <a:rPr lang="en-US" dirty="0"/>
              <a:t>of </a:t>
            </a:r>
            <a:r>
              <a:rPr lang="en-US" dirty="0" smtClean="0"/>
              <a:t>view);</a:t>
            </a:r>
          </a:p>
          <a:p>
            <a:r>
              <a:rPr lang="en-US" dirty="0" smtClean="0"/>
              <a:t> </a:t>
            </a:r>
            <a:r>
              <a:rPr lang="en-US" dirty="0"/>
              <a:t>I</a:t>
            </a:r>
            <a:r>
              <a:rPr lang="en-US" dirty="0" smtClean="0"/>
              <a:t>nsurance is defined </a:t>
            </a:r>
            <a:r>
              <a:rPr lang="en-US" dirty="0"/>
              <a:t>as a distribution of </a:t>
            </a:r>
            <a:r>
              <a:rPr lang="en-US" dirty="0" smtClean="0"/>
              <a:t>risk(society`s point </a:t>
            </a:r>
            <a:r>
              <a:rPr lang="en-US" dirty="0"/>
              <a:t>of </a:t>
            </a:r>
            <a:r>
              <a:rPr lang="en-US" dirty="0" smtClean="0"/>
              <a:t>view);</a:t>
            </a:r>
          </a:p>
          <a:p>
            <a:r>
              <a:rPr lang="en-US" dirty="0" smtClean="0"/>
              <a:t>Insurance is </a:t>
            </a:r>
            <a:r>
              <a:rPr lang="en-US" dirty="0"/>
              <a:t>a </a:t>
            </a:r>
            <a:r>
              <a:rPr lang="en-US" dirty="0" smtClean="0"/>
              <a:t>business</a:t>
            </a:r>
            <a:r>
              <a:rPr lang="en-US" dirty="0"/>
              <a:t> </a:t>
            </a:r>
            <a:r>
              <a:rPr lang="en-US" dirty="0" smtClean="0"/>
              <a:t>(insurer`s </a:t>
            </a:r>
            <a:r>
              <a:rPr lang="en-US" dirty="0"/>
              <a:t>point of </a:t>
            </a:r>
            <a:r>
              <a:rPr lang="en-US" dirty="0" smtClean="0"/>
              <a:t>view); and</a:t>
            </a:r>
          </a:p>
          <a:p>
            <a:r>
              <a:rPr lang="en-US" dirty="0"/>
              <a:t>Insurance </a:t>
            </a:r>
            <a:r>
              <a:rPr lang="en-US" dirty="0" smtClean="0"/>
              <a:t>is defined </a:t>
            </a:r>
            <a:r>
              <a:rPr lang="en-US" dirty="0"/>
              <a:t>as a contract </a:t>
            </a:r>
            <a:r>
              <a:rPr lang="en-US" dirty="0" smtClean="0"/>
              <a:t>(Legal </a:t>
            </a:r>
            <a:r>
              <a:rPr lang="en-US" dirty="0"/>
              <a:t>point of view</a:t>
            </a:r>
            <a:r>
              <a:rPr lang="en-US" dirty="0" smtClean="0"/>
              <a:t>).</a:t>
            </a:r>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126</a:t>
            </a:fld>
            <a:endParaRPr lang="en-US"/>
          </a:p>
        </p:txBody>
      </p:sp>
    </p:spTree>
    <p:extLst>
      <p:ext uri="{BB962C8B-B14F-4D97-AF65-F5344CB8AC3E}">
        <p14:creationId xmlns:p14="http://schemas.microsoft.com/office/powerpoint/2010/main" xmlns="" val="1957182658"/>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b="1" dirty="0"/>
              <a:t>7.2: Function of </a:t>
            </a:r>
            <a:r>
              <a:rPr lang="en-US" b="1" dirty="0" smtClean="0"/>
              <a:t>Insurance</a:t>
            </a:r>
          </a:p>
          <a:p>
            <a:r>
              <a:rPr lang="en-US" dirty="0"/>
              <a:t>Insurance provides financial security to </a:t>
            </a:r>
            <a:r>
              <a:rPr lang="en-US" dirty="0" smtClean="0"/>
              <a:t>individuals;</a:t>
            </a:r>
          </a:p>
          <a:p>
            <a:r>
              <a:rPr lang="en-US" dirty="0"/>
              <a:t>Insurance provides assistance to business </a:t>
            </a:r>
            <a:r>
              <a:rPr lang="en-US" dirty="0" smtClean="0"/>
              <a:t>enterprises;</a:t>
            </a:r>
          </a:p>
          <a:p>
            <a:r>
              <a:rPr lang="en-US" dirty="0"/>
              <a:t>Insurance provides financial stability to commerce, industry and the </a:t>
            </a:r>
            <a:r>
              <a:rPr lang="en-US" dirty="0" smtClean="0"/>
              <a:t>community; and</a:t>
            </a:r>
          </a:p>
          <a:p>
            <a:r>
              <a:rPr lang="en-US" dirty="0"/>
              <a:t>It serves as a basis for credit that means, it serves as a collateral </a:t>
            </a:r>
            <a:r>
              <a:rPr lang="en-US" dirty="0" smtClean="0"/>
              <a:t>security. </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127</a:t>
            </a:fld>
            <a:endParaRPr lang="en-US"/>
          </a:p>
        </p:txBody>
      </p:sp>
    </p:spTree>
    <p:extLst>
      <p:ext uri="{BB962C8B-B14F-4D97-AF65-F5344CB8AC3E}">
        <p14:creationId xmlns:p14="http://schemas.microsoft.com/office/powerpoint/2010/main" xmlns="" val="2933244244"/>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b="1" dirty="0"/>
              <a:t>7.3: </a:t>
            </a:r>
            <a:r>
              <a:rPr lang="en-US" sz="3000" b="1" dirty="0"/>
              <a:t>Formation of </a:t>
            </a:r>
            <a:r>
              <a:rPr lang="en-US" sz="3000" b="1" dirty="0" smtClean="0"/>
              <a:t>Insurance </a:t>
            </a:r>
            <a:r>
              <a:rPr lang="en-US" sz="3000" b="1" dirty="0"/>
              <a:t>C</a:t>
            </a:r>
            <a:r>
              <a:rPr lang="en-US" sz="3000" b="1" dirty="0" smtClean="0"/>
              <a:t>ontract</a:t>
            </a:r>
            <a:endParaRPr lang="en-US" sz="3000" b="1" dirty="0"/>
          </a:p>
          <a:p>
            <a:pPr>
              <a:buFont typeface="Wingdings" pitchFamily="2" charset="2"/>
              <a:buChar char="v"/>
            </a:pPr>
            <a:r>
              <a:rPr lang="en-US" sz="3000" u="sng" dirty="0" smtClean="0"/>
              <a:t>Requirements</a:t>
            </a:r>
          </a:p>
          <a:p>
            <a:r>
              <a:rPr lang="en-US" sz="3000" b="1" u="sng" dirty="0"/>
              <a:t>Capacity</a:t>
            </a:r>
            <a:r>
              <a:rPr lang="en-US" sz="3000" dirty="0"/>
              <a:t> </a:t>
            </a:r>
            <a:r>
              <a:rPr lang="en-US" sz="3000" dirty="0" smtClean="0"/>
              <a:t> of the parties to </a:t>
            </a:r>
            <a:r>
              <a:rPr lang="en-US" sz="3000" dirty="0"/>
              <a:t>enter in to insurance </a:t>
            </a:r>
            <a:r>
              <a:rPr lang="en-US" sz="3000" dirty="0" smtClean="0"/>
              <a:t>contract; </a:t>
            </a:r>
          </a:p>
          <a:p>
            <a:r>
              <a:rPr lang="en-US" sz="3000" b="1" u="sng" dirty="0"/>
              <a:t>Consent </a:t>
            </a:r>
            <a:r>
              <a:rPr lang="en-US" sz="3000" dirty="0"/>
              <a:t>of the insured and the </a:t>
            </a:r>
            <a:r>
              <a:rPr lang="en-US" sz="3000" smtClean="0"/>
              <a:t>insurer sustainable at law;</a:t>
            </a:r>
            <a:endParaRPr lang="en-US" sz="3000" dirty="0" smtClean="0"/>
          </a:p>
          <a:p>
            <a:r>
              <a:rPr lang="en-US" sz="3000" b="1" u="sng" dirty="0"/>
              <a:t>Object </a:t>
            </a:r>
            <a:r>
              <a:rPr lang="en-US" sz="3000" dirty="0"/>
              <a:t>of the insurance contract must be sufficiently and clearly defined, possible, lawful and </a:t>
            </a:r>
            <a:r>
              <a:rPr lang="en-US" sz="3000" dirty="0" smtClean="0"/>
              <a:t>moral; and</a:t>
            </a:r>
          </a:p>
          <a:p>
            <a:r>
              <a:rPr lang="en-US" sz="3000" b="1" u="sng" dirty="0"/>
              <a:t>Form</a:t>
            </a:r>
            <a:r>
              <a:rPr lang="en-US" sz="3000" dirty="0"/>
              <a:t> is </a:t>
            </a:r>
            <a:r>
              <a:rPr lang="en-US" sz="3000" dirty="0" smtClean="0"/>
              <a:t>also a </a:t>
            </a:r>
            <a:r>
              <a:rPr lang="en-US" sz="3000" dirty="0"/>
              <a:t>mandatory requirement </a:t>
            </a:r>
            <a:r>
              <a:rPr lang="en-US" sz="3000" dirty="0" smtClean="0"/>
              <a:t>that </a:t>
            </a:r>
            <a:r>
              <a:rPr lang="en-US" sz="3000" dirty="0"/>
              <a:t>shall be in a written form and must be attested by two </a:t>
            </a:r>
            <a:r>
              <a:rPr lang="en-US" sz="3000" dirty="0" smtClean="0"/>
              <a:t>witnesses and shall </a:t>
            </a:r>
            <a:r>
              <a:rPr lang="en-US" sz="3000" dirty="0"/>
              <a:t>be registered.</a:t>
            </a:r>
          </a:p>
          <a:p>
            <a:pPr marL="0" indent="0">
              <a:buNone/>
            </a:pPr>
            <a:r>
              <a:rPr lang="en-US" sz="3000" dirty="0" smtClean="0"/>
              <a:t> </a:t>
            </a:r>
            <a:endParaRPr lang="en-US" sz="3000"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128</a:t>
            </a:fld>
            <a:endParaRPr lang="en-US"/>
          </a:p>
        </p:txBody>
      </p:sp>
    </p:spTree>
    <p:extLst>
      <p:ext uri="{BB962C8B-B14F-4D97-AF65-F5344CB8AC3E}">
        <p14:creationId xmlns:p14="http://schemas.microsoft.com/office/powerpoint/2010/main" xmlns="" val="522071752"/>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dirty="0"/>
              <a:t>There is a proposal prepared by the insured: </a:t>
            </a:r>
          </a:p>
          <a:p>
            <a:pPr lvl="0"/>
            <a:r>
              <a:rPr lang="en-US" dirty="0"/>
              <a:t>Proposal form may be prepared by the insured and when the insurer accepts the insurance contract </a:t>
            </a:r>
            <a:r>
              <a:rPr lang="en-US" dirty="0" smtClean="0"/>
              <a:t>exists; </a:t>
            </a:r>
            <a:endParaRPr lang="en-US" dirty="0"/>
          </a:p>
          <a:p>
            <a:pPr lvl="0"/>
            <a:r>
              <a:rPr lang="en-US" dirty="0"/>
              <a:t>Sometimes the proposal form may be prepared by the </a:t>
            </a:r>
            <a:r>
              <a:rPr lang="en-US" dirty="0" smtClean="0"/>
              <a:t>insurer;</a:t>
            </a:r>
            <a:endParaRPr lang="en-US" dirty="0"/>
          </a:p>
          <a:p>
            <a:pPr lvl="0"/>
            <a:r>
              <a:rPr lang="en-US" dirty="0"/>
              <a:t>  The issue of form that expressed in Article 1725, 1727 and 1720 must be </a:t>
            </a:r>
            <a:r>
              <a:rPr lang="en-US" dirty="0" smtClean="0"/>
              <a:t>materialized;</a:t>
            </a:r>
            <a:endParaRPr lang="en-US" dirty="0"/>
          </a:p>
          <a:p>
            <a:pPr lvl="0"/>
            <a:r>
              <a:rPr lang="en-US" dirty="0"/>
              <a:t>However, in practice the insured </a:t>
            </a:r>
            <a:r>
              <a:rPr lang="en-US" dirty="0" smtClean="0"/>
              <a:t>wrote </a:t>
            </a:r>
            <a:r>
              <a:rPr lang="en-US" dirty="0"/>
              <a:t>a proposal form and submitted </a:t>
            </a:r>
            <a:r>
              <a:rPr lang="en-US" dirty="0" smtClean="0"/>
              <a:t>to </a:t>
            </a:r>
            <a:r>
              <a:rPr lang="en-US" dirty="0"/>
              <a:t>the insurer and based on this, the insurer issued an insurance policy. </a:t>
            </a:r>
            <a:r>
              <a:rPr lang="en-US" dirty="0" smtClean="0"/>
              <a:t>The </a:t>
            </a:r>
            <a:r>
              <a:rPr lang="en-US" dirty="0"/>
              <a:t>insurer signed on the policy </a:t>
            </a:r>
            <a:r>
              <a:rPr lang="en-US" dirty="0" smtClean="0"/>
              <a:t>issued, then</a:t>
            </a:r>
            <a:r>
              <a:rPr lang="en-US" dirty="0"/>
              <a:t>, becomes a contract of insurance.</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129</a:t>
            </a:fld>
            <a:endParaRPr lang="en-US"/>
          </a:p>
        </p:txBody>
      </p:sp>
    </p:spTree>
    <p:extLst>
      <p:ext uri="{BB962C8B-B14F-4D97-AF65-F5344CB8AC3E}">
        <p14:creationId xmlns:p14="http://schemas.microsoft.com/office/powerpoint/2010/main" xmlns="" val="3466503283"/>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b="1" dirty="0"/>
              <a:t>7.4: Classification of insurance</a:t>
            </a:r>
          </a:p>
          <a:p>
            <a:pPr>
              <a:buFont typeface="Wingdings" pitchFamily="2" charset="2"/>
              <a:buChar char="v"/>
            </a:pPr>
            <a:r>
              <a:rPr lang="en-US" dirty="0"/>
              <a:t>Insurance can be classified </a:t>
            </a:r>
            <a:r>
              <a:rPr lang="en-US" dirty="0" smtClean="0"/>
              <a:t>in to </a:t>
            </a:r>
            <a:r>
              <a:rPr lang="en-US" dirty="0"/>
              <a:t>many different parts by taking </a:t>
            </a:r>
            <a:r>
              <a:rPr lang="en-US" dirty="0" smtClean="0"/>
              <a:t>in to </a:t>
            </a:r>
            <a:r>
              <a:rPr lang="en-US" dirty="0"/>
              <a:t>account different </a:t>
            </a:r>
            <a:r>
              <a:rPr lang="en-US" dirty="0" smtClean="0"/>
              <a:t>factors:</a:t>
            </a:r>
          </a:p>
          <a:p>
            <a:pPr marL="0" indent="0">
              <a:buNone/>
            </a:pPr>
            <a:r>
              <a:rPr lang="en-US" b="1" dirty="0"/>
              <a:t>A/ by taking </a:t>
            </a:r>
            <a:r>
              <a:rPr lang="en-US" b="1" dirty="0" smtClean="0"/>
              <a:t>its duration </a:t>
            </a:r>
            <a:r>
              <a:rPr lang="en-US" b="1" dirty="0"/>
              <a:t>or life span of </a:t>
            </a:r>
            <a:r>
              <a:rPr lang="en-US" b="1" dirty="0" smtClean="0"/>
              <a:t>insurance</a:t>
            </a:r>
          </a:p>
          <a:p>
            <a:r>
              <a:rPr lang="en-US" dirty="0"/>
              <a:t>Long term </a:t>
            </a:r>
            <a:r>
              <a:rPr lang="en-US" dirty="0" smtClean="0"/>
              <a:t>insurance-Example, life insurance</a:t>
            </a:r>
            <a:r>
              <a:rPr lang="en-US" dirty="0"/>
              <a:t>, annuity insurance, etc</a:t>
            </a:r>
            <a:r>
              <a:rPr lang="en-US" dirty="0" smtClean="0"/>
              <a:t>.; and</a:t>
            </a:r>
          </a:p>
          <a:p>
            <a:r>
              <a:rPr lang="en-US" dirty="0" smtClean="0"/>
              <a:t> </a:t>
            </a:r>
            <a:r>
              <a:rPr lang="en-US" dirty="0"/>
              <a:t>General </a:t>
            </a:r>
            <a:r>
              <a:rPr lang="en-US" dirty="0" smtClean="0"/>
              <a:t>insurance-Example, motor insurance.</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130</a:t>
            </a:fld>
            <a:endParaRPr lang="en-US"/>
          </a:p>
        </p:txBody>
      </p:sp>
    </p:spTree>
    <p:extLst>
      <p:ext uri="{BB962C8B-B14F-4D97-AF65-F5344CB8AC3E}">
        <p14:creationId xmlns:p14="http://schemas.microsoft.com/office/powerpoint/2010/main" xmlns="" val="3341142101"/>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224752" cy="1708374"/>
          </a:xfrm>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825625"/>
            <a:ext cx="10515600" cy="3853958"/>
          </a:xfrm>
        </p:spPr>
        <p:txBody>
          <a:bodyPr/>
          <a:lstStyle/>
          <a:p>
            <a:pPr marL="0" indent="0">
              <a:buNone/>
            </a:pPr>
            <a:endParaRPr lang="en-US" dirty="0" smtClean="0"/>
          </a:p>
          <a:p>
            <a:pPr marL="0" indent="0">
              <a:buNone/>
            </a:pPr>
            <a:r>
              <a:rPr lang="en-US" b="1" dirty="0" smtClean="0"/>
              <a:t>B</a:t>
            </a:r>
            <a:r>
              <a:rPr lang="en-US" b="1" dirty="0"/>
              <a:t>/ Insurance can be classified in to three by taking in to account the nature of risk</a:t>
            </a:r>
            <a:r>
              <a:rPr lang="en-US" dirty="0" smtClean="0"/>
              <a:t>.</a:t>
            </a:r>
          </a:p>
          <a:p>
            <a:pPr lvl="0"/>
            <a:r>
              <a:rPr lang="en-US" dirty="0"/>
              <a:t>Marine </a:t>
            </a:r>
            <a:r>
              <a:rPr lang="en-US" dirty="0" smtClean="0"/>
              <a:t>insurance;</a:t>
            </a:r>
            <a:endParaRPr lang="en-US" dirty="0"/>
          </a:p>
          <a:p>
            <a:pPr lvl="0"/>
            <a:r>
              <a:rPr lang="en-US" dirty="0"/>
              <a:t>Causality </a:t>
            </a:r>
            <a:r>
              <a:rPr lang="en-US" dirty="0" smtClean="0"/>
              <a:t>insurance-Example, Burglary insurance; and</a:t>
            </a:r>
            <a:endParaRPr lang="en-US" dirty="0"/>
          </a:p>
          <a:p>
            <a:pPr lvl="0"/>
            <a:r>
              <a:rPr lang="en-US" dirty="0"/>
              <a:t>Life </a:t>
            </a:r>
            <a:r>
              <a:rPr lang="en-US" dirty="0" smtClean="0"/>
              <a:t>insurance.</a:t>
            </a:r>
          </a:p>
          <a:p>
            <a:pPr marL="0" lvl="0" indent="0">
              <a:buNone/>
            </a:pPr>
            <a:r>
              <a:rPr lang="en-US" dirty="0"/>
              <a:t>The need for this classification is for the purpose of </a:t>
            </a:r>
            <a:r>
              <a:rPr lang="en-US" b="1" u="sng" dirty="0" smtClean="0"/>
              <a:t>specialization</a:t>
            </a:r>
            <a:r>
              <a:rPr lang="en-US" dirty="0" smtClean="0"/>
              <a:t>.</a:t>
            </a:r>
            <a:endParaRPr lang="en-US" dirty="0"/>
          </a:p>
          <a:p>
            <a:pPr mar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131</a:t>
            </a:fld>
            <a:endParaRPr lang="en-US"/>
          </a:p>
        </p:txBody>
      </p:sp>
    </p:spTree>
    <p:extLst>
      <p:ext uri="{BB962C8B-B14F-4D97-AF65-F5344CB8AC3E}">
        <p14:creationId xmlns:p14="http://schemas.microsoft.com/office/powerpoint/2010/main" xmlns="" val="1337557911"/>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b="1" dirty="0"/>
              <a:t>C/ Insurance can be classified also in to two by considering the nature of the insurance cover provided</a:t>
            </a:r>
            <a:r>
              <a:rPr lang="en-US" b="1" dirty="0" smtClean="0"/>
              <a:t>.</a:t>
            </a:r>
          </a:p>
          <a:p>
            <a:pPr marL="0" indent="0">
              <a:buNone/>
            </a:pPr>
            <a:r>
              <a:rPr lang="en-US" b="1" dirty="0" smtClean="0"/>
              <a:t>1. Indemnity </a:t>
            </a:r>
            <a:r>
              <a:rPr lang="en-US" b="1" dirty="0"/>
              <a:t>insurance </a:t>
            </a:r>
            <a:endParaRPr lang="en-US" b="1" dirty="0" smtClean="0"/>
          </a:p>
          <a:p>
            <a:pPr lvl="0"/>
            <a:r>
              <a:rPr lang="en-US" dirty="0" smtClean="0"/>
              <a:t>Insurance </a:t>
            </a:r>
            <a:r>
              <a:rPr lang="en-US" dirty="0"/>
              <a:t>of </a:t>
            </a:r>
            <a:r>
              <a:rPr lang="en-US" dirty="0" smtClean="0"/>
              <a:t>objects; and </a:t>
            </a:r>
          </a:p>
          <a:p>
            <a:pPr lvl="0"/>
            <a:r>
              <a:rPr lang="en-US" dirty="0" smtClean="0"/>
              <a:t>Liability insurance.</a:t>
            </a:r>
          </a:p>
          <a:p>
            <a:pPr marL="0" lvl="0" indent="0">
              <a:buNone/>
            </a:pPr>
            <a:r>
              <a:rPr lang="en-US" b="1" dirty="0" smtClean="0"/>
              <a:t>2. Non-indemnity insurance</a:t>
            </a:r>
          </a:p>
          <a:p>
            <a:r>
              <a:rPr lang="en-US" dirty="0"/>
              <a:t>I</a:t>
            </a:r>
            <a:r>
              <a:rPr lang="en-US" dirty="0" smtClean="0"/>
              <a:t>nsurance </a:t>
            </a:r>
            <a:r>
              <a:rPr lang="en-US" dirty="0"/>
              <a:t>of persons</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132</a:t>
            </a:fld>
            <a:endParaRPr lang="en-US"/>
          </a:p>
        </p:txBody>
      </p:sp>
    </p:spTree>
    <p:extLst>
      <p:ext uri="{BB962C8B-B14F-4D97-AF65-F5344CB8AC3E}">
        <p14:creationId xmlns:p14="http://schemas.microsoft.com/office/powerpoint/2010/main" xmlns="" val="13184733"/>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828800"/>
            <a:ext cx="10515600" cy="3606085"/>
          </a:xfrm>
        </p:spPr>
        <p:txBody>
          <a:bodyPr/>
          <a:lstStyle/>
          <a:p>
            <a:pPr marL="0" indent="0">
              <a:buNone/>
            </a:pPr>
            <a:r>
              <a:rPr lang="en-US" b="1" dirty="0"/>
              <a:t>7.5: The rights and </a:t>
            </a:r>
            <a:r>
              <a:rPr lang="en-US" b="1" dirty="0" smtClean="0"/>
              <a:t>obligations </a:t>
            </a:r>
            <a:r>
              <a:rPr lang="en-US" b="1" dirty="0"/>
              <a:t>of the </a:t>
            </a:r>
            <a:r>
              <a:rPr lang="en-US" b="1" dirty="0" smtClean="0"/>
              <a:t>insured </a:t>
            </a:r>
            <a:r>
              <a:rPr lang="en-US" b="1" dirty="0"/>
              <a:t>and the </a:t>
            </a:r>
            <a:r>
              <a:rPr lang="en-US" b="1" dirty="0" smtClean="0"/>
              <a:t>insurer</a:t>
            </a:r>
          </a:p>
          <a:p>
            <a:r>
              <a:rPr lang="en-US" dirty="0"/>
              <a:t>The main or basic obligation of the insured is </a:t>
            </a:r>
            <a:r>
              <a:rPr lang="en-US" u="sng" dirty="0"/>
              <a:t>to pay </a:t>
            </a:r>
            <a:r>
              <a:rPr lang="en-US" u="sng" dirty="0" smtClean="0"/>
              <a:t>premium</a:t>
            </a:r>
            <a:r>
              <a:rPr lang="en-US" dirty="0"/>
              <a:t>;</a:t>
            </a:r>
            <a:r>
              <a:rPr lang="en-US" dirty="0" smtClean="0"/>
              <a:t> and</a:t>
            </a:r>
          </a:p>
          <a:p>
            <a:r>
              <a:rPr lang="en-US" dirty="0" smtClean="0"/>
              <a:t>The </a:t>
            </a:r>
            <a:r>
              <a:rPr lang="en-US" dirty="0"/>
              <a:t>insured has also an obligation to </a:t>
            </a:r>
            <a:r>
              <a:rPr lang="en-US" u="sng" dirty="0"/>
              <a:t>disclose the material facts </a:t>
            </a:r>
            <a:r>
              <a:rPr lang="en-US" dirty="0"/>
              <a:t>when entered in to the insurance contract and even </a:t>
            </a:r>
            <a:r>
              <a:rPr lang="en-US" u="sng" dirty="0"/>
              <a:t>after a certain damage or loss </a:t>
            </a:r>
            <a:r>
              <a:rPr lang="en-US" u="sng" dirty="0" smtClean="0"/>
              <a:t>materialized.</a:t>
            </a:r>
          </a:p>
          <a:p>
            <a:r>
              <a:rPr lang="en-US" dirty="0"/>
              <a:t>The basic obligation of the insurer is to </a:t>
            </a:r>
            <a:r>
              <a:rPr lang="en-US" u="sng" dirty="0"/>
              <a:t>pay sum of money </a:t>
            </a:r>
            <a:r>
              <a:rPr lang="en-US" dirty="0"/>
              <a:t>when the specified </a:t>
            </a:r>
            <a:r>
              <a:rPr lang="en-US" u="sng" dirty="0"/>
              <a:t>accident or risk </a:t>
            </a:r>
            <a:r>
              <a:rPr lang="en-US" dirty="0"/>
              <a:t>is materialized.</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133</a:t>
            </a:fld>
            <a:endParaRPr lang="en-US"/>
          </a:p>
        </p:txBody>
      </p:sp>
    </p:spTree>
    <p:extLst>
      <p:ext uri="{BB962C8B-B14F-4D97-AF65-F5344CB8AC3E}">
        <p14:creationId xmlns:p14="http://schemas.microsoft.com/office/powerpoint/2010/main" xmlns="" val="3751845721"/>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a:bodyPr>
          <a:lstStyle/>
          <a:p>
            <a:pPr marL="0" indent="0">
              <a:buNone/>
            </a:pPr>
            <a:r>
              <a:rPr lang="en-US" b="1" dirty="0"/>
              <a:t>7.5.1: </a:t>
            </a:r>
            <a:r>
              <a:rPr lang="en-US" b="1" dirty="0" smtClean="0"/>
              <a:t>Fundamental Principles </a:t>
            </a:r>
            <a:r>
              <a:rPr lang="en-US" b="1" dirty="0"/>
              <a:t>of </a:t>
            </a:r>
            <a:r>
              <a:rPr lang="en-US" b="1" dirty="0" smtClean="0"/>
              <a:t>Insurance</a:t>
            </a:r>
          </a:p>
          <a:p>
            <a:pPr>
              <a:buFont typeface="Wingdings" pitchFamily="2" charset="2"/>
              <a:buChar char="v"/>
            </a:pPr>
            <a:r>
              <a:rPr lang="en-US" dirty="0" smtClean="0"/>
              <a:t>There are seven principles of insurance to identify the</a:t>
            </a:r>
            <a:r>
              <a:rPr lang="en-US" dirty="0"/>
              <a:t> rights and </a:t>
            </a:r>
            <a:r>
              <a:rPr lang="en-US" dirty="0" smtClean="0"/>
              <a:t>duties of the insurer and insured as discussed below:</a:t>
            </a:r>
            <a:endParaRPr lang="en-US" dirty="0"/>
          </a:p>
          <a:p>
            <a:pPr marL="514350" indent="-514350">
              <a:buAutoNum type="alphaUcPeriod"/>
            </a:pPr>
            <a:r>
              <a:rPr lang="en-US" b="1" dirty="0" smtClean="0"/>
              <a:t>The </a:t>
            </a:r>
            <a:r>
              <a:rPr lang="en-US" b="1" dirty="0"/>
              <a:t>principle of attachment of </a:t>
            </a:r>
            <a:r>
              <a:rPr lang="en-US" b="1" dirty="0" smtClean="0"/>
              <a:t>risk</a:t>
            </a:r>
          </a:p>
          <a:p>
            <a:r>
              <a:rPr lang="en-US" dirty="0"/>
              <a:t>Property and human beings are continuously exposed to risk, that is, there is always uncertainty of life, property or economic </a:t>
            </a:r>
            <a:r>
              <a:rPr lang="en-US" dirty="0" smtClean="0"/>
              <a:t>loss; and</a:t>
            </a:r>
          </a:p>
          <a:p>
            <a:r>
              <a:rPr lang="en-US" dirty="0" smtClean="0"/>
              <a:t>Understanding </a:t>
            </a:r>
            <a:r>
              <a:rPr lang="en-US" dirty="0"/>
              <a:t>of this, human beings have taken care of to secure such </a:t>
            </a:r>
            <a:r>
              <a:rPr lang="en-US" dirty="0" smtClean="0"/>
              <a:t>risk.</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134</a:t>
            </a:fld>
            <a:endParaRPr lang="en-US"/>
          </a:p>
        </p:txBody>
      </p:sp>
    </p:spTree>
    <p:extLst>
      <p:ext uri="{BB962C8B-B14F-4D97-AF65-F5344CB8AC3E}">
        <p14:creationId xmlns:p14="http://schemas.microsoft.com/office/powerpoint/2010/main" xmlns="" val="4125402306"/>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a:buFont typeface="Wingdings" pitchFamily="2" charset="2"/>
              <a:buChar char="v"/>
            </a:pPr>
            <a:r>
              <a:rPr lang="en-US" b="1" dirty="0"/>
              <a:t>Risk is divided in to </a:t>
            </a:r>
            <a:r>
              <a:rPr lang="en-US" b="1" u="sng" dirty="0"/>
              <a:t>pure</a:t>
            </a:r>
            <a:r>
              <a:rPr lang="en-US" b="1" dirty="0"/>
              <a:t> and </a:t>
            </a:r>
            <a:r>
              <a:rPr lang="en-US" b="1" u="sng" dirty="0"/>
              <a:t>speculative</a:t>
            </a:r>
            <a:r>
              <a:rPr lang="en-US" b="1" dirty="0"/>
              <a:t> risk</a:t>
            </a:r>
            <a:r>
              <a:rPr lang="en-US" dirty="0"/>
              <a:t>. </a:t>
            </a:r>
            <a:endParaRPr lang="en-US" dirty="0" smtClean="0"/>
          </a:p>
          <a:p>
            <a:r>
              <a:rPr lang="en-US" dirty="0" smtClean="0"/>
              <a:t>Pure </a:t>
            </a:r>
            <a:r>
              <a:rPr lang="en-US" dirty="0"/>
              <a:t>risks are risks that bring physical disappearance. For example, risk of flood, fire, etc</a:t>
            </a:r>
            <a:r>
              <a:rPr lang="en-US" dirty="0" smtClean="0"/>
              <a:t>.; and </a:t>
            </a:r>
          </a:p>
          <a:p>
            <a:r>
              <a:rPr lang="en-US" dirty="0" smtClean="0"/>
              <a:t>Speculative </a:t>
            </a:r>
            <a:r>
              <a:rPr lang="en-US" dirty="0"/>
              <a:t>risks are risks of loss of property because of function of market, change of fashion or </a:t>
            </a:r>
            <a:r>
              <a:rPr lang="en-US" dirty="0" smtClean="0"/>
              <a:t>taste.</a:t>
            </a:r>
          </a:p>
          <a:p>
            <a:pPr>
              <a:buFont typeface="Wingdings" pitchFamily="2" charset="2"/>
              <a:buChar char="v"/>
            </a:pPr>
            <a:r>
              <a:rPr lang="en-US" b="1" dirty="0"/>
              <a:t>There are some basic techniques of risk </a:t>
            </a:r>
            <a:r>
              <a:rPr lang="en-US" b="1" dirty="0" smtClean="0"/>
              <a:t>management hereunder:</a:t>
            </a:r>
          </a:p>
          <a:p>
            <a:r>
              <a:rPr lang="en-US" dirty="0"/>
              <a:t>Avoidance of the </a:t>
            </a:r>
            <a:r>
              <a:rPr lang="en-US" dirty="0" smtClean="0"/>
              <a:t>risk;</a:t>
            </a:r>
          </a:p>
          <a:p>
            <a:r>
              <a:rPr lang="en-US" dirty="0"/>
              <a:t>Risk prevention or </a:t>
            </a:r>
            <a:r>
              <a:rPr lang="en-US" dirty="0" smtClean="0"/>
              <a:t>reduction;</a:t>
            </a:r>
          </a:p>
          <a:p>
            <a:r>
              <a:rPr lang="en-US" dirty="0"/>
              <a:t>Risk </a:t>
            </a:r>
            <a:r>
              <a:rPr lang="en-US" dirty="0" smtClean="0"/>
              <a:t>retention/self-insuring; and</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135</a:t>
            </a:fld>
            <a:endParaRPr lang="en-US"/>
          </a:p>
        </p:txBody>
      </p:sp>
    </p:spTree>
    <p:extLst>
      <p:ext uri="{BB962C8B-B14F-4D97-AF65-F5344CB8AC3E}">
        <p14:creationId xmlns:p14="http://schemas.microsoft.com/office/powerpoint/2010/main" xmlns="" val="2997027135"/>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r>
              <a:rPr lang="en-US" dirty="0"/>
              <a:t>Risk transfer mechanism/insurance</a:t>
            </a:r>
            <a:r>
              <a:rPr lang="en-US" dirty="0" smtClean="0"/>
              <a:t>.</a:t>
            </a:r>
          </a:p>
          <a:p>
            <a:pPr marL="0" indent="0">
              <a:buNone/>
            </a:pPr>
            <a:r>
              <a:rPr lang="en-US" b="1" dirty="0" smtClean="0"/>
              <a:t>B.</a:t>
            </a:r>
            <a:r>
              <a:rPr lang="en-US" dirty="0" smtClean="0"/>
              <a:t> </a:t>
            </a:r>
            <a:r>
              <a:rPr lang="en-US" b="1" dirty="0" smtClean="0"/>
              <a:t>The principle </a:t>
            </a:r>
            <a:r>
              <a:rPr lang="en-US" b="1" dirty="0"/>
              <a:t>of insurable interest</a:t>
            </a:r>
          </a:p>
          <a:p>
            <a:r>
              <a:rPr lang="en-US" dirty="0"/>
              <a:t>The insured must have a particular relationship with the subject </a:t>
            </a:r>
            <a:r>
              <a:rPr lang="en-US" dirty="0" smtClean="0"/>
              <a:t>matter </a:t>
            </a:r>
            <a:r>
              <a:rPr lang="en-US" dirty="0"/>
              <a:t>of </a:t>
            </a:r>
            <a:r>
              <a:rPr lang="en-US" dirty="0" smtClean="0"/>
              <a:t>insurance (object of Insurance contract).</a:t>
            </a:r>
          </a:p>
          <a:p>
            <a:pPr marL="0" indent="0">
              <a:buNone/>
            </a:pPr>
            <a:r>
              <a:rPr lang="en-US" b="1" dirty="0" smtClean="0"/>
              <a:t>C.</a:t>
            </a:r>
            <a:r>
              <a:rPr lang="en-US" dirty="0" smtClean="0"/>
              <a:t> </a:t>
            </a:r>
            <a:r>
              <a:rPr lang="en-US" b="1" dirty="0" smtClean="0"/>
              <a:t>The principle of utmost good faith</a:t>
            </a:r>
          </a:p>
          <a:p>
            <a:r>
              <a:rPr lang="en-US" dirty="0"/>
              <a:t>Utmost good faith (</a:t>
            </a:r>
            <a:r>
              <a:rPr lang="en-US" dirty="0" err="1"/>
              <a:t>uberrima</a:t>
            </a:r>
            <a:r>
              <a:rPr lang="en-US" dirty="0"/>
              <a:t> fides) is defined as a positive duty to voluntarily disclose, accurately, and fully all the materials facts to the risk being proposed, whether asked for them or not</a:t>
            </a:r>
            <a:r>
              <a:rPr lang="en-US" dirty="0" smtClean="0"/>
              <a:t>.</a:t>
            </a:r>
          </a:p>
          <a:p>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136</a:t>
            </a:fld>
            <a:endParaRPr lang="en-US"/>
          </a:p>
        </p:txBody>
      </p:sp>
    </p:spTree>
    <p:extLst>
      <p:ext uri="{BB962C8B-B14F-4D97-AF65-F5344CB8AC3E}">
        <p14:creationId xmlns:p14="http://schemas.microsoft.com/office/powerpoint/2010/main" xmlns="" val="4038753966"/>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r>
              <a:rPr lang="en-US" dirty="0"/>
              <a:t>The utmost good faith duty </a:t>
            </a:r>
            <a:r>
              <a:rPr lang="en-US" dirty="0" smtClean="0"/>
              <a:t>rests </a:t>
            </a:r>
            <a:r>
              <a:rPr lang="en-US" dirty="0"/>
              <a:t>highly on the insured party not on the </a:t>
            </a:r>
            <a:r>
              <a:rPr lang="en-US" dirty="0" smtClean="0"/>
              <a:t>insurer; </a:t>
            </a:r>
          </a:p>
          <a:p>
            <a:r>
              <a:rPr lang="en-US" dirty="0" smtClean="0"/>
              <a:t>because </a:t>
            </a:r>
            <a:r>
              <a:rPr lang="en-US" dirty="0"/>
              <a:t>it is the insured that is going to be insured a certain items or materials and when a risk happened the insured has to reveal the risk materialized in good </a:t>
            </a:r>
            <a:r>
              <a:rPr lang="en-US" dirty="0" smtClean="0"/>
              <a:t>faith;  </a:t>
            </a:r>
          </a:p>
          <a:p>
            <a:r>
              <a:rPr lang="en-US" dirty="0" smtClean="0"/>
              <a:t>Not disclosing the material facts resulted in concealment or fraud;</a:t>
            </a:r>
          </a:p>
          <a:p>
            <a:r>
              <a:rPr lang="en-US" dirty="0" smtClean="0"/>
              <a:t>However</a:t>
            </a:r>
            <a:r>
              <a:rPr lang="en-US" dirty="0"/>
              <a:t>, this does not mean that the insurer has no duty; insurer has to put safety or designed a risk protective or preventive </a:t>
            </a:r>
            <a:r>
              <a:rPr lang="en-US" dirty="0" smtClean="0"/>
              <a:t>mechanism.</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137</a:t>
            </a:fld>
            <a:endParaRPr lang="en-US"/>
          </a:p>
        </p:txBody>
      </p:sp>
    </p:spTree>
    <p:extLst>
      <p:ext uri="{BB962C8B-B14F-4D97-AF65-F5344CB8AC3E}">
        <p14:creationId xmlns:p14="http://schemas.microsoft.com/office/powerpoint/2010/main" xmlns="" val="3847986809"/>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b="1" dirty="0" smtClean="0"/>
              <a:t>D. The principle of indemnity</a:t>
            </a:r>
          </a:p>
          <a:p>
            <a:r>
              <a:rPr lang="en-US" dirty="0"/>
              <a:t>Indemnity is to mean the exact financial compensation sufficient to place the insured damaged in the same financial position after a loss </a:t>
            </a:r>
            <a:r>
              <a:rPr lang="en-US" dirty="0" smtClean="0"/>
              <a:t>sustained;</a:t>
            </a:r>
          </a:p>
          <a:p>
            <a:r>
              <a:rPr lang="en-US" dirty="0"/>
              <a:t>At the event of any claim the payment made to the insured can’t exceed the extent of his interest on the subject matter of the insurance. </a:t>
            </a:r>
            <a:endParaRPr lang="en-US" dirty="0" smtClean="0"/>
          </a:p>
          <a:p>
            <a:r>
              <a:rPr lang="en-US" dirty="0" smtClean="0"/>
              <a:t>Compensation= Loss sustained (principle);</a:t>
            </a:r>
          </a:p>
          <a:p>
            <a:r>
              <a:rPr lang="en-US" dirty="0" smtClean="0"/>
              <a:t>Compensation &gt; or&lt; </a:t>
            </a:r>
            <a:r>
              <a:rPr lang="en-US" dirty="0"/>
              <a:t>Loss sustained </a:t>
            </a:r>
            <a:r>
              <a:rPr lang="en-US" dirty="0" smtClean="0"/>
              <a:t>(for non-indemnity insurance).</a:t>
            </a:r>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138</a:t>
            </a:fld>
            <a:endParaRPr lang="en-US"/>
          </a:p>
        </p:txBody>
      </p:sp>
    </p:spTree>
    <p:extLst>
      <p:ext uri="{BB962C8B-B14F-4D97-AF65-F5344CB8AC3E}">
        <p14:creationId xmlns:p14="http://schemas.microsoft.com/office/powerpoint/2010/main" xmlns="" val="3783166586"/>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973"/>
            <a:ext cx="10515600" cy="1325563"/>
          </a:xfrm>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674254"/>
            <a:ext cx="10515600" cy="4502709"/>
          </a:xfrm>
        </p:spPr>
        <p:txBody>
          <a:bodyPr>
            <a:normAutofit lnSpcReduction="10000"/>
          </a:bodyPr>
          <a:lstStyle/>
          <a:p>
            <a:pPr>
              <a:buFont typeface="Wingdings" pitchFamily="2" charset="2"/>
              <a:buChar char="v"/>
            </a:pPr>
            <a:r>
              <a:rPr lang="en-US" b="1" dirty="0"/>
              <a:t>The reasons why life and personal accident are not categorized under indemnity insurance </a:t>
            </a:r>
            <a:r>
              <a:rPr lang="en-US" b="1" dirty="0" smtClean="0"/>
              <a:t>are because :</a:t>
            </a:r>
            <a:endParaRPr lang="en-US" b="1" dirty="0"/>
          </a:p>
          <a:p>
            <a:pPr lvl="0"/>
            <a:r>
              <a:rPr lang="en-US" dirty="0" smtClean="0"/>
              <a:t>they </a:t>
            </a:r>
            <a:r>
              <a:rPr lang="en-US" dirty="0"/>
              <a:t>are unable to measure their insurable interest; and </a:t>
            </a:r>
          </a:p>
          <a:p>
            <a:pPr lvl="0"/>
            <a:r>
              <a:rPr lang="en-US" dirty="0" smtClean="0"/>
              <a:t>they </a:t>
            </a:r>
            <a:r>
              <a:rPr lang="en-US" dirty="0"/>
              <a:t>are unable to bring in to their previous position (re-instatement</a:t>
            </a:r>
            <a:r>
              <a:rPr lang="en-US" dirty="0" smtClean="0"/>
              <a:t>).</a:t>
            </a:r>
          </a:p>
          <a:p>
            <a:pPr>
              <a:buFont typeface="Wingdings" pitchFamily="2" charset="2"/>
              <a:buChar char="v"/>
            </a:pPr>
            <a:r>
              <a:rPr lang="en-US" b="1" dirty="0"/>
              <a:t>Assessment for indemnity insurance should be made </a:t>
            </a:r>
            <a:r>
              <a:rPr lang="en-US" b="1" dirty="0" smtClean="0"/>
              <a:t>as:</a:t>
            </a:r>
          </a:p>
          <a:p>
            <a:pPr lvl="0"/>
            <a:r>
              <a:rPr lang="en-US" dirty="0"/>
              <a:t>In the insurance of objects, the value of the property before the loss should be </a:t>
            </a:r>
            <a:r>
              <a:rPr lang="en-US" dirty="0" smtClean="0"/>
              <a:t>measured (valued); and</a:t>
            </a:r>
            <a:endParaRPr lang="en-US" dirty="0"/>
          </a:p>
          <a:p>
            <a:pPr lvl="0"/>
            <a:r>
              <a:rPr lang="en-US" dirty="0"/>
              <a:t>In the liability insurance, </a:t>
            </a:r>
            <a:r>
              <a:rPr lang="en-US" dirty="0" smtClean="0"/>
              <a:t> </a:t>
            </a:r>
            <a:r>
              <a:rPr lang="en-US" dirty="0"/>
              <a:t>the amount of compensation for </a:t>
            </a:r>
            <a:r>
              <a:rPr lang="en-US" dirty="0" smtClean="0"/>
              <a:t>damage </a:t>
            </a:r>
            <a:r>
              <a:rPr lang="en-US" dirty="0"/>
              <a:t>is determined by the court award or negotiated award or arbitration </a:t>
            </a:r>
            <a:r>
              <a:rPr lang="en-US" dirty="0" smtClean="0"/>
              <a:t>award.</a:t>
            </a:r>
            <a:endParaRPr lang="en-US" dirty="0"/>
          </a:p>
          <a:p>
            <a:pPr marL="0" indent="0">
              <a:buNone/>
            </a:pPr>
            <a:endParaRPr lang="en-US" dirty="0"/>
          </a:p>
          <a:p>
            <a:pPr lvl="0"/>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139</a:t>
            </a:fld>
            <a:endParaRPr lang="en-US"/>
          </a:p>
        </p:txBody>
      </p:sp>
    </p:spTree>
    <p:extLst>
      <p:ext uri="{BB962C8B-B14F-4D97-AF65-F5344CB8AC3E}">
        <p14:creationId xmlns:p14="http://schemas.microsoft.com/office/powerpoint/2010/main" xmlns="" val="2110458672"/>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dirty="0"/>
              <a:t>Indemnity may be made or provided </a:t>
            </a:r>
            <a:r>
              <a:rPr lang="en-US" b="1" dirty="0" smtClean="0"/>
              <a:t>through:</a:t>
            </a:r>
          </a:p>
          <a:p>
            <a:r>
              <a:rPr lang="en-US" dirty="0" smtClean="0"/>
              <a:t> cash</a:t>
            </a:r>
            <a:r>
              <a:rPr lang="en-US" dirty="0"/>
              <a:t>;</a:t>
            </a:r>
            <a:endParaRPr lang="en-US" dirty="0" smtClean="0"/>
          </a:p>
          <a:p>
            <a:r>
              <a:rPr lang="en-US" dirty="0" smtClean="0"/>
              <a:t>replacement </a:t>
            </a:r>
            <a:r>
              <a:rPr lang="en-US" dirty="0"/>
              <a:t>(in case of glass insurance</a:t>
            </a:r>
            <a:r>
              <a:rPr lang="en-US" dirty="0" smtClean="0"/>
              <a:t>); </a:t>
            </a:r>
          </a:p>
          <a:p>
            <a:r>
              <a:rPr lang="en-US" dirty="0" smtClean="0"/>
              <a:t>Re-instatement </a:t>
            </a:r>
            <a:r>
              <a:rPr lang="en-US" dirty="0"/>
              <a:t>or repair (in case of buildings and motor insurance</a:t>
            </a:r>
            <a:r>
              <a:rPr lang="en-US" dirty="0" smtClean="0"/>
              <a:t>);</a:t>
            </a:r>
          </a:p>
          <a:p>
            <a:r>
              <a:rPr lang="en-US" dirty="0" smtClean="0"/>
              <a:t>when </a:t>
            </a:r>
            <a:r>
              <a:rPr lang="en-US" dirty="0"/>
              <a:t>there is partial loss</a:t>
            </a:r>
            <a:r>
              <a:rPr lang="en-US" dirty="0" smtClean="0"/>
              <a:t>.</a:t>
            </a:r>
          </a:p>
          <a:p>
            <a:pPr>
              <a:buFont typeface="Wingdings" pitchFamily="2" charset="2"/>
              <a:buChar char="v"/>
            </a:pPr>
            <a:r>
              <a:rPr lang="en-US" b="1" dirty="0"/>
              <a:t>T</a:t>
            </a:r>
            <a:r>
              <a:rPr lang="en-US" b="1" dirty="0" smtClean="0"/>
              <a:t>he </a:t>
            </a:r>
            <a:r>
              <a:rPr lang="en-US" b="1" dirty="0"/>
              <a:t>insured may not cover a full </a:t>
            </a:r>
            <a:r>
              <a:rPr lang="en-US" b="1" dirty="0" smtClean="0"/>
              <a:t>amount when:</a:t>
            </a:r>
          </a:p>
          <a:p>
            <a:r>
              <a:rPr lang="en-US" dirty="0" smtClean="0"/>
              <a:t>The insured </a:t>
            </a:r>
            <a:r>
              <a:rPr lang="en-US" dirty="0"/>
              <a:t>may agree in to the insurance policy or contract </a:t>
            </a:r>
            <a:r>
              <a:rPr lang="en-US" dirty="0" smtClean="0"/>
              <a:t>;</a:t>
            </a:r>
          </a:p>
          <a:p>
            <a:pPr lvl="0"/>
            <a:r>
              <a:rPr lang="en-US" dirty="0"/>
              <a:t>The loss may be very less amount of money; </a:t>
            </a:r>
            <a:r>
              <a:rPr lang="en-US" dirty="0" smtClean="0"/>
              <a:t>and</a:t>
            </a:r>
            <a:endParaRPr lang="en-US" dirty="0"/>
          </a:p>
          <a:p>
            <a:r>
              <a:rPr lang="en-US" dirty="0" smtClean="0"/>
              <a:t>the </a:t>
            </a:r>
            <a:r>
              <a:rPr lang="en-US" dirty="0"/>
              <a:t>insured knows a risk is </a:t>
            </a:r>
            <a:r>
              <a:rPr lang="en-US" dirty="0" smtClean="0"/>
              <a:t>materialized.</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140</a:t>
            </a:fld>
            <a:endParaRPr lang="en-US"/>
          </a:p>
        </p:txBody>
      </p:sp>
    </p:spTree>
    <p:extLst>
      <p:ext uri="{BB962C8B-B14F-4D97-AF65-F5344CB8AC3E}">
        <p14:creationId xmlns:p14="http://schemas.microsoft.com/office/powerpoint/2010/main" xmlns="" val="4016584961"/>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0883"/>
            <a:ext cx="10147479" cy="1077309"/>
          </a:xfrm>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455313"/>
            <a:ext cx="10515600" cy="4721650"/>
          </a:xfrm>
        </p:spPr>
        <p:txBody>
          <a:bodyPr>
            <a:normAutofit lnSpcReduction="10000"/>
          </a:bodyPr>
          <a:lstStyle/>
          <a:p>
            <a:pPr>
              <a:buFont typeface="Wingdings" pitchFamily="2" charset="2"/>
              <a:buChar char="v"/>
            </a:pPr>
            <a:r>
              <a:rPr lang="en-US" b="1" dirty="0"/>
              <a:t>How do we see the prior agreement of the parties? </a:t>
            </a:r>
          </a:p>
          <a:p>
            <a:r>
              <a:rPr lang="en-US" dirty="0"/>
              <a:t>T</a:t>
            </a:r>
            <a:r>
              <a:rPr lang="en-US" dirty="0" smtClean="0"/>
              <a:t>he </a:t>
            </a:r>
            <a:r>
              <a:rPr lang="en-US" dirty="0"/>
              <a:t>insured may agree in to the insurance policy or contract to be indemnified in the form of replacement rather than to be paid in </a:t>
            </a:r>
            <a:r>
              <a:rPr lang="en-US" dirty="0" smtClean="0"/>
              <a:t>cash </a:t>
            </a:r>
          </a:p>
          <a:p>
            <a:r>
              <a:rPr lang="en-US" dirty="0"/>
              <a:t>I</a:t>
            </a:r>
            <a:r>
              <a:rPr lang="en-US" dirty="0" smtClean="0"/>
              <a:t>t </a:t>
            </a:r>
            <a:r>
              <a:rPr lang="en-US" dirty="0"/>
              <a:t>is possible to determine the form of indemnity prior in </a:t>
            </a:r>
            <a:r>
              <a:rPr lang="en-US" dirty="0" smtClean="0"/>
              <a:t>their agreement;</a:t>
            </a:r>
          </a:p>
          <a:p>
            <a:pPr>
              <a:buFont typeface="Wingdings" pitchFamily="2" charset="2"/>
              <a:buChar char="v"/>
            </a:pPr>
            <a:r>
              <a:rPr lang="en-US" b="1" dirty="0"/>
              <a:t>For </a:t>
            </a:r>
            <a:r>
              <a:rPr lang="en-US" b="1" dirty="0" smtClean="0"/>
              <a:t>example</a:t>
            </a:r>
            <a:r>
              <a:rPr lang="en-US" dirty="0"/>
              <a:t>:</a:t>
            </a:r>
            <a:r>
              <a:rPr lang="en-US" dirty="0" smtClean="0"/>
              <a:t> </a:t>
            </a:r>
          </a:p>
          <a:p>
            <a:pPr marL="0" indent="0">
              <a:buNone/>
            </a:pPr>
            <a:r>
              <a:rPr lang="en-US" dirty="0" smtClean="0"/>
              <a:t>(1)replacement </a:t>
            </a:r>
            <a:r>
              <a:rPr lang="en-US" dirty="0"/>
              <a:t>is usually for glass </a:t>
            </a:r>
            <a:r>
              <a:rPr lang="en-US" dirty="0" smtClean="0"/>
              <a:t>insurance; </a:t>
            </a:r>
          </a:p>
          <a:p>
            <a:pPr marL="0" indent="0">
              <a:buNone/>
            </a:pPr>
            <a:r>
              <a:rPr lang="en-US" dirty="0" smtClean="0"/>
              <a:t>(2)re-instatement </a:t>
            </a:r>
            <a:r>
              <a:rPr lang="en-US" dirty="0"/>
              <a:t>is for </a:t>
            </a:r>
            <a:r>
              <a:rPr lang="en-US" dirty="0" smtClean="0"/>
              <a:t>buildings; </a:t>
            </a:r>
            <a:r>
              <a:rPr lang="en-US" dirty="0"/>
              <a:t>and </a:t>
            </a:r>
            <a:endParaRPr lang="en-US" dirty="0" smtClean="0"/>
          </a:p>
          <a:p>
            <a:pPr marL="0" indent="0">
              <a:buNone/>
            </a:pPr>
            <a:r>
              <a:rPr lang="en-US" dirty="0" smtClean="0"/>
              <a:t>(3)repair </a:t>
            </a:r>
            <a:r>
              <a:rPr lang="en-US" dirty="0"/>
              <a:t>is mostly for motor </a:t>
            </a:r>
            <a:r>
              <a:rPr lang="en-US" dirty="0" smtClean="0"/>
              <a:t>insurance.</a:t>
            </a:r>
          </a:p>
          <a:p>
            <a:r>
              <a:rPr lang="en-US" dirty="0"/>
              <a:t>In the mode of indemnity, the option is mostly given to the insurer. </a:t>
            </a:r>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141</a:t>
            </a:fld>
            <a:endParaRPr lang="en-US"/>
          </a:p>
        </p:txBody>
      </p:sp>
    </p:spTree>
    <p:extLst>
      <p:ext uri="{BB962C8B-B14F-4D97-AF65-F5344CB8AC3E}">
        <p14:creationId xmlns:p14="http://schemas.microsoft.com/office/powerpoint/2010/main" xmlns="" val="1375457163"/>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Times New Roman" panose="02020603050405020304" pitchFamily="18" charset="0"/>
                <a:cs typeface="Times New Roman" panose="02020603050405020304" pitchFamily="18" charset="0"/>
              </a:rPr>
              <a:t>Chapter-seven…cont`d</a:t>
            </a:r>
            <a:endParaRPr lang="en-US"/>
          </a:p>
        </p:txBody>
      </p:sp>
      <p:sp>
        <p:nvSpPr>
          <p:cNvPr id="3" name="Content Placeholder 2"/>
          <p:cNvSpPr>
            <a:spLocks noGrp="1"/>
          </p:cNvSpPr>
          <p:nvPr>
            <p:ph idx="1"/>
          </p:nvPr>
        </p:nvSpPr>
        <p:spPr/>
        <p:txBody>
          <a:bodyPr>
            <a:normAutofit/>
          </a:bodyPr>
          <a:lstStyle/>
          <a:p>
            <a:r>
              <a:rPr lang="en-US" dirty="0"/>
              <a:t>Indemnity is an exact financial compensation that commensurate to receive a full amount of the loss by the </a:t>
            </a:r>
            <a:r>
              <a:rPr lang="en-US" dirty="0" smtClean="0"/>
              <a:t>insurer</a:t>
            </a:r>
          </a:p>
          <a:p>
            <a:pPr>
              <a:buFont typeface="Wingdings" pitchFamily="2" charset="2"/>
              <a:buChar char="v"/>
            </a:pPr>
            <a:r>
              <a:rPr lang="en-US" b="1" dirty="0"/>
              <a:t>There is limited indemnity</a:t>
            </a:r>
            <a:r>
              <a:rPr lang="en-US" b="1" dirty="0" smtClean="0"/>
              <a:t>:</a:t>
            </a:r>
          </a:p>
          <a:p>
            <a:r>
              <a:rPr lang="en-US" dirty="0"/>
              <a:t>The maximum amount that recoverable under insurance is limited by the </a:t>
            </a:r>
            <a:r>
              <a:rPr lang="en-US" dirty="0" smtClean="0"/>
              <a:t>sum-insured, that is, the </a:t>
            </a:r>
            <a:r>
              <a:rPr lang="en-US" dirty="0"/>
              <a:t>insured cannot claim a greater amount than the sum </a:t>
            </a:r>
            <a:r>
              <a:rPr lang="en-US" dirty="0" smtClean="0"/>
              <a:t>insured (determined by the contract).</a:t>
            </a:r>
          </a:p>
          <a:p>
            <a:r>
              <a:rPr lang="en-US" dirty="0" smtClean="0"/>
              <a:t>According </a:t>
            </a:r>
            <a:r>
              <a:rPr lang="en-US" dirty="0"/>
              <a:t>to proclamation No.559/2008 the amount of compensation for third party liability for a person died is up to </a:t>
            </a:r>
            <a:r>
              <a:rPr lang="en-US" u="sng" dirty="0"/>
              <a:t>40,000birr</a:t>
            </a:r>
            <a:r>
              <a:rPr lang="en-US" dirty="0"/>
              <a:t> and injured person is up to </a:t>
            </a:r>
            <a:r>
              <a:rPr lang="en-US" u="sng" dirty="0" smtClean="0"/>
              <a:t>15,000birr</a:t>
            </a:r>
            <a:r>
              <a:rPr lang="en-US" dirty="0" smtClean="0"/>
              <a:t> (determined by law).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142</a:t>
            </a:fld>
            <a:endParaRPr lang="en-US"/>
          </a:p>
        </p:txBody>
      </p:sp>
    </p:spTree>
    <p:extLst>
      <p:ext uri="{BB962C8B-B14F-4D97-AF65-F5344CB8AC3E}">
        <p14:creationId xmlns:p14="http://schemas.microsoft.com/office/powerpoint/2010/main" xmlns="" val="3278362668"/>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r>
              <a:rPr lang="en-US" dirty="0"/>
              <a:t>Under insurance is when the </a:t>
            </a:r>
            <a:r>
              <a:rPr lang="en-US" dirty="0" smtClean="0"/>
              <a:t>sum-insured </a:t>
            </a:r>
            <a:r>
              <a:rPr lang="en-US" dirty="0"/>
              <a:t>does not represent the full at risk</a:t>
            </a:r>
            <a:r>
              <a:rPr lang="en-US" dirty="0" smtClean="0"/>
              <a:t>. </a:t>
            </a:r>
          </a:p>
          <a:p>
            <a:r>
              <a:rPr lang="en-US" dirty="0" smtClean="0"/>
              <a:t>The actual value is 80,000birr but the value insured is </a:t>
            </a:r>
            <a:r>
              <a:rPr lang="en-US" u="sng" dirty="0" smtClean="0"/>
              <a:t>50,000birr</a:t>
            </a:r>
          </a:p>
          <a:p>
            <a:r>
              <a:rPr lang="en-US" dirty="0" smtClean="0"/>
              <a:t>Partial loss with the sum-insured is </a:t>
            </a:r>
            <a:r>
              <a:rPr lang="en-US" u="sng" dirty="0" smtClean="0"/>
              <a:t>20,000birr</a:t>
            </a:r>
          </a:p>
          <a:p>
            <a:pPr>
              <a:buFont typeface="Wingdings" pitchFamily="2" charset="2"/>
              <a:buChar char="v"/>
            </a:pPr>
            <a:r>
              <a:rPr lang="en-US" b="1" dirty="0"/>
              <a:t>We apply the following formulae</a:t>
            </a:r>
            <a:r>
              <a:rPr lang="en-US" dirty="0"/>
              <a:t>. </a:t>
            </a:r>
          </a:p>
          <a:p>
            <a:r>
              <a:rPr lang="en-US" u="sng" dirty="0"/>
              <a:t>Sum insured </a:t>
            </a:r>
            <a:r>
              <a:rPr lang="en-US" dirty="0"/>
              <a:t>X </a:t>
            </a:r>
            <a:r>
              <a:rPr lang="en-US" dirty="0" smtClean="0"/>
              <a:t>Loss=</a:t>
            </a:r>
            <a:r>
              <a:rPr lang="en-US" u="sng" dirty="0" smtClean="0"/>
              <a:t>50,000birr </a:t>
            </a:r>
            <a:r>
              <a:rPr lang="en-US" u="sng" dirty="0"/>
              <a:t>X20, </a:t>
            </a:r>
            <a:r>
              <a:rPr lang="en-US" u="sng" dirty="0" smtClean="0"/>
              <a:t>000birr </a:t>
            </a:r>
            <a:r>
              <a:rPr lang="en-US" dirty="0" smtClean="0"/>
              <a:t>=12,500birr</a:t>
            </a:r>
            <a:endParaRPr lang="en-US" dirty="0"/>
          </a:p>
          <a:p>
            <a:pPr marL="0" indent="0">
              <a:buNone/>
            </a:pPr>
            <a:r>
              <a:rPr lang="en-US" dirty="0" smtClean="0"/>
              <a:t>   Full </a:t>
            </a:r>
            <a:r>
              <a:rPr lang="en-US" dirty="0"/>
              <a:t>value		          </a:t>
            </a:r>
            <a:r>
              <a:rPr lang="en-US" dirty="0" smtClean="0"/>
              <a:t>80,000birr</a:t>
            </a:r>
          </a:p>
          <a:p>
            <a:r>
              <a:rPr lang="en-US" dirty="0"/>
              <a:t>Then the insurer will be liable proportional or average to this, that is, </a:t>
            </a:r>
            <a:r>
              <a:rPr lang="en-US" u="sng" dirty="0" smtClean="0"/>
              <a:t>12,500birr</a:t>
            </a:r>
            <a:r>
              <a:rPr lang="en-US" dirty="0"/>
              <a:t>. </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143</a:t>
            </a:fld>
            <a:endParaRPr lang="en-US"/>
          </a:p>
        </p:txBody>
      </p:sp>
    </p:spTree>
    <p:extLst>
      <p:ext uri="{BB962C8B-B14F-4D97-AF65-F5344CB8AC3E}">
        <p14:creationId xmlns:p14="http://schemas.microsoft.com/office/powerpoint/2010/main" xmlns="" val="3669493106"/>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dirty="0"/>
              <a:t>Another reason that the insured may not cover a full amount is </a:t>
            </a:r>
            <a:r>
              <a:rPr lang="en-US" b="1" dirty="0" smtClean="0"/>
              <a:t>when:</a:t>
            </a:r>
          </a:p>
          <a:p>
            <a:r>
              <a:rPr lang="en-US" dirty="0" smtClean="0"/>
              <a:t>there </a:t>
            </a:r>
            <a:r>
              <a:rPr lang="en-US" dirty="0"/>
              <a:t>is an excess clause in the policy, usually made by agreement for two reasons.  </a:t>
            </a:r>
          </a:p>
          <a:p>
            <a:pPr marL="0" lvl="0" indent="0">
              <a:buNone/>
            </a:pPr>
            <a:r>
              <a:rPr lang="en-US" dirty="0" smtClean="0"/>
              <a:t>(1)The </a:t>
            </a:r>
            <a:r>
              <a:rPr lang="en-US" dirty="0"/>
              <a:t>loss may be very less amount of money; </a:t>
            </a:r>
            <a:r>
              <a:rPr lang="en-US" dirty="0" smtClean="0"/>
              <a:t>and</a:t>
            </a:r>
            <a:endParaRPr lang="en-US" dirty="0"/>
          </a:p>
          <a:p>
            <a:pPr marL="0" lvl="0" indent="0">
              <a:buNone/>
            </a:pPr>
            <a:r>
              <a:rPr lang="en-US" dirty="0" smtClean="0"/>
              <a:t>(2)When </a:t>
            </a:r>
            <a:r>
              <a:rPr lang="en-US" dirty="0"/>
              <a:t>the insured knows a risk is materialized. </a:t>
            </a:r>
            <a:endParaRPr lang="en-US" dirty="0" smtClean="0"/>
          </a:p>
          <a:p>
            <a:pPr>
              <a:buFont typeface="Wingdings" pitchFamily="2" charset="2"/>
              <a:buChar char="v"/>
            </a:pPr>
            <a:r>
              <a:rPr lang="en-US" b="1" dirty="0"/>
              <a:t>For such </a:t>
            </a:r>
            <a:r>
              <a:rPr lang="en-US" b="1" dirty="0" smtClean="0"/>
              <a:t>reasons the </a:t>
            </a:r>
            <a:r>
              <a:rPr lang="en-US" b="1" dirty="0"/>
              <a:t>insured may not get full amount during </a:t>
            </a:r>
            <a:r>
              <a:rPr lang="en-US" b="1" dirty="0" smtClean="0"/>
              <a:t>loss</a:t>
            </a:r>
            <a:r>
              <a:rPr lang="en-US" dirty="0" smtClean="0"/>
              <a:t>.  </a:t>
            </a:r>
          </a:p>
          <a:p>
            <a:r>
              <a:rPr lang="en-US" dirty="0" smtClean="0"/>
              <a:t>For </a:t>
            </a:r>
            <a:r>
              <a:rPr lang="en-US" dirty="0"/>
              <a:t>example, the loss may be </a:t>
            </a:r>
            <a:r>
              <a:rPr lang="en-US" u="sng" dirty="0" smtClean="0"/>
              <a:t>10,000birr </a:t>
            </a:r>
            <a:r>
              <a:rPr lang="en-US" dirty="0"/>
              <a:t>and the excess clause in their policy may be </a:t>
            </a:r>
            <a:r>
              <a:rPr lang="en-US" u="sng" dirty="0" smtClean="0"/>
              <a:t>500birr</a:t>
            </a:r>
            <a:r>
              <a:rPr lang="en-US" dirty="0" smtClean="0"/>
              <a:t>; and </a:t>
            </a:r>
          </a:p>
          <a:p>
            <a:r>
              <a:rPr lang="en-US" dirty="0" smtClean="0"/>
              <a:t> </a:t>
            </a:r>
            <a:r>
              <a:rPr lang="en-US" dirty="0"/>
              <a:t>the insured will only </a:t>
            </a:r>
            <a:r>
              <a:rPr lang="en-US" dirty="0" smtClean="0"/>
              <a:t>cover </a:t>
            </a:r>
            <a:r>
              <a:rPr lang="en-US" u="sng" dirty="0" smtClean="0"/>
              <a:t>9,500birr</a:t>
            </a:r>
            <a:r>
              <a:rPr lang="en-US" dirty="0"/>
              <a:t>. </a:t>
            </a:r>
          </a:p>
          <a:p>
            <a:pPr marL="0" lv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144</a:t>
            </a:fld>
            <a:endParaRPr lang="en-US"/>
          </a:p>
        </p:txBody>
      </p:sp>
    </p:spTree>
    <p:extLst>
      <p:ext uri="{BB962C8B-B14F-4D97-AF65-F5344CB8AC3E}">
        <p14:creationId xmlns:p14="http://schemas.microsoft.com/office/powerpoint/2010/main" xmlns="" val="892800700"/>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416676"/>
            <a:ext cx="10515600" cy="4301543"/>
          </a:xfrm>
        </p:spPr>
        <p:txBody>
          <a:bodyPr>
            <a:normAutofit fontScale="92500" lnSpcReduction="10000"/>
          </a:bodyPr>
          <a:lstStyle/>
          <a:p>
            <a:pPr marL="0" indent="0">
              <a:buNone/>
            </a:pPr>
            <a:r>
              <a:rPr lang="en-US" b="1" dirty="0" smtClean="0"/>
              <a:t>E</a:t>
            </a:r>
            <a:r>
              <a:rPr lang="en-US" b="1" dirty="0"/>
              <a:t>)</a:t>
            </a:r>
            <a:r>
              <a:rPr lang="en-US" b="1" dirty="0" smtClean="0"/>
              <a:t> </a:t>
            </a:r>
            <a:r>
              <a:rPr lang="en-US" b="1" dirty="0"/>
              <a:t>The </a:t>
            </a:r>
            <a:r>
              <a:rPr lang="en-US" b="1" dirty="0" smtClean="0"/>
              <a:t>principle </a:t>
            </a:r>
            <a:r>
              <a:rPr lang="en-US" b="1" dirty="0"/>
              <a:t>of subrogation </a:t>
            </a:r>
          </a:p>
          <a:p>
            <a:r>
              <a:rPr lang="en-US" dirty="0"/>
              <a:t>Subrogation </a:t>
            </a:r>
            <a:r>
              <a:rPr lang="en-US" dirty="0" smtClean="0"/>
              <a:t>is considered </a:t>
            </a:r>
            <a:r>
              <a:rPr lang="en-US" dirty="0"/>
              <a:t>as the natural consequence or corollaries of indemnity</a:t>
            </a:r>
            <a:r>
              <a:rPr lang="en-US" dirty="0" smtClean="0"/>
              <a:t>.</a:t>
            </a:r>
          </a:p>
          <a:p>
            <a:r>
              <a:rPr lang="en-US" dirty="0" smtClean="0"/>
              <a:t>subrogation </a:t>
            </a:r>
            <a:r>
              <a:rPr lang="en-US" dirty="0"/>
              <a:t>is the right of one person, having indemnified another under a legal obligation to do so. </a:t>
            </a:r>
            <a:endParaRPr lang="en-US" dirty="0" smtClean="0"/>
          </a:p>
          <a:p>
            <a:r>
              <a:rPr lang="en-US" dirty="0" smtClean="0"/>
              <a:t>It </a:t>
            </a:r>
            <a:r>
              <a:rPr lang="en-US" dirty="0"/>
              <a:t>is to stand in the place of the other person and avoid himself of all the rights and remedies of that other person whether already enforced or not. </a:t>
            </a:r>
          </a:p>
          <a:p>
            <a:r>
              <a:rPr lang="en-US" dirty="0"/>
              <a:t>Subrogation is sometimes known as </a:t>
            </a:r>
            <a:r>
              <a:rPr lang="en-US" b="1" u="sng" dirty="0"/>
              <a:t>substitution</a:t>
            </a:r>
            <a:r>
              <a:rPr lang="en-US" dirty="0"/>
              <a:t>. </a:t>
            </a:r>
            <a:endParaRPr lang="en-US" dirty="0" smtClean="0"/>
          </a:p>
          <a:p>
            <a:pPr marL="0" indent="0">
              <a:buNone/>
            </a:pPr>
            <a:endParaRPr lang="en-US" dirty="0"/>
          </a:p>
          <a:p>
            <a:pPr marL="0" indent="0">
              <a:buNone/>
            </a:pPr>
            <a:r>
              <a:rPr lang="en-US" dirty="0" smtClean="0"/>
              <a:t>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145</a:t>
            </a:fld>
            <a:endParaRPr lang="en-US"/>
          </a:p>
        </p:txBody>
      </p:sp>
    </p:spTree>
    <p:extLst>
      <p:ext uri="{BB962C8B-B14F-4D97-AF65-F5344CB8AC3E}">
        <p14:creationId xmlns:p14="http://schemas.microsoft.com/office/powerpoint/2010/main" xmlns="" val="2881605741"/>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r>
              <a:rPr lang="en-US" dirty="0"/>
              <a:t>If the insured has no present or provide the document to the insurer, the insurer may relieve in whole or in part of his liabilities to the beneficiary</a:t>
            </a:r>
            <a:r>
              <a:rPr lang="en-US" dirty="0" smtClean="0"/>
              <a:t>.</a:t>
            </a:r>
          </a:p>
          <a:p>
            <a:r>
              <a:rPr lang="en-US" dirty="0"/>
              <a:t>If the third party is the ascendant, descendant or an employee of the insured, the right of subrogation is not given to the insurer unless the persons acted maliciously. </a:t>
            </a:r>
            <a:endParaRPr lang="en-US" dirty="0" smtClean="0"/>
          </a:p>
          <a:p>
            <a:r>
              <a:rPr lang="en-US" dirty="0" smtClean="0"/>
              <a:t>The </a:t>
            </a:r>
            <a:r>
              <a:rPr lang="en-US" dirty="0"/>
              <a:t>reason is, it is against the public interest and public policy of the society</a:t>
            </a:r>
            <a:r>
              <a:rPr lang="en-US" dirty="0" smtClean="0"/>
              <a:t>.</a:t>
            </a:r>
          </a:p>
          <a:p>
            <a:r>
              <a:rPr lang="en-US" dirty="0"/>
              <a:t>If the parties clearly stipulated to be subrogated in their contract, the insurer will have the right to substitute the insured and be subrogated from any other on behalf of the </a:t>
            </a:r>
            <a:r>
              <a:rPr lang="en-US" dirty="0" smtClean="0"/>
              <a:t>insured (Article 2093 civil code)</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146</a:t>
            </a:fld>
            <a:endParaRPr lang="en-US"/>
          </a:p>
        </p:txBody>
      </p:sp>
    </p:spTree>
    <p:extLst>
      <p:ext uri="{BB962C8B-B14F-4D97-AF65-F5344CB8AC3E}">
        <p14:creationId xmlns:p14="http://schemas.microsoft.com/office/powerpoint/2010/main" xmlns="" val="169149061"/>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fontScale="92500" lnSpcReduction="10000"/>
          </a:bodyPr>
          <a:lstStyle/>
          <a:p>
            <a:r>
              <a:rPr lang="en-US" dirty="0"/>
              <a:t>But in the commercial code Art. 683(1) whether there is agreement or not the insurer is entitled to substitute the insured to bring action against third </a:t>
            </a:r>
            <a:r>
              <a:rPr lang="en-US" dirty="0" smtClean="0"/>
              <a:t>party;</a:t>
            </a:r>
          </a:p>
          <a:p>
            <a:r>
              <a:rPr lang="en-US" dirty="0"/>
              <a:t>Insurance of persons (life) is not indemnity insurance but </a:t>
            </a:r>
            <a:r>
              <a:rPr lang="en-US" dirty="0" smtClean="0"/>
              <a:t> </a:t>
            </a:r>
            <a:r>
              <a:rPr lang="en-US" dirty="0"/>
              <a:t>insurance of benefit.  </a:t>
            </a:r>
            <a:endParaRPr lang="en-US" dirty="0" smtClean="0"/>
          </a:p>
          <a:p>
            <a:r>
              <a:rPr lang="en-US" dirty="0" smtClean="0"/>
              <a:t>Insurance </a:t>
            </a:r>
            <a:r>
              <a:rPr lang="en-US" dirty="0"/>
              <a:t>of persons shall not be subrogated or substituted even if provide in the </a:t>
            </a:r>
            <a:r>
              <a:rPr lang="en-US" dirty="0" smtClean="0"/>
              <a:t>policy; </a:t>
            </a:r>
          </a:p>
          <a:p>
            <a:r>
              <a:rPr lang="en-US" dirty="0"/>
              <a:t>The person may get from different benefits as the result a person is not allowed for </a:t>
            </a:r>
            <a:r>
              <a:rPr lang="en-US" dirty="0" smtClean="0"/>
              <a:t>subrogation;</a:t>
            </a:r>
          </a:p>
          <a:p>
            <a:r>
              <a:rPr lang="en-US" dirty="0"/>
              <a:t>However, under insurance of object (property) subrogation is possible; the purpose is to prove not to be benefited from many benefits.</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147</a:t>
            </a:fld>
            <a:endParaRPr lang="en-US"/>
          </a:p>
        </p:txBody>
      </p:sp>
    </p:spTree>
    <p:extLst>
      <p:ext uri="{BB962C8B-B14F-4D97-AF65-F5344CB8AC3E}">
        <p14:creationId xmlns:p14="http://schemas.microsoft.com/office/powerpoint/2010/main" xmlns="" val="2299650943"/>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b="1" dirty="0" smtClean="0"/>
              <a:t>F) </a:t>
            </a:r>
            <a:r>
              <a:rPr lang="en-US" b="1" dirty="0"/>
              <a:t>The </a:t>
            </a:r>
            <a:r>
              <a:rPr lang="en-US" b="1" dirty="0" smtClean="0"/>
              <a:t>principle </a:t>
            </a:r>
            <a:r>
              <a:rPr lang="en-US" b="1" dirty="0"/>
              <a:t>of </a:t>
            </a:r>
            <a:r>
              <a:rPr lang="en-US" b="1" dirty="0" smtClean="0"/>
              <a:t>Contribution </a:t>
            </a:r>
          </a:p>
          <a:p>
            <a:r>
              <a:rPr lang="en-US" dirty="0" smtClean="0"/>
              <a:t>It is </a:t>
            </a:r>
            <a:r>
              <a:rPr lang="en-US" dirty="0"/>
              <a:t>the right of an insurer to call up on others which have similarly liable insurers to the same insured to share the cost of an indemnity </a:t>
            </a:r>
            <a:r>
              <a:rPr lang="en-US" dirty="0" smtClean="0"/>
              <a:t>payment;</a:t>
            </a:r>
          </a:p>
          <a:p>
            <a:r>
              <a:rPr lang="en-US" dirty="0" smtClean="0"/>
              <a:t>When there </a:t>
            </a:r>
            <a:r>
              <a:rPr lang="en-US" dirty="0"/>
              <a:t>are two or more insurers </a:t>
            </a:r>
            <a:r>
              <a:rPr lang="en-US" dirty="0" smtClean="0"/>
              <a:t> insured</a:t>
            </a:r>
            <a:r>
              <a:rPr lang="en-US" dirty="0"/>
              <a:t> </a:t>
            </a:r>
            <a:r>
              <a:rPr lang="en-US" dirty="0" smtClean="0"/>
              <a:t>a </a:t>
            </a:r>
            <a:r>
              <a:rPr lang="en-US" dirty="0"/>
              <a:t>property in all of </a:t>
            </a:r>
            <a:r>
              <a:rPr lang="en-US"/>
              <a:t>the </a:t>
            </a:r>
            <a:r>
              <a:rPr lang="en-US" smtClean="0"/>
              <a:t> insurers at </a:t>
            </a:r>
            <a:r>
              <a:rPr lang="en-US" dirty="0" smtClean="0"/>
              <a:t>once and if </a:t>
            </a:r>
            <a:r>
              <a:rPr lang="en-US" dirty="0"/>
              <a:t>there is a deliberate bad faith </a:t>
            </a:r>
            <a:r>
              <a:rPr lang="en-US" dirty="0" smtClean="0"/>
              <a:t>made by the insured the </a:t>
            </a:r>
            <a:r>
              <a:rPr lang="en-US" dirty="0"/>
              <a:t>claim will completely </a:t>
            </a:r>
            <a:r>
              <a:rPr lang="en-US" dirty="0" smtClean="0"/>
              <a:t>rejected if not can be covered by all insurers. </a:t>
            </a:r>
          </a:p>
          <a:p>
            <a:r>
              <a:rPr lang="en-US" dirty="0"/>
              <a:t>The principle of indemnity will operate in contribution. </a:t>
            </a:r>
            <a:endParaRPr lang="en-US"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148</a:t>
            </a:fld>
            <a:endParaRPr lang="en-US"/>
          </a:p>
        </p:txBody>
      </p:sp>
    </p:spTree>
    <p:extLst>
      <p:ext uri="{BB962C8B-B14F-4D97-AF65-F5344CB8AC3E}">
        <p14:creationId xmlns:p14="http://schemas.microsoft.com/office/powerpoint/2010/main" xmlns="" val="2910459446"/>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dirty="0"/>
              <a:t>There are  three conditions </a:t>
            </a:r>
            <a:r>
              <a:rPr lang="en-US" b="1" dirty="0" smtClean="0"/>
              <a:t>that contribution </a:t>
            </a:r>
            <a:r>
              <a:rPr lang="en-US" b="1" dirty="0"/>
              <a:t>to </a:t>
            </a:r>
            <a:r>
              <a:rPr lang="en-US" b="1" dirty="0" smtClean="0"/>
              <a:t>apply:</a:t>
            </a:r>
          </a:p>
          <a:p>
            <a:pPr marL="514350" lvl="0" indent="-514350">
              <a:buAutoNum type="arabicParenBoth"/>
            </a:pPr>
            <a:r>
              <a:rPr lang="en-US" dirty="0" smtClean="0"/>
              <a:t>There </a:t>
            </a:r>
            <a:r>
              <a:rPr lang="en-US" dirty="0"/>
              <a:t>should be a common peril up on the subject </a:t>
            </a:r>
            <a:r>
              <a:rPr lang="en-US" dirty="0" smtClean="0"/>
              <a:t>matter;</a:t>
            </a:r>
          </a:p>
          <a:p>
            <a:pPr marL="514350" lvl="0" indent="-514350">
              <a:buAutoNum type="arabicParenBoth"/>
            </a:pPr>
            <a:r>
              <a:rPr lang="en-US" dirty="0" smtClean="0"/>
              <a:t>There </a:t>
            </a:r>
            <a:r>
              <a:rPr lang="en-US" dirty="0"/>
              <a:t>may be two or more insurance policy to cover the risk up on their </a:t>
            </a:r>
            <a:r>
              <a:rPr lang="en-US" dirty="0" smtClean="0"/>
              <a:t>contributors </a:t>
            </a:r>
            <a:r>
              <a:rPr lang="en-US" dirty="0"/>
              <a:t>if and only if there is a common peril up on the subject </a:t>
            </a:r>
            <a:r>
              <a:rPr lang="en-US" dirty="0" smtClean="0"/>
              <a:t>matter; and</a:t>
            </a:r>
          </a:p>
          <a:p>
            <a:pPr marL="514350" lvl="0" indent="-514350">
              <a:buAutoNum type="arabicParenBoth"/>
            </a:pPr>
            <a:r>
              <a:rPr lang="en-US" dirty="0" smtClean="0"/>
              <a:t>If </a:t>
            </a:r>
            <a:r>
              <a:rPr lang="en-US" dirty="0"/>
              <a:t>there is a difference in the policy of the peril that is going to be insured, the principle of contribution will not apply</a:t>
            </a:r>
            <a:r>
              <a:rPr lang="en-US" dirty="0" smtClean="0"/>
              <a:t>.</a:t>
            </a:r>
          </a:p>
          <a:p>
            <a:pPr>
              <a:buFont typeface="Wingdings" pitchFamily="2" charset="2"/>
              <a:buChar char="v"/>
            </a:pPr>
            <a:r>
              <a:rPr lang="en-US" dirty="0"/>
              <a:t>The purpose of the principle of contribution is not to be paid over insurance </a:t>
            </a:r>
            <a:r>
              <a:rPr lang="en-US" dirty="0" smtClean="0"/>
              <a:t>amount rather </a:t>
            </a:r>
            <a:r>
              <a:rPr lang="en-US" dirty="0"/>
              <a:t>to compensate the insured the exact amount that he claimed depending on their insurance contract.</a:t>
            </a:r>
          </a:p>
          <a:p>
            <a:pPr marL="0" lv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149</a:t>
            </a:fld>
            <a:endParaRPr lang="en-US"/>
          </a:p>
        </p:txBody>
      </p:sp>
    </p:spTree>
    <p:extLst>
      <p:ext uri="{BB962C8B-B14F-4D97-AF65-F5344CB8AC3E}">
        <p14:creationId xmlns:p14="http://schemas.microsoft.com/office/powerpoint/2010/main" xmlns="" val="2420124555"/>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b="1" dirty="0" smtClean="0"/>
              <a:t>G) Principle </a:t>
            </a:r>
            <a:r>
              <a:rPr lang="en-US" b="1" dirty="0"/>
              <a:t>of Proximate </a:t>
            </a:r>
            <a:r>
              <a:rPr lang="en-US" b="1" dirty="0" smtClean="0"/>
              <a:t>cause</a:t>
            </a:r>
          </a:p>
          <a:p>
            <a:r>
              <a:rPr lang="en-US" dirty="0"/>
              <a:t>Proximate cause is defined as the </a:t>
            </a:r>
            <a:r>
              <a:rPr lang="en-US" dirty="0" smtClean="0"/>
              <a:t>active and </a:t>
            </a:r>
            <a:r>
              <a:rPr lang="en-US" dirty="0"/>
              <a:t>efficient cause that sets in motion a train of events which brings about a result without the intervention of any force started and working actively from a new and independent source. </a:t>
            </a:r>
            <a:endParaRPr lang="en-US" dirty="0" smtClean="0"/>
          </a:p>
          <a:p>
            <a:r>
              <a:rPr lang="en-US" dirty="0" smtClean="0"/>
              <a:t>In </a:t>
            </a:r>
            <a:r>
              <a:rPr lang="en-US" dirty="0"/>
              <a:t>insurance contract causation is the basic factor to compensate for the damage or loss sustained. </a:t>
            </a:r>
            <a:endParaRPr lang="en-US" dirty="0" smtClean="0"/>
          </a:p>
          <a:p>
            <a:r>
              <a:rPr lang="en-US" dirty="0"/>
              <a:t>To arrive at a certain conclusion whether there is a loss or not to be covered by insurance the </a:t>
            </a:r>
            <a:r>
              <a:rPr lang="en-US" b="1" u="sng" dirty="0"/>
              <a:t>cause</a:t>
            </a:r>
            <a:r>
              <a:rPr lang="en-US" b="1" dirty="0"/>
              <a:t> </a:t>
            </a:r>
            <a:r>
              <a:rPr lang="en-US" dirty="0"/>
              <a:t>and </a:t>
            </a:r>
            <a:r>
              <a:rPr lang="en-US" b="1" u="sng" dirty="0"/>
              <a:t>effect</a:t>
            </a:r>
            <a:r>
              <a:rPr lang="en-US" dirty="0"/>
              <a:t> relationship must </a:t>
            </a:r>
            <a:r>
              <a:rPr lang="en-US" dirty="0" smtClean="0"/>
              <a:t>exist.</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150</a:t>
            </a:fld>
            <a:endParaRPr lang="en-US"/>
          </a:p>
        </p:txBody>
      </p:sp>
    </p:spTree>
    <p:extLst>
      <p:ext uri="{BB962C8B-B14F-4D97-AF65-F5344CB8AC3E}">
        <p14:creationId xmlns:p14="http://schemas.microsoft.com/office/powerpoint/2010/main" xmlns="" val="1206736409"/>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687132"/>
            <a:ext cx="10515600" cy="4489831"/>
          </a:xfrm>
        </p:spPr>
        <p:txBody>
          <a:bodyPr>
            <a:normAutofit lnSpcReduction="10000"/>
          </a:bodyPr>
          <a:lstStyle/>
          <a:p>
            <a:r>
              <a:rPr lang="en-US" dirty="0"/>
              <a:t>I</a:t>
            </a:r>
            <a:r>
              <a:rPr lang="en-US" dirty="0" smtClean="0"/>
              <a:t>n </a:t>
            </a:r>
            <a:r>
              <a:rPr lang="en-US" dirty="0"/>
              <a:t>insurance policy there are conditions identified </a:t>
            </a:r>
            <a:r>
              <a:rPr lang="en-US" dirty="0" smtClean="0"/>
              <a:t>as: </a:t>
            </a:r>
          </a:p>
          <a:p>
            <a:r>
              <a:rPr lang="en-US" dirty="0"/>
              <a:t>I</a:t>
            </a:r>
            <a:r>
              <a:rPr lang="en-US" dirty="0" smtClean="0"/>
              <a:t>nsured peril; </a:t>
            </a:r>
          </a:p>
          <a:p>
            <a:r>
              <a:rPr lang="en-US" dirty="0"/>
              <a:t>E</a:t>
            </a:r>
            <a:r>
              <a:rPr lang="en-US" dirty="0" smtClean="0"/>
              <a:t>xcepted peril; </a:t>
            </a:r>
            <a:r>
              <a:rPr lang="en-US" dirty="0"/>
              <a:t>and </a:t>
            </a:r>
            <a:endParaRPr lang="en-US" dirty="0" smtClean="0"/>
          </a:p>
          <a:p>
            <a:r>
              <a:rPr lang="en-US" dirty="0"/>
              <a:t>U</a:t>
            </a:r>
            <a:r>
              <a:rPr lang="en-US" dirty="0" smtClean="0"/>
              <a:t>ninsured peril.</a:t>
            </a:r>
          </a:p>
          <a:p>
            <a:pPr>
              <a:buFont typeface="Wingdings" pitchFamily="2" charset="2"/>
              <a:buChar char="v"/>
            </a:pPr>
            <a:r>
              <a:rPr lang="en-US" b="1" dirty="0"/>
              <a:t>To evaluate proximate cause there are three </a:t>
            </a:r>
            <a:r>
              <a:rPr lang="en-US" b="1" dirty="0" smtClean="0"/>
              <a:t>issues </a:t>
            </a:r>
            <a:r>
              <a:rPr lang="en-US" b="1" dirty="0"/>
              <a:t>on insurance policy that must be observed:</a:t>
            </a:r>
          </a:p>
          <a:p>
            <a:pPr marL="514350" indent="-514350">
              <a:buAutoNum type="alphaUcParenR"/>
            </a:pPr>
            <a:r>
              <a:rPr lang="en-US" dirty="0" smtClean="0"/>
              <a:t>If </a:t>
            </a:r>
            <a:r>
              <a:rPr lang="en-US" dirty="0"/>
              <a:t>the loss is the </a:t>
            </a:r>
            <a:r>
              <a:rPr lang="en-US" b="1" dirty="0"/>
              <a:t>result of the operation of a single cause</a:t>
            </a:r>
            <a:r>
              <a:rPr lang="en-US" dirty="0"/>
              <a:t>, the loss is an insured </a:t>
            </a:r>
            <a:r>
              <a:rPr lang="en-US" dirty="0" smtClean="0"/>
              <a:t>peril;</a:t>
            </a:r>
          </a:p>
          <a:p>
            <a:pPr marL="514350" indent="-514350">
              <a:buAutoNum type="alphaUcParenR"/>
            </a:pPr>
            <a:r>
              <a:rPr lang="en-US" b="1" dirty="0"/>
              <a:t>Successive </a:t>
            </a:r>
            <a:r>
              <a:rPr lang="en-US" b="1" dirty="0" smtClean="0"/>
              <a:t>causes</a:t>
            </a:r>
            <a:r>
              <a:rPr lang="en-US" dirty="0" smtClean="0"/>
              <a:t>-if </a:t>
            </a:r>
            <a:r>
              <a:rPr lang="en-US" dirty="0"/>
              <a:t>the causes is resulted from the original cause and is an insured </a:t>
            </a:r>
            <a:r>
              <a:rPr lang="en-US" dirty="0" smtClean="0"/>
              <a:t>peril </a:t>
            </a:r>
            <a:r>
              <a:rPr lang="en-US" dirty="0"/>
              <a:t>the loss will be </a:t>
            </a:r>
            <a:r>
              <a:rPr lang="en-US" dirty="0" smtClean="0"/>
              <a:t>covered. However, if the </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151</a:t>
            </a:fld>
            <a:endParaRPr lang="en-US"/>
          </a:p>
        </p:txBody>
      </p:sp>
    </p:spTree>
    <p:extLst>
      <p:ext uri="{BB962C8B-B14F-4D97-AF65-F5344CB8AC3E}">
        <p14:creationId xmlns:p14="http://schemas.microsoft.com/office/powerpoint/2010/main" xmlns="" val="1487185318"/>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marL="0" indent="0">
              <a:buNone/>
            </a:pPr>
            <a:r>
              <a:rPr lang="en-US" dirty="0" smtClean="0"/>
              <a:t>However, if the original </a:t>
            </a:r>
            <a:r>
              <a:rPr lang="en-US" dirty="0"/>
              <a:t>cause is as the result of an excepted peril, the loss will not </a:t>
            </a:r>
            <a:r>
              <a:rPr lang="en-US" dirty="0" smtClean="0"/>
              <a:t>cover; and</a:t>
            </a:r>
          </a:p>
          <a:p>
            <a:pPr marL="0" indent="0">
              <a:buNone/>
            </a:pPr>
            <a:r>
              <a:rPr lang="en-US" b="1" dirty="0" smtClean="0"/>
              <a:t>C) </a:t>
            </a:r>
            <a:r>
              <a:rPr lang="en-US" b="1" dirty="0"/>
              <a:t>In case of concurrent </a:t>
            </a:r>
            <a:r>
              <a:rPr lang="en-US" b="1" dirty="0" smtClean="0"/>
              <a:t>causes</a:t>
            </a:r>
            <a:endParaRPr lang="en-US" b="1" dirty="0"/>
          </a:p>
          <a:p>
            <a:pPr>
              <a:buFont typeface="Wingdings" pitchFamily="2" charset="2"/>
              <a:buChar char="v"/>
            </a:pPr>
            <a:r>
              <a:rPr lang="en-US" dirty="0" smtClean="0"/>
              <a:t> </a:t>
            </a:r>
            <a:r>
              <a:rPr lang="en-US" dirty="0"/>
              <a:t>there are three conditions that shall be observed:</a:t>
            </a:r>
          </a:p>
          <a:p>
            <a:pPr marL="0" lvl="0" indent="0">
              <a:buNone/>
            </a:pPr>
            <a:r>
              <a:rPr lang="en-US" dirty="0" smtClean="0"/>
              <a:t>1.</a:t>
            </a:r>
            <a:r>
              <a:rPr lang="en-US" dirty="0"/>
              <a:t> If it is not an </a:t>
            </a:r>
            <a:r>
              <a:rPr lang="en-US" b="1" dirty="0"/>
              <a:t>excepted (excluded) peril </a:t>
            </a:r>
            <a:r>
              <a:rPr lang="en-US" dirty="0"/>
              <a:t>and if there is an </a:t>
            </a:r>
            <a:r>
              <a:rPr lang="en-US" b="1" dirty="0"/>
              <a:t>insured peril </a:t>
            </a:r>
            <a:r>
              <a:rPr lang="en-US" dirty="0"/>
              <a:t>the insured (person) will get a cover.</a:t>
            </a:r>
          </a:p>
          <a:p>
            <a:pPr marL="0" lvl="0" indent="0">
              <a:buNone/>
            </a:pPr>
            <a:r>
              <a:rPr lang="en-US" dirty="0" smtClean="0"/>
              <a:t>2.</a:t>
            </a:r>
            <a:r>
              <a:rPr lang="en-US" dirty="0"/>
              <a:t> When the </a:t>
            </a:r>
            <a:r>
              <a:rPr lang="en-US" b="1" dirty="0"/>
              <a:t>insured peril and excepted </a:t>
            </a:r>
            <a:r>
              <a:rPr lang="en-US" dirty="0"/>
              <a:t>peril </a:t>
            </a:r>
            <a:r>
              <a:rPr lang="en-US" dirty="0" smtClean="0"/>
              <a:t>are operating </a:t>
            </a:r>
            <a:r>
              <a:rPr lang="en-US" dirty="0"/>
              <a:t>together the policy will not cover such conditions </a:t>
            </a:r>
            <a:r>
              <a:rPr lang="en-US" dirty="0" smtClean="0"/>
              <a:t>created as </a:t>
            </a:r>
            <a:r>
              <a:rPr lang="en-US" dirty="0"/>
              <a:t>the result of the involvement of the excepted peril</a:t>
            </a:r>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152</a:t>
            </a:fld>
            <a:endParaRPr lang="en-US"/>
          </a:p>
        </p:txBody>
      </p:sp>
    </p:spTree>
    <p:extLst>
      <p:ext uri="{BB962C8B-B14F-4D97-AF65-F5344CB8AC3E}">
        <p14:creationId xmlns:p14="http://schemas.microsoft.com/office/powerpoint/2010/main" xmlns="" val="3412324462"/>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92428"/>
            <a:ext cx="10515600" cy="1249252"/>
          </a:xfrm>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828801"/>
            <a:ext cx="10515600" cy="3541690"/>
          </a:xfrm>
        </p:spPr>
        <p:txBody>
          <a:bodyPr>
            <a:normAutofit lnSpcReduction="10000"/>
          </a:bodyPr>
          <a:lstStyle/>
          <a:p>
            <a:pPr marL="0" lvl="0" indent="0">
              <a:buNone/>
            </a:pPr>
            <a:r>
              <a:rPr lang="en-US" dirty="0" smtClean="0"/>
              <a:t>3. If </a:t>
            </a:r>
            <a:r>
              <a:rPr lang="en-US" dirty="0"/>
              <a:t>it is possible </a:t>
            </a:r>
            <a:r>
              <a:rPr lang="en-US" b="1" dirty="0"/>
              <a:t>to</a:t>
            </a:r>
            <a:r>
              <a:rPr lang="en-US" dirty="0"/>
              <a:t> </a:t>
            </a:r>
            <a:r>
              <a:rPr lang="en-US" b="1" dirty="0"/>
              <a:t>identify </a:t>
            </a:r>
            <a:r>
              <a:rPr lang="en-US" dirty="0"/>
              <a:t>the damage caused by </a:t>
            </a:r>
            <a:r>
              <a:rPr lang="en-US" b="1" dirty="0"/>
              <a:t>the insured peril and </a:t>
            </a:r>
            <a:r>
              <a:rPr lang="en-US" dirty="0"/>
              <a:t>the excepted peril, the part damaged by </a:t>
            </a:r>
            <a:r>
              <a:rPr lang="en-US" dirty="0" smtClean="0"/>
              <a:t>the insured </a:t>
            </a:r>
            <a:r>
              <a:rPr lang="en-US" dirty="0"/>
              <a:t>peril will be covered by the policy</a:t>
            </a:r>
            <a:r>
              <a:rPr lang="en-US" dirty="0" smtClean="0"/>
              <a:t>.</a:t>
            </a:r>
          </a:p>
          <a:p>
            <a:pPr>
              <a:buFont typeface="Wingdings" pitchFamily="2" charset="2"/>
              <a:buChar char="v"/>
            </a:pPr>
            <a:r>
              <a:rPr lang="en-US" dirty="0"/>
              <a:t>Sometimes the policies may cover the loss out of the nature of the policy. </a:t>
            </a:r>
            <a:r>
              <a:rPr lang="en-US" dirty="0" smtClean="0"/>
              <a:t>For </a:t>
            </a:r>
            <a:r>
              <a:rPr lang="en-US" dirty="0"/>
              <a:t>instance, when fire caught the house, they may use water to make off (extinguish) the fire, due to this, the building collapsed. </a:t>
            </a:r>
            <a:r>
              <a:rPr lang="en-US" dirty="0" smtClean="0"/>
              <a:t>Then</a:t>
            </a:r>
            <a:r>
              <a:rPr lang="en-US" dirty="0"/>
              <a:t>, </a:t>
            </a:r>
            <a:r>
              <a:rPr lang="en-US" b="1" dirty="0"/>
              <a:t>even though the building collapsed due to water</a:t>
            </a:r>
            <a:r>
              <a:rPr lang="en-US" dirty="0"/>
              <a:t>, the cause of the damage is </a:t>
            </a:r>
            <a:r>
              <a:rPr lang="en-US" b="1" dirty="0"/>
              <a:t>originally fire</a:t>
            </a:r>
            <a:r>
              <a:rPr lang="en-US" dirty="0"/>
              <a:t>. Thus, it should be covered under fire policy. </a:t>
            </a:r>
          </a:p>
          <a:p>
            <a:pPr marL="0" lv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153</a:t>
            </a:fld>
            <a:endParaRPr lang="en-US"/>
          </a:p>
        </p:txBody>
      </p:sp>
    </p:spTree>
    <p:extLst>
      <p:ext uri="{BB962C8B-B14F-4D97-AF65-F5344CB8AC3E}">
        <p14:creationId xmlns:p14="http://schemas.microsoft.com/office/powerpoint/2010/main" xmlns="" val="1946352488"/>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7.6: Assignment and Insurance</a:t>
            </a:r>
          </a:p>
          <a:p>
            <a:pPr>
              <a:buFont typeface="Wingdings" pitchFamily="2" charset="2"/>
              <a:buChar char="v"/>
            </a:pPr>
            <a:r>
              <a:rPr lang="en-US" dirty="0"/>
              <a:t>Concerning assignment of property, a person </a:t>
            </a:r>
            <a:r>
              <a:rPr lang="en-US" dirty="0" smtClean="0"/>
              <a:t>(assignor) can </a:t>
            </a:r>
            <a:r>
              <a:rPr lang="en-US" dirty="0"/>
              <a:t>transfer his right to any third party </a:t>
            </a:r>
            <a:r>
              <a:rPr lang="en-US" dirty="0" smtClean="0"/>
              <a:t>(assignee) and </a:t>
            </a:r>
            <a:r>
              <a:rPr lang="en-US" dirty="0"/>
              <a:t>assignment of contact is possible, however, </a:t>
            </a:r>
            <a:r>
              <a:rPr lang="en-US" dirty="0" smtClean="0"/>
              <a:t>they </a:t>
            </a:r>
            <a:r>
              <a:rPr lang="en-US" dirty="0"/>
              <a:t>have limitations by law as mentioned below:</a:t>
            </a:r>
          </a:p>
          <a:p>
            <a:r>
              <a:rPr lang="en-US" dirty="0"/>
              <a:t>If the contract assigned is to affect or going to affect the contracting parties; or </a:t>
            </a:r>
          </a:p>
          <a:p>
            <a:r>
              <a:rPr lang="en-US" dirty="0"/>
              <a:t>If it harms or affects the personal liberty of the person assigned. It will be invalid or assignment is not </a:t>
            </a:r>
            <a:r>
              <a:rPr lang="en-US" dirty="0" smtClean="0"/>
              <a:t>possible; or </a:t>
            </a:r>
            <a:endParaRPr lang="en-US" dirty="0"/>
          </a:p>
          <a:p>
            <a:r>
              <a:rPr lang="en-US" dirty="0"/>
              <a:t>If the contract is to increase the obligation of the debtor, it is also </a:t>
            </a:r>
            <a:r>
              <a:rPr lang="en-US" dirty="0" smtClean="0"/>
              <a:t>invalid.</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154</a:t>
            </a:fld>
            <a:endParaRPr lang="en-US"/>
          </a:p>
        </p:txBody>
      </p:sp>
    </p:spTree>
    <p:extLst>
      <p:ext uri="{BB962C8B-B14F-4D97-AF65-F5344CB8AC3E}">
        <p14:creationId xmlns:p14="http://schemas.microsoft.com/office/powerpoint/2010/main" xmlns="" val="3077298226"/>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b="1" dirty="0"/>
              <a:t>How assignment of the subject matter of insurance is made? </a:t>
            </a:r>
            <a:endParaRPr lang="en-US" b="1" dirty="0" smtClean="0"/>
          </a:p>
          <a:p>
            <a:r>
              <a:rPr lang="en-US" dirty="0" smtClean="0"/>
              <a:t>assignment </a:t>
            </a:r>
            <a:r>
              <a:rPr lang="en-US" dirty="0"/>
              <a:t>of the subject matter which is the car is possible before the contract is expired</a:t>
            </a:r>
            <a:r>
              <a:rPr lang="en-US" dirty="0" smtClean="0"/>
              <a:t>.</a:t>
            </a:r>
          </a:p>
          <a:p>
            <a:r>
              <a:rPr lang="en-US" dirty="0"/>
              <a:t>If the subject matter is transferred to the third party, the insurance contract terminates between the previous contracting </a:t>
            </a:r>
            <a:r>
              <a:rPr lang="en-US" dirty="0" smtClean="0"/>
              <a:t>parties</a:t>
            </a:r>
          </a:p>
          <a:p>
            <a:r>
              <a:rPr lang="en-US" dirty="0"/>
              <a:t>In marine cargo policy, it can be assigned to a third party. Because of the previous owner of the goods may be changed to other owners with the bill of lading</a:t>
            </a:r>
            <a:r>
              <a:rPr lang="en-US" dirty="0" smtClean="0"/>
              <a:t>.</a:t>
            </a:r>
          </a:p>
          <a:p>
            <a:r>
              <a:rPr lang="en-US" dirty="0"/>
              <a:t>Life insurance policy (contract) is possible easily to assign to another person. It can be freely assigned</a:t>
            </a:r>
          </a:p>
        </p:txBody>
      </p:sp>
      <p:sp>
        <p:nvSpPr>
          <p:cNvPr id="4" name="Slide Number Placeholder 3"/>
          <p:cNvSpPr>
            <a:spLocks noGrp="1"/>
          </p:cNvSpPr>
          <p:nvPr>
            <p:ph type="sldNum" sz="quarter" idx="12"/>
          </p:nvPr>
        </p:nvSpPr>
        <p:spPr/>
        <p:txBody>
          <a:bodyPr/>
          <a:lstStyle/>
          <a:p>
            <a:fld id="{21BB08F8-166D-4140-B320-43E619E97AF0}" type="slidenum">
              <a:rPr lang="en-US" smtClean="0"/>
              <a:pPr/>
              <a:t>155</a:t>
            </a:fld>
            <a:endParaRPr lang="en-US"/>
          </a:p>
        </p:txBody>
      </p:sp>
    </p:spTree>
    <p:extLst>
      <p:ext uri="{BB962C8B-B14F-4D97-AF65-F5344CB8AC3E}">
        <p14:creationId xmlns:p14="http://schemas.microsoft.com/office/powerpoint/2010/main" xmlns="" val="3884256792"/>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lstStyle/>
          <a:p>
            <a:pPr>
              <a:buFont typeface="Wingdings" pitchFamily="2" charset="2"/>
              <a:buChar char="v"/>
            </a:pPr>
            <a:r>
              <a:rPr lang="en-US" b="1" dirty="0"/>
              <a:t>The assignment may be absolute or </a:t>
            </a:r>
            <a:r>
              <a:rPr lang="en-US" b="1" dirty="0" smtClean="0"/>
              <a:t>temporary</a:t>
            </a:r>
          </a:p>
          <a:p>
            <a:r>
              <a:rPr lang="en-US" dirty="0"/>
              <a:t>When the assignment is made to cover debt to the creditor like pledge within a short period of time, it is temporary assignment</a:t>
            </a:r>
            <a:r>
              <a:rPr lang="en-US" dirty="0" smtClean="0"/>
              <a:t>.</a:t>
            </a:r>
          </a:p>
          <a:p>
            <a:r>
              <a:rPr lang="en-US" dirty="0" smtClean="0"/>
              <a:t> The </a:t>
            </a:r>
            <a:r>
              <a:rPr lang="en-US" dirty="0"/>
              <a:t>assignment is said to be absolute like in the form of </a:t>
            </a:r>
            <a:r>
              <a:rPr lang="en-US" dirty="0" smtClean="0"/>
              <a:t>donation, etc. it </a:t>
            </a:r>
            <a:r>
              <a:rPr lang="en-US" dirty="0"/>
              <a:t>can be made by assignment or endorsement</a:t>
            </a:r>
            <a:r>
              <a:rPr lang="en-US" dirty="0" smtClean="0"/>
              <a:t>.</a:t>
            </a:r>
            <a:r>
              <a:rPr lang="en-US" dirty="0"/>
              <a:t> In both cases, we use as a means of transfer of </a:t>
            </a:r>
            <a:r>
              <a:rPr lang="en-US" dirty="0" smtClean="0"/>
              <a:t>right.</a:t>
            </a:r>
          </a:p>
          <a:p>
            <a:r>
              <a:rPr lang="en-US" dirty="0"/>
              <a:t>However, in the case of assignment of right, there is a need of separate or independent instrument to transfer a right from one to </a:t>
            </a:r>
            <a:r>
              <a:rPr lang="en-US" dirty="0" smtClean="0"/>
              <a:t>another.</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156</a:t>
            </a:fld>
            <a:endParaRPr lang="en-US"/>
          </a:p>
        </p:txBody>
      </p:sp>
    </p:spTree>
    <p:extLst>
      <p:ext uri="{BB962C8B-B14F-4D97-AF65-F5344CB8AC3E}">
        <p14:creationId xmlns:p14="http://schemas.microsoft.com/office/powerpoint/2010/main" xmlns="" val="935716784"/>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a:t>7.7. Regulating Insurance Business</a:t>
            </a:r>
          </a:p>
          <a:p>
            <a:r>
              <a:rPr lang="en-US" dirty="0"/>
              <a:t>Modern insurance started in Ethiopia at the turn of the century by the then Bank of Abyssinia which was acting as an agent to foreign insurance </a:t>
            </a:r>
            <a:r>
              <a:rPr lang="en-US" dirty="0" smtClean="0"/>
              <a:t>companies, 1923. </a:t>
            </a:r>
          </a:p>
          <a:p>
            <a:r>
              <a:rPr lang="en-US" dirty="0" smtClean="0"/>
              <a:t>The </a:t>
            </a:r>
            <a:r>
              <a:rPr lang="en-US" dirty="0"/>
              <a:t>Bank was mainly issuing marine and fire policies. </a:t>
            </a:r>
            <a:endParaRPr lang="en-US" dirty="0" smtClean="0"/>
          </a:p>
          <a:p>
            <a:r>
              <a:rPr lang="en-US" dirty="0"/>
              <a:t>In 1951, the first </a:t>
            </a:r>
            <a:r>
              <a:rPr lang="en-US" dirty="0" smtClean="0"/>
              <a:t>local</a:t>
            </a:r>
            <a:r>
              <a:rPr lang="en-US" dirty="0"/>
              <a:t> </a:t>
            </a:r>
            <a:r>
              <a:rPr lang="en-US" dirty="0" smtClean="0"/>
              <a:t>insurance company, </a:t>
            </a:r>
            <a:r>
              <a:rPr lang="en-US" dirty="0"/>
              <a:t>through foreign initiated, </a:t>
            </a:r>
            <a:r>
              <a:rPr lang="en-US" dirty="0" smtClean="0"/>
              <a:t>was </a:t>
            </a:r>
            <a:r>
              <a:rPr lang="en-US" dirty="0"/>
              <a:t>formed. </a:t>
            </a:r>
            <a:r>
              <a:rPr lang="en-US" dirty="0" smtClean="0"/>
              <a:t>This </a:t>
            </a:r>
            <a:r>
              <a:rPr lang="en-US" dirty="0"/>
              <a:t>was the old imperial insurance share </a:t>
            </a:r>
            <a:r>
              <a:rPr lang="en-US" dirty="0" smtClean="0"/>
              <a:t>company.</a:t>
            </a:r>
          </a:p>
          <a:p>
            <a:r>
              <a:rPr lang="en-US" dirty="0"/>
              <a:t>The insurance proclamation 281/1970 managed to outline the manner under which insurance companies should have been formed and what control procedures they had to fulfill while </a:t>
            </a:r>
            <a:r>
              <a:rPr lang="en-US" dirty="0" smtClean="0"/>
              <a:t>operating.</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157</a:t>
            </a:fld>
            <a:endParaRPr lang="en-US"/>
          </a:p>
        </p:txBody>
      </p:sp>
    </p:spTree>
    <p:extLst>
      <p:ext uri="{BB962C8B-B14F-4D97-AF65-F5344CB8AC3E}">
        <p14:creationId xmlns:p14="http://schemas.microsoft.com/office/powerpoint/2010/main" xmlns="" val="458852493"/>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211873" cy="1325563"/>
          </a:xfrm>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a:xfrm>
            <a:off x="838200" y="1635617"/>
            <a:ext cx="10515600" cy="4541346"/>
          </a:xfrm>
        </p:spPr>
        <p:txBody>
          <a:bodyPr>
            <a:normAutofit fontScale="92500" lnSpcReduction="10000"/>
          </a:bodyPr>
          <a:lstStyle/>
          <a:p>
            <a:r>
              <a:rPr lang="en-US" dirty="0"/>
              <a:t>After the revolution, the companies were nationalized in 1975 and allowed to continue as separate entities for one year until incorporated into one body </a:t>
            </a:r>
            <a:r>
              <a:rPr lang="en-US" dirty="0" err="1"/>
              <a:t>viz</a:t>
            </a:r>
            <a:r>
              <a:rPr lang="en-US" dirty="0"/>
              <a:t> the Ethiopian Insurance Corporation under Proclamation No.68/1975</a:t>
            </a:r>
            <a:r>
              <a:rPr lang="en-US" dirty="0" smtClean="0"/>
              <a:t>.</a:t>
            </a:r>
          </a:p>
          <a:p>
            <a:r>
              <a:rPr lang="en-US" dirty="0"/>
              <a:t>Today, because of the introduction of the free market economic policy in Ethiopia, many private insurance companies are flourished to run insurance business similar to that of the Ethiopian insurance corporation</a:t>
            </a:r>
            <a:r>
              <a:rPr lang="en-US" dirty="0" smtClean="0"/>
              <a:t>.</a:t>
            </a:r>
          </a:p>
          <a:p>
            <a:pPr>
              <a:buFont typeface="Wingdings" pitchFamily="2" charset="2"/>
              <a:buChar char="v"/>
            </a:pPr>
            <a:r>
              <a:rPr lang="en-US" b="1" dirty="0"/>
              <a:t>Why the government does interfere in insurance business? </a:t>
            </a:r>
          </a:p>
          <a:p>
            <a:r>
              <a:rPr lang="en-US" dirty="0" smtClean="0"/>
              <a:t>Because insurance is not only a business but also security of life and property of the public.</a:t>
            </a:r>
            <a:endParaRPr lang="en-US" dirty="0"/>
          </a:p>
          <a:p>
            <a:r>
              <a:rPr lang="en-US" dirty="0" smtClean="0"/>
              <a:t>Thus, </a:t>
            </a:r>
            <a:r>
              <a:rPr lang="en-US" dirty="0"/>
              <a:t>the government interferes through laws and appropriate government institutions </a:t>
            </a:r>
            <a:r>
              <a:rPr lang="en-US" dirty="0" smtClean="0"/>
              <a:t>for </a:t>
            </a:r>
            <a:r>
              <a:rPr lang="en-US" dirty="0"/>
              <a:t>the protection of public </a:t>
            </a:r>
            <a:r>
              <a:rPr lang="en-US" dirty="0" smtClean="0"/>
              <a:t>interest.</a:t>
            </a: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158</a:t>
            </a:fld>
            <a:endParaRPr lang="en-US"/>
          </a:p>
        </p:txBody>
      </p:sp>
    </p:spTree>
    <p:extLst>
      <p:ext uri="{BB962C8B-B14F-4D97-AF65-F5344CB8AC3E}">
        <p14:creationId xmlns:p14="http://schemas.microsoft.com/office/powerpoint/2010/main" xmlns="" val="565493226"/>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a:bodyPr>
          <a:lstStyle/>
          <a:p>
            <a:pPr>
              <a:buFont typeface="Wingdings" pitchFamily="2" charset="2"/>
              <a:buChar char="v"/>
            </a:pPr>
            <a:r>
              <a:rPr lang="en-US" b="1" dirty="0"/>
              <a:t>How does the government protect the interest of the public?</a:t>
            </a:r>
          </a:p>
          <a:p>
            <a:pPr marL="514350" indent="-514350">
              <a:buAutoNum type="arabicParenR"/>
            </a:pPr>
            <a:r>
              <a:rPr lang="en-US" dirty="0" smtClean="0"/>
              <a:t>The </a:t>
            </a:r>
            <a:r>
              <a:rPr lang="en-US" dirty="0"/>
              <a:t>government protects the interest of the public through the preservation of </a:t>
            </a:r>
            <a:r>
              <a:rPr lang="en-US" b="1" dirty="0"/>
              <a:t>insurer’s </a:t>
            </a:r>
            <a:r>
              <a:rPr lang="en-US" b="1" dirty="0" smtClean="0"/>
              <a:t>solvency</a:t>
            </a:r>
            <a:r>
              <a:rPr lang="en-US" dirty="0" smtClean="0"/>
              <a:t>;</a:t>
            </a:r>
          </a:p>
          <a:p>
            <a:pPr lvl="0"/>
            <a:r>
              <a:rPr lang="en-US" dirty="0"/>
              <a:t>The government protects or preserves the insurer’s solvency through a capital requirement. </a:t>
            </a:r>
            <a:endParaRPr lang="en-US" dirty="0" smtClean="0"/>
          </a:p>
          <a:p>
            <a:pPr lvl="1"/>
            <a:r>
              <a:rPr lang="en-US" sz="2800" dirty="0" smtClean="0"/>
              <a:t>For </a:t>
            </a:r>
            <a:r>
              <a:rPr lang="en-US" sz="2800" dirty="0"/>
              <a:t>instance, under Art. 4(1) (b) proclamation no. 86/94 provides 3 million birr for general </a:t>
            </a:r>
            <a:r>
              <a:rPr lang="en-US" sz="2800" dirty="0" smtClean="0"/>
              <a:t>insurance; </a:t>
            </a:r>
          </a:p>
          <a:p>
            <a:pPr lvl="1"/>
            <a:r>
              <a:rPr lang="en-US" sz="2800" dirty="0" smtClean="0"/>
              <a:t>4 </a:t>
            </a:r>
            <a:r>
              <a:rPr lang="en-US" sz="2800" dirty="0"/>
              <a:t>million for long term </a:t>
            </a:r>
            <a:r>
              <a:rPr lang="en-US" sz="2800" dirty="0" smtClean="0"/>
              <a:t>insurance; </a:t>
            </a:r>
            <a:r>
              <a:rPr lang="en-US" sz="2800" dirty="0"/>
              <a:t>and </a:t>
            </a:r>
            <a:endParaRPr lang="en-US" sz="2800" dirty="0" smtClean="0"/>
          </a:p>
          <a:p>
            <a:pPr lvl="1"/>
            <a:r>
              <a:rPr lang="en-US" sz="2800" dirty="0" smtClean="0"/>
              <a:t>7 </a:t>
            </a:r>
            <a:r>
              <a:rPr lang="en-US" sz="2800" dirty="0"/>
              <a:t>million birr for both insurance business; </a:t>
            </a:r>
            <a:endParaRPr lang="en-US" sz="2800" dirty="0" smtClean="0"/>
          </a:p>
          <a:p>
            <a:pPr lvl="0"/>
            <a:endParaRPr lang="en-US" dirty="0"/>
          </a:p>
          <a:p>
            <a:pPr marL="514350" indent="-514350">
              <a:buAutoNum type="arabicParenR"/>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159</a:t>
            </a:fld>
            <a:endParaRPr lang="en-US"/>
          </a:p>
        </p:txBody>
      </p:sp>
    </p:spTree>
    <p:extLst>
      <p:ext uri="{BB962C8B-B14F-4D97-AF65-F5344CB8AC3E}">
        <p14:creationId xmlns:p14="http://schemas.microsoft.com/office/powerpoint/2010/main" xmlns="" val="2060101678"/>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r>
              <a:rPr lang="en-US" dirty="0"/>
              <a:t>Deposit is required in a bank as provided under Article 4(1) (e) of this proclamation</a:t>
            </a:r>
            <a:r>
              <a:rPr lang="en-US" dirty="0" smtClean="0"/>
              <a:t>;</a:t>
            </a:r>
          </a:p>
          <a:p>
            <a:pPr lvl="0"/>
            <a:r>
              <a:rPr lang="en-US" dirty="0"/>
              <a:t>Margin of solvency is provided in the proclamation Article 20. </a:t>
            </a:r>
            <a:endParaRPr lang="en-US" dirty="0" smtClean="0"/>
          </a:p>
          <a:p>
            <a:pPr lvl="1"/>
            <a:r>
              <a:rPr lang="en-US" sz="2800" dirty="0" smtClean="0"/>
              <a:t>Article </a:t>
            </a:r>
            <a:r>
              <a:rPr lang="en-US" sz="2800" dirty="0"/>
              <a:t>7(b) says the national bank of Ethiopia can cancel the insurance business if the margin of solvency of the insurer falls below the limit provided in Article 20 of this </a:t>
            </a:r>
            <a:r>
              <a:rPr lang="en-US" sz="2800" dirty="0" smtClean="0"/>
              <a:t>proclamation. </a:t>
            </a:r>
            <a:endParaRPr lang="en-US" sz="2800" dirty="0"/>
          </a:p>
          <a:p>
            <a:pPr marL="0" indent="0">
              <a:buNone/>
            </a:pPr>
            <a:r>
              <a:rPr lang="en-US" dirty="0"/>
              <a:t>2) The </a:t>
            </a:r>
            <a:r>
              <a:rPr lang="en-US" dirty="0" smtClean="0"/>
              <a:t>government protects </a:t>
            </a:r>
            <a:r>
              <a:rPr lang="en-US" dirty="0"/>
              <a:t>the interest of the public </a:t>
            </a:r>
            <a:r>
              <a:rPr lang="en-US" dirty="0" smtClean="0"/>
              <a:t>is </a:t>
            </a:r>
            <a:r>
              <a:rPr lang="en-US" dirty="0"/>
              <a:t>by checking the </a:t>
            </a:r>
            <a:r>
              <a:rPr lang="en-US" b="1" dirty="0"/>
              <a:t>soundness of policy </a:t>
            </a:r>
            <a:r>
              <a:rPr lang="en-US" dirty="0"/>
              <a:t>provisions and premium </a:t>
            </a:r>
            <a:r>
              <a:rPr lang="en-US" dirty="0" smtClean="0"/>
              <a:t>rate; and</a:t>
            </a:r>
          </a:p>
          <a:p>
            <a:pPr marL="0" indent="0">
              <a:buNone/>
            </a:pPr>
            <a:r>
              <a:rPr lang="en-US" dirty="0"/>
              <a:t>3) The government </a:t>
            </a:r>
            <a:r>
              <a:rPr lang="en-US" dirty="0" smtClean="0"/>
              <a:t>protects </a:t>
            </a:r>
            <a:r>
              <a:rPr lang="en-US" dirty="0"/>
              <a:t>the interest of the public by </a:t>
            </a:r>
            <a:r>
              <a:rPr lang="en-US" b="1" dirty="0"/>
              <a:t>controlling and supervising </a:t>
            </a:r>
            <a:r>
              <a:rPr lang="en-US" dirty="0"/>
              <a:t>the activities of </a:t>
            </a:r>
            <a:r>
              <a:rPr lang="en-US" b="1" dirty="0" smtClean="0"/>
              <a:t>intermediaries</a:t>
            </a:r>
            <a:r>
              <a:rPr lang="en-US" dirty="0" smtClean="0"/>
              <a:t>.</a:t>
            </a:r>
          </a:p>
          <a:p>
            <a:pPr mar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160</a:t>
            </a:fld>
            <a:endParaRPr lang="en-US"/>
          </a:p>
        </p:txBody>
      </p:sp>
    </p:spTree>
    <p:extLst>
      <p:ext uri="{BB962C8B-B14F-4D97-AF65-F5344CB8AC3E}">
        <p14:creationId xmlns:p14="http://schemas.microsoft.com/office/powerpoint/2010/main" xmlns="" val="3467718035"/>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Chapter-seven…cont`d</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v"/>
            </a:pPr>
            <a:r>
              <a:rPr lang="en-US" dirty="0"/>
              <a:t>There are other additional reasons that a government intervenes to insurance business. These are</a:t>
            </a:r>
            <a:r>
              <a:rPr lang="en-US" dirty="0" smtClean="0"/>
              <a:t>:</a:t>
            </a:r>
          </a:p>
          <a:p>
            <a:pPr lvl="1"/>
            <a:r>
              <a:rPr lang="en-US" sz="2800" dirty="0"/>
              <a:t>The intervention of the government helps for the advancement of insurance industry so that the public may get quality insurance business </a:t>
            </a:r>
            <a:r>
              <a:rPr lang="en-US" sz="2800" dirty="0" smtClean="0"/>
              <a:t>services; and</a:t>
            </a:r>
            <a:endParaRPr lang="en-US" sz="2800" dirty="0"/>
          </a:p>
          <a:p>
            <a:pPr lvl="1"/>
            <a:r>
              <a:rPr lang="en-US" sz="2800" dirty="0"/>
              <a:t>The government may achieve also use of insurance funds for economic development</a:t>
            </a:r>
            <a:r>
              <a:rPr lang="en-US" sz="2800" dirty="0" smtClean="0"/>
              <a:t>.</a:t>
            </a:r>
          </a:p>
          <a:p>
            <a:pPr>
              <a:buFont typeface="Wingdings" pitchFamily="2" charset="2"/>
              <a:buChar char="v"/>
            </a:pPr>
            <a:r>
              <a:rPr lang="en-US" dirty="0"/>
              <a:t>The government intervenes to insurance business to meet the above objectives through the National Bank of Ethiopia and the Federal High </a:t>
            </a:r>
            <a:r>
              <a:rPr lang="en-US" dirty="0" smtClean="0"/>
              <a:t>Court because insurance is not only a business but a security of life and property.</a:t>
            </a:r>
            <a:endParaRPr lang="en-US" dirty="0"/>
          </a:p>
          <a:p>
            <a:endParaRPr lang="en-US" dirty="0"/>
          </a:p>
        </p:txBody>
      </p:sp>
      <p:sp>
        <p:nvSpPr>
          <p:cNvPr id="4" name="Slide Number Placeholder 3"/>
          <p:cNvSpPr>
            <a:spLocks noGrp="1"/>
          </p:cNvSpPr>
          <p:nvPr>
            <p:ph type="sldNum" sz="quarter" idx="12"/>
          </p:nvPr>
        </p:nvSpPr>
        <p:spPr/>
        <p:txBody>
          <a:bodyPr/>
          <a:lstStyle/>
          <a:p>
            <a:fld id="{21BB08F8-166D-4140-B320-43E619E97AF0}" type="slidenum">
              <a:rPr lang="en-US" smtClean="0"/>
              <a:pPr/>
              <a:t>161</a:t>
            </a:fld>
            <a:endParaRPr lang="en-US"/>
          </a:p>
        </p:txBody>
      </p:sp>
    </p:spTree>
    <p:extLst>
      <p:ext uri="{BB962C8B-B14F-4D97-AF65-F5344CB8AC3E}">
        <p14:creationId xmlns:p14="http://schemas.microsoft.com/office/powerpoint/2010/main" xmlns="" val="450401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5331</TotalTime>
  <Words>12686</Words>
  <Application>Microsoft Office PowerPoint</Application>
  <PresentationFormat>Custom</PresentationFormat>
  <Paragraphs>1289</Paragraphs>
  <Slides>161</Slides>
  <Notes>1</Notes>
  <HiddenSlides>0</HiddenSlides>
  <MMClips>0</MMClips>
  <ScaleCrop>false</ScaleCrop>
  <HeadingPairs>
    <vt:vector size="4" baseType="variant">
      <vt:variant>
        <vt:lpstr>Theme</vt:lpstr>
      </vt:variant>
      <vt:variant>
        <vt:i4>1</vt:i4>
      </vt:variant>
      <vt:variant>
        <vt:lpstr>Slide Titles</vt:lpstr>
      </vt:variant>
      <vt:variant>
        <vt:i4>161</vt:i4>
      </vt:variant>
    </vt:vector>
  </HeadingPairs>
  <TitlesOfParts>
    <vt:vector size="162" baseType="lpstr">
      <vt:lpstr>Office Theme</vt:lpstr>
      <vt:lpstr>              BUSINESS LAW                By: Seyoum Teka  Chapter One: Introduction to Law  </vt:lpstr>
      <vt:lpstr>Introduction…cont`d</vt:lpstr>
      <vt:lpstr>Introduction….cont’d</vt:lpstr>
      <vt:lpstr>Introduction….cont’d</vt:lpstr>
      <vt:lpstr>Introduction…cont`d</vt:lpstr>
      <vt:lpstr>Introduction…cont`d</vt:lpstr>
      <vt:lpstr>Introduction…cont`d</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 </vt:lpstr>
      <vt:lpstr>Introduction…cont`d</vt:lpstr>
      <vt:lpstr>Chapter-Two: Law of Contract in General</vt:lpstr>
      <vt:lpstr>Chapter-Two: 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Chapter-two…cont`d</vt:lpstr>
      <vt:lpstr>Chapter-Three   The Law of Business and Business Organizations                                                                                                                       </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  </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Chapter-three…cont`d</vt:lpstr>
      <vt:lpstr>Chapter-Four: The Law of Sales</vt:lpstr>
      <vt:lpstr>Chapter-four…cont`d</vt:lpstr>
      <vt:lpstr>Chapter-four…cont`d</vt:lpstr>
      <vt:lpstr>Chapter-four…cont`d</vt:lpstr>
      <vt:lpstr>Chapter-four…cont`d</vt:lpstr>
      <vt:lpstr>Chapter-four…cont`d</vt:lpstr>
      <vt:lpstr>Chapter-four…cont`d</vt:lpstr>
      <vt:lpstr>Chapter-Five: Agency Contract</vt:lpstr>
      <vt:lpstr>Chapter-five…cont`d</vt:lpstr>
      <vt:lpstr>Chapter-five…cont`d</vt:lpstr>
      <vt:lpstr>Chapter-five…cont`d</vt:lpstr>
      <vt:lpstr>Chapter-five…cont`d</vt:lpstr>
      <vt:lpstr>Chapter-five…cont`d</vt:lpstr>
      <vt:lpstr>Chapter-five…cont`d</vt:lpstr>
      <vt:lpstr>Chapter-five…cont`d</vt:lpstr>
      <vt:lpstr>Chapter-five…cont`d</vt:lpstr>
      <vt:lpstr>Chapter-five…cont`d</vt:lpstr>
      <vt:lpstr>Chapter-6: The Law of Security Devices                   Final: 5%</vt:lpstr>
      <vt:lpstr>Chapter-six…cont`d</vt:lpstr>
      <vt:lpstr>Chapter-six…cont`d</vt:lpstr>
      <vt:lpstr>Chapter-six…cont`d</vt:lpstr>
      <vt:lpstr>Chapter-six…cont`d</vt:lpstr>
      <vt:lpstr>Chapter-six…cont`d </vt:lpstr>
      <vt:lpstr>Chapter-six…cont`d</vt:lpstr>
      <vt:lpstr>Chapter-six…cont`d</vt:lpstr>
      <vt:lpstr>Chapter-six…cont`d</vt:lpstr>
      <vt:lpstr>Chapter-six…cont`d</vt:lpstr>
      <vt:lpstr>Chapter-six…cont`d</vt:lpstr>
      <vt:lpstr>Chapter-six…cont`d</vt:lpstr>
      <vt:lpstr>Chapter-six…cont`d</vt:lpstr>
      <vt:lpstr>Chapter-six…cont`d</vt:lpstr>
      <vt:lpstr>Chapter-six…cont`d</vt:lpstr>
      <vt:lpstr>Chapter-six…cont`d</vt:lpstr>
      <vt:lpstr>Chapter-six…cont`d</vt:lpstr>
      <vt:lpstr>Chapter-Seven: Law of Insurance Final:10% on condition</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lpstr>Chapter-seven…cont`d</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One: Introduction to Law </dc:title>
  <dc:creator>Seyoum</dc:creator>
  <cp:lastModifiedBy>student</cp:lastModifiedBy>
  <cp:revision>1374</cp:revision>
  <dcterms:created xsi:type="dcterms:W3CDTF">2017-03-22T08:17:01Z</dcterms:created>
  <dcterms:modified xsi:type="dcterms:W3CDTF">2008-04-21T22:48:57Z</dcterms:modified>
</cp:coreProperties>
</file>