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58" r:id="rId3"/>
    <p:sldId id="314" r:id="rId4"/>
    <p:sldId id="319" r:id="rId5"/>
    <p:sldId id="259" r:id="rId6"/>
    <p:sldId id="296" r:id="rId7"/>
    <p:sldId id="260" r:id="rId8"/>
    <p:sldId id="301" r:id="rId9"/>
    <p:sldId id="298" r:id="rId10"/>
    <p:sldId id="263" r:id="rId11"/>
    <p:sldId id="318" r:id="rId12"/>
    <p:sldId id="320" r:id="rId13"/>
    <p:sldId id="302" r:id="rId14"/>
    <p:sldId id="299" r:id="rId15"/>
    <p:sldId id="265" r:id="rId16"/>
    <p:sldId id="266" r:id="rId17"/>
    <p:sldId id="267" r:id="rId18"/>
    <p:sldId id="268" r:id="rId19"/>
    <p:sldId id="269" r:id="rId20"/>
    <p:sldId id="321" r:id="rId21"/>
    <p:sldId id="272" r:id="rId22"/>
    <p:sldId id="306" r:id="rId23"/>
    <p:sldId id="305" r:id="rId24"/>
    <p:sldId id="277" r:id="rId25"/>
    <p:sldId id="278" r:id="rId26"/>
    <p:sldId id="279" r:id="rId27"/>
    <p:sldId id="280" r:id="rId28"/>
    <p:sldId id="281" r:id="rId29"/>
    <p:sldId id="282" r:id="rId30"/>
    <p:sldId id="284" r:id="rId31"/>
    <p:sldId id="316" r:id="rId32"/>
    <p:sldId id="285" r:id="rId33"/>
    <p:sldId id="286" r:id="rId34"/>
    <p:sldId id="287" r:id="rId35"/>
    <p:sldId id="308" r:id="rId36"/>
    <p:sldId id="322" r:id="rId37"/>
    <p:sldId id="288" r:id="rId38"/>
    <p:sldId id="309" r:id="rId39"/>
    <p:sldId id="289" r:id="rId40"/>
    <p:sldId id="292" r:id="rId41"/>
    <p:sldId id="311" r:id="rId42"/>
    <p:sldId id="312" r:id="rId43"/>
    <p:sldId id="294" r:id="rId44"/>
    <p:sldId id="310" r:id="rId45"/>
    <p:sldId id="317" r:id="rId46"/>
  </p:sldIdLst>
  <p:sldSz cx="10972800" cy="8229600" type="B4JIS"/>
  <p:notesSz cx="6858000" cy="9144000"/>
  <p:defaultTextStyle>
    <a:defPPr>
      <a:defRPr lang="en-US"/>
    </a:defPPr>
    <a:lvl1pPr marL="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4864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09728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4592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19456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74320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29184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84048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389120" algn="l" defTabSz="109728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592">
          <p15:clr>
            <a:srgbClr val="A4A3A4"/>
          </p15:clr>
        </p15:guide>
        <p15:guide id="4" pos="34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65" d="100"/>
          <a:sy n="65" d="100"/>
        </p:scale>
        <p:origin x="787" y="62"/>
      </p:cViewPr>
      <p:guideLst>
        <p:guide orient="horz" pos="2160"/>
        <p:guide pos="2880"/>
        <p:guide orient="horz" pos="2592"/>
        <p:guide pos="3456"/>
      </p:guideLst>
    </p:cSldViewPr>
  </p:slideViewPr>
  <p:outlineViewPr>
    <p:cViewPr>
      <p:scale>
        <a:sx n="33" d="100"/>
        <a:sy n="33" d="100"/>
      </p:scale>
      <p:origin x="0" y="4385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11A90D-09BA-41FD-B98D-E1CA87FAEA43}" type="doc">
      <dgm:prSet loTypeId="urn:microsoft.com/office/officeart/2005/8/layout/pyramid2" loCatId="pyramid" qsTypeId="urn:microsoft.com/office/officeart/2005/8/quickstyle/3d5" qsCatId="3D" csTypeId="urn:microsoft.com/office/officeart/2005/8/colors/accent1_2" csCatId="accent1" phldr="1"/>
      <dgm:spPr/>
    </dgm:pt>
    <dgm:pt modelId="{683BD240-D640-4CBE-9934-47CEF6D635C5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Afro-alpine and sub-afro alpine Region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64ACA30-6DC3-4C75-ADC6-411A97F3A278}" type="parTrans" cxnId="{22FBE3BF-E368-4CAB-9865-51AC9BD27B94}">
      <dgm:prSet/>
      <dgm:spPr/>
      <dgm:t>
        <a:bodyPr/>
        <a:lstStyle/>
        <a:p>
          <a:endParaRPr lang="en-US"/>
        </a:p>
      </dgm:t>
    </dgm:pt>
    <dgm:pt modelId="{79621E2E-D997-476B-B229-D42B8E7A0DCF}" type="sibTrans" cxnId="{22FBE3BF-E368-4CAB-9865-51AC9BD27B94}">
      <dgm:prSet/>
      <dgm:spPr/>
      <dgm:t>
        <a:bodyPr/>
        <a:lstStyle/>
        <a:p>
          <a:endParaRPr lang="en-US"/>
        </a:p>
      </dgm:t>
    </dgm:pt>
    <dgm:pt modelId="{C858D41A-7104-45FB-A0EA-00873E626D5C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Forest Region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75B8109-ED81-46E3-8B36-681D64FE72E2}" type="parTrans" cxnId="{4017F556-F70F-4E8A-BBA6-B2ACB94F39D0}">
      <dgm:prSet/>
      <dgm:spPr/>
      <dgm:t>
        <a:bodyPr/>
        <a:lstStyle/>
        <a:p>
          <a:endParaRPr lang="en-US"/>
        </a:p>
      </dgm:t>
    </dgm:pt>
    <dgm:pt modelId="{700D6471-E157-462F-926F-6F809B5EC99B}" type="sibTrans" cxnId="{4017F556-F70F-4E8A-BBA6-B2ACB94F39D0}">
      <dgm:prSet/>
      <dgm:spPr/>
      <dgm:t>
        <a:bodyPr/>
        <a:lstStyle/>
        <a:p>
          <a:endParaRPr lang="en-US"/>
        </a:p>
      </dgm:t>
    </dgm:pt>
    <dgm:pt modelId="{F469747C-9542-4C01-AAEF-F19449A02659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Woodland Savannah Region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C159B9E-6EF7-40DC-8ADA-A182F06C80A1}" type="parTrans" cxnId="{886D0238-5E78-419F-8C42-E1C580800268}">
      <dgm:prSet/>
      <dgm:spPr/>
      <dgm:t>
        <a:bodyPr/>
        <a:lstStyle/>
        <a:p>
          <a:endParaRPr lang="en-US"/>
        </a:p>
      </dgm:t>
    </dgm:pt>
    <dgm:pt modelId="{69B0156A-3647-4ABB-BFAE-2BDDFA96627D}" type="sibTrans" cxnId="{886D0238-5E78-419F-8C42-E1C580800268}">
      <dgm:prSet/>
      <dgm:spPr/>
      <dgm:t>
        <a:bodyPr/>
        <a:lstStyle/>
        <a:p>
          <a:endParaRPr lang="en-US"/>
        </a:p>
      </dgm:t>
    </dgm:pt>
    <dgm:pt modelId="{3BE9798A-CB9F-4DE4-BDE8-B5E72DBAC2B0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Steppe Region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AEC4E50-C647-4ABF-B8AF-BEF491B20D4F}" type="parTrans" cxnId="{C0FA3EA0-038D-4B88-991E-50561AA8B05C}">
      <dgm:prSet/>
      <dgm:spPr/>
      <dgm:t>
        <a:bodyPr/>
        <a:lstStyle/>
        <a:p>
          <a:endParaRPr lang="en-US"/>
        </a:p>
      </dgm:t>
    </dgm:pt>
    <dgm:pt modelId="{BABF36DA-2F14-4EB7-B808-2B4B22AA3175}" type="sibTrans" cxnId="{C0FA3EA0-038D-4B88-991E-50561AA8B05C}">
      <dgm:prSet/>
      <dgm:spPr/>
      <dgm:t>
        <a:bodyPr/>
        <a:lstStyle/>
        <a:p>
          <a:endParaRPr lang="en-US"/>
        </a:p>
      </dgm:t>
    </dgm:pt>
    <dgm:pt modelId="{8E3B6FB9-83CC-420B-870E-ABD7CE05D016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Semi-desert Region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465991C-2F21-40D3-BFD1-4FC8CCEFEBA9}" type="parTrans" cxnId="{E2BF3968-5E8D-468B-B9F7-DAF360E05EF6}">
      <dgm:prSet/>
      <dgm:spPr/>
      <dgm:t>
        <a:bodyPr/>
        <a:lstStyle/>
        <a:p>
          <a:endParaRPr lang="en-US"/>
        </a:p>
      </dgm:t>
    </dgm:pt>
    <dgm:pt modelId="{26FDECE0-85D1-460E-9DC2-69A97FBC95A2}" type="sibTrans" cxnId="{E2BF3968-5E8D-468B-B9F7-DAF360E05EF6}">
      <dgm:prSet/>
      <dgm:spPr/>
      <dgm:t>
        <a:bodyPr/>
        <a:lstStyle/>
        <a:p>
          <a:endParaRPr lang="en-US"/>
        </a:p>
      </dgm:t>
    </dgm:pt>
    <dgm:pt modelId="{ECC6F78A-D2D5-4460-B2F7-53F636EA8B5E}" type="pres">
      <dgm:prSet presAssocID="{FC11A90D-09BA-41FD-B98D-E1CA87FAEA43}" presName="compositeShape" presStyleCnt="0">
        <dgm:presLayoutVars>
          <dgm:dir/>
          <dgm:resizeHandles/>
        </dgm:presLayoutVars>
      </dgm:prSet>
      <dgm:spPr/>
    </dgm:pt>
    <dgm:pt modelId="{75F121F9-3629-440A-8503-56235BC1A143}" type="pres">
      <dgm:prSet presAssocID="{FC11A90D-09BA-41FD-B98D-E1CA87FAEA43}" presName="pyramid" presStyleLbl="node1" presStyleIdx="0" presStyleCnt="1"/>
      <dgm:spPr>
        <a:gradFill flip="none" rotWithShape="1">
          <a:gsLst>
            <a:gs pos="87000">
              <a:schemeClr val="bg2">
                <a:lumMod val="50000"/>
              </a:schemeClr>
            </a:gs>
            <a:gs pos="65000">
              <a:srgbClr val="92D050"/>
            </a:gs>
            <a:gs pos="8442">
              <a:schemeClr val="bg1"/>
            </a:gs>
            <a:gs pos="40000">
              <a:srgbClr val="00B050"/>
            </a:gs>
          </a:gsLst>
          <a:lin ang="5400000" scaled="0"/>
          <a:tileRect/>
        </a:gradFill>
      </dgm:spPr>
    </dgm:pt>
    <dgm:pt modelId="{F1B3C32E-473C-445D-AFE6-98C9D9228F63}" type="pres">
      <dgm:prSet presAssocID="{FC11A90D-09BA-41FD-B98D-E1CA87FAEA43}" presName="theList" presStyleCnt="0"/>
      <dgm:spPr/>
    </dgm:pt>
    <dgm:pt modelId="{55233CA2-8DDB-49CA-AEF7-9A6960D62BB2}" type="pres">
      <dgm:prSet presAssocID="{683BD240-D640-4CBE-9934-47CEF6D635C5}" presName="aNode" presStyleLbl="fgAcc1" presStyleIdx="0" presStyleCnt="5">
        <dgm:presLayoutVars>
          <dgm:bulletEnabled val="1"/>
        </dgm:presLayoutVars>
      </dgm:prSet>
      <dgm:spPr/>
    </dgm:pt>
    <dgm:pt modelId="{762FF65F-7777-4963-A5B5-0232C16E62C5}" type="pres">
      <dgm:prSet presAssocID="{683BD240-D640-4CBE-9934-47CEF6D635C5}" presName="aSpace" presStyleCnt="0"/>
      <dgm:spPr/>
    </dgm:pt>
    <dgm:pt modelId="{5E0DBAB8-26C8-4E95-B655-960D57210691}" type="pres">
      <dgm:prSet presAssocID="{C858D41A-7104-45FB-A0EA-00873E626D5C}" presName="aNode" presStyleLbl="fgAcc1" presStyleIdx="1" presStyleCnt="5">
        <dgm:presLayoutVars>
          <dgm:bulletEnabled val="1"/>
        </dgm:presLayoutVars>
      </dgm:prSet>
      <dgm:spPr/>
    </dgm:pt>
    <dgm:pt modelId="{7EE10CCF-13DF-4F3D-9D30-778DDE168364}" type="pres">
      <dgm:prSet presAssocID="{C858D41A-7104-45FB-A0EA-00873E626D5C}" presName="aSpace" presStyleCnt="0"/>
      <dgm:spPr/>
    </dgm:pt>
    <dgm:pt modelId="{5066457E-2FCC-47F0-BE45-60FB093FDFB5}" type="pres">
      <dgm:prSet presAssocID="{F469747C-9542-4C01-AAEF-F19449A02659}" presName="aNode" presStyleLbl="fgAcc1" presStyleIdx="2" presStyleCnt="5">
        <dgm:presLayoutVars>
          <dgm:bulletEnabled val="1"/>
        </dgm:presLayoutVars>
      </dgm:prSet>
      <dgm:spPr/>
    </dgm:pt>
    <dgm:pt modelId="{51E5FB56-F5DA-4BA7-843A-284CE673BD6B}" type="pres">
      <dgm:prSet presAssocID="{F469747C-9542-4C01-AAEF-F19449A02659}" presName="aSpace" presStyleCnt="0"/>
      <dgm:spPr/>
    </dgm:pt>
    <dgm:pt modelId="{B452B60F-7E16-4264-8B7F-C9CBDA63A0FC}" type="pres">
      <dgm:prSet presAssocID="{3BE9798A-CB9F-4DE4-BDE8-B5E72DBAC2B0}" presName="aNode" presStyleLbl="fgAcc1" presStyleIdx="3" presStyleCnt="5">
        <dgm:presLayoutVars>
          <dgm:bulletEnabled val="1"/>
        </dgm:presLayoutVars>
      </dgm:prSet>
      <dgm:spPr/>
    </dgm:pt>
    <dgm:pt modelId="{7ED91352-3364-4553-B0A6-9AC896AEE823}" type="pres">
      <dgm:prSet presAssocID="{3BE9798A-CB9F-4DE4-BDE8-B5E72DBAC2B0}" presName="aSpace" presStyleCnt="0"/>
      <dgm:spPr/>
    </dgm:pt>
    <dgm:pt modelId="{C1A9694A-C833-435A-B38A-63BF964014DD}" type="pres">
      <dgm:prSet presAssocID="{8E3B6FB9-83CC-420B-870E-ABD7CE05D016}" presName="aNode" presStyleLbl="fgAcc1" presStyleIdx="4" presStyleCnt="5">
        <dgm:presLayoutVars>
          <dgm:bulletEnabled val="1"/>
        </dgm:presLayoutVars>
      </dgm:prSet>
      <dgm:spPr/>
    </dgm:pt>
    <dgm:pt modelId="{172B512F-DB73-47EA-91CA-E49697FDB4ED}" type="pres">
      <dgm:prSet presAssocID="{8E3B6FB9-83CC-420B-870E-ABD7CE05D016}" presName="aSpace" presStyleCnt="0"/>
      <dgm:spPr/>
    </dgm:pt>
  </dgm:ptLst>
  <dgm:cxnLst>
    <dgm:cxn modelId="{0AFE3E02-03C6-4422-BCA5-1C4774C35973}" type="presOf" srcId="{C858D41A-7104-45FB-A0EA-00873E626D5C}" destId="{5E0DBAB8-26C8-4E95-B655-960D57210691}" srcOrd="0" destOrd="0" presId="urn:microsoft.com/office/officeart/2005/8/layout/pyramid2"/>
    <dgm:cxn modelId="{886D0238-5E78-419F-8C42-E1C580800268}" srcId="{FC11A90D-09BA-41FD-B98D-E1CA87FAEA43}" destId="{F469747C-9542-4C01-AAEF-F19449A02659}" srcOrd="2" destOrd="0" parTransId="{7C159B9E-6EF7-40DC-8ADA-A182F06C80A1}" sibTransId="{69B0156A-3647-4ABB-BFAE-2BDDFA96627D}"/>
    <dgm:cxn modelId="{E2BF3968-5E8D-468B-B9F7-DAF360E05EF6}" srcId="{FC11A90D-09BA-41FD-B98D-E1CA87FAEA43}" destId="{8E3B6FB9-83CC-420B-870E-ABD7CE05D016}" srcOrd="4" destOrd="0" parTransId="{1465991C-2F21-40D3-BFD1-4FC8CCEFEBA9}" sibTransId="{26FDECE0-85D1-460E-9DC2-69A97FBC95A2}"/>
    <dgm:cxn modelId="{4017F556-F70F-4E8A-BBA6-B2ACB94F39D0}" srcId="{FC11A90D-09BA-41FD-B98D-E1CA87FAEA43}" destId="{C858D41A-7104-45FB-A0EA-00873E626D5C}" srcOrd="1" destOrd="0" parTransId="{C75B8109-ED81-46E3-8B36-681D64FE72E2}" sibTransId="{700D6471-E157-462F-926F-6F809B5EC99B}"/>
    <dgm:cxn modelId="{C0FA3EA0-038D-4B88-991E-50561AA8B05C}" srcId="{FC11A90D-09BA-41FD-B98D-E1CA87FAEA43}" destId="{3BE9798A-CB9F-4DE4-BDE8-B5E72DBAC2B0}" srcOrd="3" destOrd="0" parTransId="{5AEC4E50-C647-4ABF-B8AF-BEF491B20D4F}" sibTransId="{BABF36DA-2F14-4EB7-B808-2B4B22AA3175}"/>
    <dgm:cxn modelId="{9CA7ECAC-E4E3-4A58-835B-DF2E48CAD56A}" type="presOf" srcId="{8E3B6FB9-83CC-420B-870E-ABD7CE05D016}" destId="{C1A9694A-C833-435A-B38A-63BF964014DD}" srcOrd="0" destOrd="0" presId="urn:microsoft.com/office/officeart/2005/8/layout/pyramid2"/>
    <dgm:cxn modelId="{22FBE3BF-E368-4CAB-9865-51AC9BD27B94}" srcId="{FC11A90D-09BA-41FD-B98D-E1CA87FAEA43}" destId="{683BD240-D640-4CBE-9934-47CEF6D635C5}" srcOrd="0" destOrd="0" parTransId="{B64ACA30-6DC3-4C75-ADC6-411A97F3A278}" sibTransId="{79621E2E-D997-476B-B229-D42B8E7A0DCF}"/>
    <dgm:cxn modelId="{D91C3FC0-ED88-463D-B816-3FEAAF8AD93E}" type="presOf" srcId="{FC11A90D-09BA-41FD-B98D-E1CA87FAEA43}" destId="{ECC6F78A-D2D5-4460-B2F7-53F636EA8B5E}" srcOrd="0" destOrd="0" presId="urn:microsoft.com/office/officeart/2005/8/layout/pyramid2"/>
    <dgm:cxn modelId="{53110CD1-911F-4608-B702-53635996F47A}" type="presOf" srcId="{683BD240-D640-4CBE-9934-47CEF6D635C5}" destId="{55233CA2-8DDB-49CA-AEF7-9A6960D62BB2}" srcOrd="0" destOrd="0" presId="urn:microsoft.com/office/officeart/2005/8/layout/pyramid2"/>
    <dgm:cxn modelId="{023C0BF0-3138-44CF-8835-33F50168F174}" type="presOf" srcId="{3BE9798A-CB9F-4DE4-BDE8-B5E72DBAC2B0}" destId="{B452B60F-7E16-4264-8B7F-C9CBDA63A0FC}" srcOrd="0" destOrd="0" presId="urn:microsoft.com/office/officeart/2005/8/layout/pyramid2"/>
    <dgm:cxn modelId="{A457D6F3-FF71-433D-B048-C5CBD5AF6B81}" type="presOf" srcId="{F469747C-9542-4C01-AAEF-F19449A02659}" destId="{5066457E-2FCC-47F0-BE45-60FB093FDFB5}" srcOrd="0" destOrd="0" presId="urn:microsoft.com/office/officeart/2005/8/layout/pyramid2"/>
    <dgm:cxn modelId="{26B89327-543D-4DFE-9BE9-F2BFA9D16A6B}" type="presParOf" srcId="{ECC6F78A-D2D5-4460-B2F7-53F636EA8B5E}" destId="{75F121F9-3629-440A-8503-56235BC1A143}" srcOrd="0" destOrd="0" presId="urn:microsoft.com/office/officeart/2005/8/layout/pyramid2"/>
    <dgm:cxn modelId="{0D6564E2-3149-4A0B-9FA3-B81E655A8FE3}" type="presParOf" srcId="{ECC6F78A-D2D5-4460-B2F7-53F636EA8B5E}" destId="{F1B3C32E-473C-445D-AFE6-98C9D9228F63}" srcOrd="1" destOrd="0" presId="urn:microsoft.com/office/officeart/2005/8/layout/pyramid2"/>
    <dgm:cxn modelId="{D7B2E90A-2A3B-4F5A-AE6C-37385EE67474}" type="presParOf" srcId="{F1B3C32E-473C-445D-AFE6-98C9D9228F63}" destId="{55233CA2-8DDB-49CA-AEF7-9A6960D62BB2}" srcOrd="0" destOrd="0" presId="urn:microsoft.com/office/officeart/2005/8/layout/pyramid2"/>
    <dgm:cxn modelId="{AE085A71-5BFF-4650-B2FC-B572BF319647}" type="presParOf" srcId="{F1B3C32E-473C-445D-AFE6-98C9D9228F63}" destId="{762FF65F-7777-4963-A5B5-0232C16E62C5}" srcOrd="1" destOrd="0" presId="urn:microsoft.com/office/officeart/2005/8/layout/pyramid2"/>
    <dgm:cxn modelId="{CE2763D3-E529-4ADC-B4E6-F37CE154B10C}" type="presParOf" srcId="{F1B3C32E-473C-445D-AFE6-98C9D9228F63}" destId="{5E0DBAB8-26C8-4E95-B655-960D57210691}" srcOrd="2" destOrd="0" presId="urn:microsoft.com/office/officeart/2005/8/layout/pyramid2"/>
    <dgm:cxn modelId="{AEBCC303-C495-4E5E-85FB-AE35C573379D}" type="presParOf" srcId="{F1B3C32E-473C-445D-AFE6-98C9D9228F63}" destId="{7EE10CCF-13DF-4F3D-9D30-778DDE168364}" srcOrd="3" destOrd="0" presId="urn:microsoft.com/office/officeart/2005/8/layout/pyramid2"/>
    <dgm:cxn modelId="{7940B447-7342-4B9F-ACE8-07FF5C6166AD}" type="presParOf" srcId="{F1B3C32E-473C-445D-AFE6-98C9D9228F63}" destId="{5066457E-2FCC-47F0-BE45-60FB093FDFB5}" srcOrd="4" destOrd="0" presId="urn:microsoft.com/office/officeart/2005/8/layout/pyramid2"/>
    <dgm:cxn modelId="{5840D73E-C858-400C-BA16-B3B9C4B2F5B3}" type="presParOf" srcId="{F1B3C32E-473C-445D-AFE6-98C9D9228F63}" destId="{51E5FB56-F5DA-4BA7-843A-284CE673BD6B}" srcOrd="5" destOrd="0" presId="urn:microsoft.com/office/officeart/2005/8/layout/pyramid2"/>
    <dgm:cxn modelId="{DE9D6523-E812-4111-961C-7764A8131433}" type="presParOf" srcId="{F1B3C32E-473C-445D-AFE6-98C9D9228F63}" destId="{B452B60F-7E16-4264-8B7F-C9CBDA63A0FC}" srcOrd="6" destOrd="0" presId="urn:microsoft.com/office/officeart/2005/8/layout/pyramid2"/>
    <dgm:cxn modelId="{B071D8B5-AF75-41B2-A54E-59EFAA71FB7A}" type="presParOf" srcId="{F1B3C32E-473C-445D-AFE6-98C9D9228F63}" destId="{7ED91352-3364-4553-B0A6-9AC896AEE823}" srcOrd="7" destOrd="0" presId="urn:microsoft.com/office/officeart/2005/8/layout/pyramid2"/>
    <dgm:cxn modelId="{07D52FFF-323B-48E4-A0E4-BA44712277AA}" type="presParOf" srcId="{F1B3C32E-473C-445D-AFE6-98C9D9228F63}" destId="{C1A9694A-C833-435A-B38A-63BF964014DD}" srcOrd="8" destOrd="0" presId="urn:microsoft.com/office/officeart/2005/8/layout/pyramid2"/>
    <dgm:cxn modelId="{EC807C8E-49C5-4EE9-9683-DA53FB9A2110}" type="presParOf" srcId="{F1B3C32E-473C-445D-AFE6-98C9D9228F63}" destId="{172B512F-DB73-47EA-91CA-E49697FDB4ED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7677D5-AA6B-483E-9291-961FBD7DE031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96F18AB-0B3A-41CD-89CC-341D260DCF9B}">
      <dgm:prSet phldrT="[Text]"/>
      <dgm:spPr/>
      <dgm:t>
        <a:bodyPr/>
        <a:lstStyle/>
        <a:p>
          <a:r>
            <a:rPr lang="en-US" dirty="0"/>
            <a:t>Dense Population</a:t>
          </a:r>
        </a:p>
      </dgm:t>
    </dgm:pt>
    <dgm:pt modelId="{22F78797-C4D4-4D1A-AFE2-C0D05C04B66D}" type="parTrans" cxnId="{F4E70FDA-8173-45A4-B9AD-1FC9BE27E0A6}">
      <dgm:prSet/>
      <dgm:spPr/>
      <dgm:t>
        <a:bodyPr/>
        <a:lstStyle/>
        <a:p>
          <a:endParaRPr lang="en-US"/>
        </a:p>
      </dgm:t>
    </dgm:pt>
    <dgm:pt modelId="{28E30B58-2001-4B39-8B85-FD042B57A9B7}" type="sibTrans" cxnId="{F4E70FDA-8173-45A4-B9AD-1FC9BE27E0A6}">
      <dgm:prSet/>
      <dgm:spPr/>
      <dgm:t>
        <a:bodyPr/>
        <a:lstStyle/>
        <a:p>
          <a:endParaRPr lang="en-US"/>
        </a:p>
      </dgm:t>
    </dgm:pt>
    <dgm:pt modelId="{AC0E66DF-AAED-4FE8-A929-782D2D16F79C}">
      <dgm:prSet phldrT="[Text]"/>
      <dgm:spPr/>
      <dgm:t>
        <a:bodyPr/>
        <a:lstStyle/>
        <a:p>
          <a:r>
            <a:rPr lang="en-US" dirty="0"/>
            <a:t>High Population growth rate</a:t>
          </a:r>
        </a:p>
      </dgm:t>
    </dgm:pt>
    <dgm:pt modelId="{E8777E42-DCDD-4EDC-B637-6194FDEC0F78}" type="parTrans" cxnId="{A806B9C0-61F4-4538-853E-D02B2FA3CCBB}">
      <dgm:prSet/>
      <dgm:spPr/>
      <dgm:t>
        <a:bodyPr/>
        <a:lstStyle/>
        <a:p>
          <a:endParaRPr lang="en-US"/>
        </a:p>
      </dgm:t>
    </dgm:pt>
    <dgm:pt modelId="{7783E535-9282-4DBD-8B8A-51F383630215}" type="sibTrans" cxnId="{A806B9C0-61F4-4538-853E-D02B2FA3CCBB}">
      <dgm:prSet/>
      <dgm:spPr/>
      <dgm:t>
        <a:bodyPr/>
        <a:lstStyle/>
        <a:p>
          <a:endParaRPr lang="en-US"/>
        </a:p>
      </dgm:t>
    </dgm:pt>
    <dgm:pt modelId="{E680A875-3FF5-4C89-918A-7FBD134D6866}">
      <dgm:prSet phldrT="[Text]"/>
      <dgm:spPr/>
      <dgm:t>
        <a:bodyPr/>
        <a:lstStyle/>
        <a:p>
          <a:r>
            <a:rPr lang="en-US" dirty="0"/>
            <a:t>Pressure on land</a:t>
          </a:r>
        </a:p>
      </dgm:t>
    </dgm:pt>
    <dgm:pt modelId="{2AB9BA71-4EEF-4D96-9B38-DCF87DCA71ED}" type="parTrans" cxnId="{9F3318DE-13D3-4D0E-87D0-E8346844FF37}">
      <dgm:prSet/>
      <dgm:spPr/>
      <dgm:t>
        <a:bodyPr/>
        <a:lstStyle/>
        <a:p>
          <a:endParaRPr lang="en-US"/>
        </a:p>
      </dgm:t>
    </dgm:pt>
    <dgm:pt modelId="{3C28E288-EF6F-4AD7-B9D2-3991A6E5CA4B}" type="sibTrans" cxnId="{9F3318DE-13D3-4D0E-87D0-E8346844FF37}">
      <dgm:prSet/>
      <dgm:spPr/>
      <dgm:t>
        <a:bodyPr/>
        <a:lstStyle/>
        <a:p>
          <a:endParaRPr lang="en-US"/>
        </a:p>
      </dgm:t>
    </dgm:pt>
    <dgm:pt modelId="{5EABF642-F2DC-4269-81CF-795C520B0103}">
      <dgm:prSet phldrT="[Text]"/>
      <dgm:spPr/>
      <dgm:t>
        <a:bodyPr/>
        <a:lstStyle/>
        <a:p>
          <a:r>
            <a:rPr lang="en-US" dirty="0"/>
            <a:t>Over exploitation of land</a:t>
          </a:r>
        </a:p>
      </dgm:t>
    </dgm:pt>
    <dgm:pt modelId="{1900F865-5DC0-4D40-94A2-6E69C1C3449C}" type="parTrans" cxnId="{18984A53-5F37-49A1-A432-523EAE517A3D}">
      <dgm:prSet/>
      <dgm:spPr/>
      <dgm:t>
        <a:bodyPr/>
        <a:lstStyle/>
        <a:p>
          <a:endParaRPr lang="en-US"/>
        </a:p>
      </dgm:t>
    </dgm:pt>
    <dgm:pt modelId="{F065F747-046B-4DE3-AA12-DEABF4817064}" type="sibTrans" cxnId="{18984A53-5F37-49A1-A432-523EAE517A3D}">
      <dgm:prSet/>
      <dgm:spPr/>
      <dgm:t>
        <a:bodyPr/>
        <a:lstStyle/>
        <a:p>
          <a:endParaRPr lang="en-US"/>
        </a:p>
      </dgm:t>
    </dgm:pt>
    <dgm:pt modelId="{5E4F8DB4-85FF-4D9A-B072-9EF9AECB5908}">
      <dgm:prSet phldrT="[Text]"/>
      <dgm:spPr/>
      <dgm:t>
        <a:bodyPr/>
        <a:lstStyle/>
        <a:p>
          <a:r>
            <a:rPr lang="en-US" dirty="0"/>
            <a:t>Natural vegetation degradation</a:t>
          </a:r>
        </a:p>
      </dgm:t>
    </dgm:pt>
    <dgm:pt modelId="{172A6B6A-C11A-4783-83CC-70E7B1D2C74D}" type="parTrans" cxnId="{1CB6CD34-3B2E-4E2C-BEEE-254FC296B10F}">
      <dgm:prSet/>
      <dgm:spPr/>
      <dgm:t>
        <a:bodyPr/>
        <a:lstStyle/>
        <a:p>
          <a:endParaRPr lang="en-US"/>
        </a:p>
      </dgm:t>
    </dgm:pt>
    <dgm:pt modelId="{1148CD1B-7879-4B56-A51E-419E9F49D9ED}" type="sibTrans" cxnId="{1CB6CD34-3B2E-4E2C-BEEE-254FC296B10F}">
      <dgm:prSet/>
      <dgm:spPr/>
      <dgm:t>
        <a:bodyPr/>
        <a:lstStyle/>
        <a:p>
          <a:endParaRPr lang="en-US"/>
        </a:p>
      </dgm:t>
    </dgm:pt>
    <dgm:pt modelId="{05FEE62E-FB5D-4801-AD86-6FB65031589F}" type="pres">
      <dgm:prSet presAssocID="{CB7677D5-AA6B-483E-9291-961FBD7DE031}" presName="rootnode" presStyleCnt="0">
        <dgm:presLayoutVars>
          <dgm:chMax/>
          <dgm:chPref/>
          <dgm:dir/>
          <dgm:animLvl val="lvl"/>
        </dgm:presLayoutVars>
      </dgm:prSet>
      <dgm:spPr/>
    </dgm:pt>
    <dgm:pt modelId="{6771A51D-DC65-49A2-B659-9E8951F02957}" type="pres">
      <dgm:prSet presAssocID="{D96F18AB-0B3A-41CD-89CC-341D260DCF9B}" presName="composite" presStyleCnt="0"/>
      <dgm:spPr/>
    </dgm:pt>
    <dgm:pt modelId="{669D5657-BD5E-4D02-AA5C-220C477E74F8}" type="pres">
      <dgm:prSet presAssocID="{D96F18AB-0B3A-41CD-89CC-341D260DCF9B}" presName="bentUpArrow1" presStyleLbl="alignImgPlace1" presStyleIdx="0" presStyleCnt="4"/>
      <dgm:spPr/>
    </dgm:pt>
    <dgm:pt modelId="{B440772A-06E0-4E81-91B2-60D67D18DFB5}" type="pres">
      <dgm:prSet presAssocID="{D96F18AB-0B3A-41CD-89CC-341D260DCF9B}" presName="ParentText" presStyleLbl="node1" presStyleIdx="0" presStyleCnt="5">
        <dgm:presLayoutVars>
          <dgm:chMax val="1"/>
          <dgm:chPref val="1"/>
          <dgm:bulletEnabled val="1"/>
        </dgm:presLayoutVars>
      </dgm:prSet>
      <dgm:spPr/>
    </dgm:pt>
    <dgm:pt modelId="{B6DA009D-73C4-45FF-9A0C-3E2FA1076AC5}" type="pres">
      <dgm:prSet presAssocID="{D96F18AB-0B3A-41CD-89CC-341D260DCF9B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CAC44836-788A-4398-8946-532607EA980F}" type="pres">
      <dgm:prSet presAssocID="{28E30B58-2001-4B39-8B85-FD042B57A9B7}" presName="sibTrans" presStyleCnt="0"/>
      <dgm:spPr/>
    </dgm:pt>
    <dgm:pt modelId="{7FEAAB35-FE42-46CF-9A7C-88B690AA64D3}" type="pres">
      <dgm:prSet presAssocID="{AC0E66DF-AAED-4FE8-A929-782D2D16F79C}" presName="composite" presStyleCnt="0"/>
      <dgm:spPr/>
    </dgm:pt>
    <dgm:pt modelId="{6842B707-BEC8-4FD0-94C9-3A3E60133C36}" type="pres">
      <dgm:prSet presAssocID="{AC0E66DF-AAED-4FE8-A929-782D2D16F79C}" presName="bentUpArrow1" presStyleLbl="alignImgPlace1" presStyleIdx="1" presStyleCnt="4"/>
      <dgm:spPr/>
    </dgm:pt>
    <dgm:pt modelId="{3F4375FE-8B0B-40EC-80DC-340466FEFDDB}" type="pres">
      <dgm:prSet presAssocID="{AC0E66DF-AAED-4FE8-A929-782D2D16F79C}" presName="ParentText" presStyleLbl="node1" presStyleIdx="1" presStyleCnt="5">
        <dgm:presLayoutVars>
          <dgm:chMax val="1"/>
          <dgm:chPref val="1"/>
          <dgm:bulletEnabled val="1"/>
        </dgm:presLayoutVars>
      </dgm:prSet>
      <dgm:spPr/>
    </dgm:pt>
    <dgm:pt modelId="{F3D6615E-D58D-439D-AC32-19B80CCF7EEE}" type="pres">
      <dgm:prSet presAssocID="{AC0E66DF-AAED-4FE8-A929-782D2D16F79C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1559910B-B2E3-46B5-9546-C7FBBE392254}" type="pres">
      <dgm:prSet presAssocID="{7783E535-9282-4DBD-8B8A-51F383630215}" presName="sibTrans" presStyleCnt="0"/>
      <dgm:spPr/>
    </dgm:pt>
    <dgm:pt modelId="{B2250C58-E4D3-4FCF-90FB-F505B4349D09}" type="pres">
      <dgm:prSet presAssocID="{E680A875-3FF5-4C89-918A-7FBD134D6866}" presName="composite" presStyleCnt="0"/>
      <dgm:spPr/>
    </dgm:pt>
    <dgm:pt modelId="{2755E74F-29F6-4AEC-8063-4B8EDAF4A13F}" type="pres">
      <dgm:prSet presAssocID="{E680A875-3FF5-4C89-918A-7FBD134D6866}" presName="bentUpArrow1" presStyleLbl="alignImgPlace1" presStyleIdx="2" presStyleCnt="4"/>
      <dgm:spPr/>
    </dgm:pt>
    <dgm:pt modelId="{2E5DF698-CB94-480B-BA9F-0E75783804E2}" type="pres">
      <dgm:prSet presAssocID="{E680A875-3FF5-4C89-918A-7FBD134D6866}" presName="ParentText" presStyleLbl="node1" presStyleIdx="2" presStyleCnt="5">
        <dgm:presLayoutVars>
          <dgm:chMax val="1"/>
          <dgm:chPref val="1"/>
          <dgm:bulletEnabled val="1"/>
        </dgm:presLayoutVars>
      </dgm:prSet>
      <dgm:spPr/>
    </dgm:pt>
    <dgm:pt modelId="{0734E240-722C-4252-90DC-5B44F87F19D4}" type="pres">
      <dgm:prSet presAssocID="{E680A875-3FF5-4C89-918A-7FBD134D6866}" presName="Child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26087213-115C-456B-8666-94DE01509DB6}" type="pres">
      <dgm:prSet presAssocID="{3C28E288-EF6F-4AD7-B9D2-3991A6E5CA4B}" presName="sibTrans" presStyleCnt="0"/>
      <dgm:spPr/>
    </dgm:pt>
    <dgm:pt modelId="{2E156362-8F8D-44D9-B6CC-E4E85214093B}" type="pres">
      <dgm:prSet presAssocID="{5EABF642-F2DC-4269-81CF-795C520B0103}" presName="composite" presStyleCnt="0"/>
      <dgm:spPr/>
    </dgm:pt>
    <dgm:pt modelId="{0E3CEB5F-3E2F-47C7-806F-D8B8FE3494AB}" type="pres">
      <dgm:prSet presAssocID="{5EABF642-F2DC-4269-81CF-795C520B0103}" presName="bentUpArrow1" presStyleLbl="alignImgPlace1" presStyleIdx="3" presStyleCnt="4"/>
      <dgm:spPr/>
    </dgm:pt>
    <dgm:pt modelId="{5760EC19-4568-459B-BD44-D7F9FE7FA83B}" type="pres">
      <dgm:prSet presAssocID="{5EABF642-F2DC-4269-81CF-795C520B0103}" presName="ParentText" presStyleLbl="node1" presStyleIdx="3" presStyleCnt="5">
        <dgm:presLayoutVars>
          <dgm:chMax val="1"/>
          <dgm:chPref val="1"/>
          <dgm:bulletEnabled val="1"/>
        </dgm:presLayoutVars>
      </dgm:prSet>
      <dgm:spPr/>
    </dgm:pt>
    <dgm:pt modelId="{DD6E58D3-F27D-4A33-A74D-5F8A23A65D61}" type="pres">
      <dgm:prSet presAssocID="{5EABF642-F2DC-4269-81CF-795C520B0103}" presName="ChildText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6F20F90A-F29C-4F98-8631-62A376E863B4}" type="pres">
      <dgm:prSet presAssocID="{F065F747-046B-4DE3-AA12-DEABF4817064}" presName="sibTrans" presStyleCnt="0"/>
      <dgm:spPr/>
    </dgm:pt>
    <dgm:pt modelId="{6B18FD90-6CD6-44CA-9524-A433F23658DF}" type="pres">
      <dgm:prSet presAssocID="{5E4F8DB4-85FF-4D9A-B072-9EF9AECB5908}" presName="composite" presStyleCnt="0"/>
      <dgm:spPr/>
    </dgm:pt>
    <dgm:pt modelId="{ADB70421-28A8-4777-AA07-D6A7A77840EB}" type="pres">
      <dgm:prSet presAssocID="{5E4F8DB4-85FF-4D9A-B072-9EF9AECB5908}" presName="ParentText" presStyleLbl="node1" presStyleIdx="4" presStyleCnt="5">
        <dgm:presLayoutVars>
          <dgm:chMax val="1"/>
          <dgm:chPref val="1"/>
          <dgm:bulletEnabled val="1"/>
        </dgm:presLayoutVars>
      </dgm:prSet>
      <dgm:spPr/>
    </dgm:pt>
  </dgm:ptLst>
  <dgm:cxnLst>
    <dgm:cxn modelId="{41C9340A-DF5B-4F5E-A8FC-0C2657458556}" type="presOf" srcId="{5EABF642-F2DC-4269-81CF-795C520B0103}" destId="{5760EC19-4568-459B-BD44-D7F9FE7FA83B}" srcOrd="0" destOrd="0" presId="urn:microsoft.com/office/officeart/2005/8/layout/StepDownProcess"/>
    <dgm:cxn modelId="{6304F428-899C-4256-80B6-161610C34040}" type="presOf" srcId="{5E4F8DB4-85FF-4D9A-B072-9EF9AECB5908}" destId="{ADB70421-28A8-4777-AA07-D6A7A77840EB}" srcOrd="0" destOrd="0" presId="urn:microsoft.com/office/officeart/2005/8/layout/StepDownProcess"/>
    <dgm:cxn modelId="{1CB6CD34-3B2E-4E2C-BEEE-254FC296B10F}" srcId="{CB7677D5-AA6B-483E-9291-961FBD7DE031}" destId="{5E4F8DB4-85FF-4D9A-B072-9EF9AECB5908}" srcOrd="4" destOrd="0" parTransId="{172A6B6A-C11A-4783-83CC-70E7B1D2C74D}" sibTransId="{1148CD1B-7879-4B56-A51E-419E9F49D9ED}"/>
    <dgm:cxn modelId="{18984A53-5F37-49A1-A432-523EAE517A3D}" srcId="{CB7677D5-AA6B-483E-9291-961FBD7DE031}" destId="{5EABF642-F2DC-4269-81CF-795C520B0103}" srcOrd="3" destOrd="0" parTransId="{1900F865-5DC0-4D40-94A2-6E69C1C3449C}" sibTransId="{F065F747-046B-4DE3-AA12-DEABF4817064}"/>
    <dgm:cxn modelId="{6DD5107E-A181-48A0-A89D-26F754A86971}" type="presOf" srcId="{E680A875-3FF5-4C89-918A-7FBD134D6866}" destId="{2E5DF698-CB94-480B-BA9F-0E75783804E2}" srcOrd="0" destOrd="0" presId="urn:microsoft.com/office/officeart/2005/8/layout/StepDownProcess"/>
    <dgm:cxn modelId="{BFDE9EB0-6B2C-4220-B215-92960F6DFF91}" type="presOf" srcId="{CB7677D5-AA6B-483E-9291-961FBD7DE031}" destId="{05FEE62E-FB5D-4801-AD86-6FB65031589F}" srcOrd="0" destOrd="0" presId="urn:microsoft.com/office/officeart/2005/8/layout/StepDownProcess"/>
    <dgm:cxn modelId="{F9669DB8-D7F7-4520-AF91-DD85753E6CE8}" type="presOf" srcId="{D96F18AB-0B3A-41CD-89CC-341D260DCF9B}" destId="{B440772A-06E0-4E81-91B2-60D67D18DFB5}" srcOrd="0" destOrd="0" presId="urn:microsoft.com/office/officeart/2005/8/layout/StepDownProcess"/>
    <dgm:cxn modelId="{A806B9C0-61F4-4538-853E-D02B2FA3CCBB}" srcId="{CB7677D5-AA6B-483E-9291-961FBD7DE031}" destId="{AC0E66DF-AAED-4FE8-A929-782D2D16F79C}" srcOrd="1" destOrd="0" parTransId="{E8777E42-DCDD-4EDC-B637-6194FDEC0F78}" sibTransId="{7783E535-9282-4DBD-8B8A-51F383630215}"/>
    <dgm:cxn modelId="{0AC02ACA-956E-47E9-BFEF-D7C51F7FA645}" type="presOf" srcId="{AC0E66DF-AAED-4FE8-A929-782D2D16F79C}" destId="{3F4375FE-8B0B-40EC-80DC-340466FEFDDB}" srcOrd="0" destOrd="0" presId="urn:microsoft.com/office/officeart/2005/8/layout/StepDownProcess"/>
    <dgm:cxn modelId="{F4E70FDA-8173-45A4-B9AD-1FC9BE27E0A6}" srcId="{CB7677D5-AA6B-483E-9291-961FBD7DE031}" destId="{D96F18AB-0B3A-41CD-89CC-341D260DCF9B}" srcOrd="0" destOrd="0" parTransId="{22F78797-C4D4-4D1A-AFE2-C0D05C04B66D}" sibTransId="{28E30B58-2001-4B39-8B85-FD042B57A9B7}"/>
    <dgm:cxn modelId="{9F3318DE-13D3-4D0E-87D0-E8346844FF37}" srcId="{CB7677D5-AA6B-483E-9291-961FBD7DE031}" destId="{E680A875-3FF5-4C89-918A-7FBD134D6866}" srcOrd="2" destOrd="0" parTransId="{2AB9BA71-4EEF-4D96-9B38-DCF87DCA71ED}" sibTransId="{3C28E288-EF6F-4AD7-B9D2-3991A6E5CA4B}"/>
    <dgm:cxn modelId="{7A57F989-2D62-40FE-95E8-3D5B5BCA11FA}" type="presParOf" srcId="{05FEE62E-FB5D-4801-AD86-6FB65031589F}" destId="{6771A51D-DC65-49A2-B659-9E8951F02957}" srcOrd="0" destOrd="0" presId="urn:microsoft.com/office/officeart/2005/8/layout/StepDownProcess"/>
    <dgm:cxn modelId="{DD1F3599-4134-41AA-9D7A-0B37823D2316}" type="presParOf" srcId="{6771A51D-DC65-49A2-B659-9E8951F02957}" destId="{669D5657-BD5E-4D02-AA5C-220C477E74F8}" srcOrd="0" destOrd="0" presId="urn:microsoft.com/office/officeart/2005/8/layout/StepDownProcess"/>
    <dgm:cxn modelId="{52112DAB-940A-4847-9D93-5FACBF67BA8C}" type="presParOf" srcId="{6771A51D-DC65-49A2-B659-9E8951F02957}" destId="{B440772A-06E0-4E81-91B2-60D67D18DFB5}" srcOrd="1" destOrd="0" presId="urn:microsoft.com/office/officeart/2005/8/layout/StepDownProcess"/>
    <dgm:cxn modelId="{298DDF2C-2841-4CC0-A70F-F3A4E759CEE9}" type="presParOf" srcId="{6771A51D-DC65-49A2-B659-9E8951F02957}" destId="{B6DA009D-73C4-45FF-9A0C-3E2FA1076AC5}" srcOrd="2" destOrd="0" presId="urn:microsoft.com/office/officeart/2005/8/layout/StepDownProcess"/>
    <dgm:cxn modelId="{FA952349-1E2F-4881-8FAE-800C06C33CAD}" type="presParOf" srcId="{05FEE62E-FB5D-4801-AD86-6FB65031589F}" destId="{CAC44836-788A-4398-8946-532607EA980F}" srcOrd="1" destOrd="0" presId="urn:microsoft.com/office/officeart/2005/8/layout/StepDownProcess"/>
    <dgm:cxn modelId="{E95FCBEB-66E6-4366-B651-4086858BA430}" type="presParOf" srcId="{05FEE62E-FB5D-4801-AD86-6FB65031589F}" destId="{7FEAAB35-FE42-46CF-9A7C-88B690AA64D3}" srcOrd="2" destOrd="0" presId="urn:microsoft.com/office/officeart/2005/8/layout/StepDownProcess"/>
    <dgm:cxn modelId="{DD5EB144-574C-47CA-88DC-3921FB2BD9C3}" type="presParOf" srcId="{7FEAAB35-FE42-46CF-9A7C-88B690AA64D3}" destId="{6842B707-BEC8-4FD0-94C9-3A3E60133C36}" srcOrd="0" destOrd="0" presId="urn:microsoft.com/office/officeart/2005/8/layout/StepDownProcess"/>
    <dgm:cxn modelId="{DDD8DC5C-2807-455B-9BE4-3447625679A4}" type="presParOf" srcId="{7FEAAB35-FE42-46CF-9A7C-88B690AA64D3}" destId="{3F4375FE-8B0B-40EC-80DC-340466FEFDDB}" srcOrd="1" destOrd="0" presId="urn:microsoft.com/office/officeart/2005/8/layout/StepDownProcess"/>
    <dgm:cxn modelId="{0D32154A-F435-4266-AFB3-100B5C9629B7}" type="presParOf" srcId="{7FEAAB35-FE42-46CF-9A7C-88B690AA64D3}" destId="{F3D6615E-D58D-439D-AC32-19B80CCF7EEE}" srcOrd="2" destOrd="0" presId="urn:microsoft.com/office/officeart/2005/8/layout/StepDownProcess"/>
    <dgm:cxn modelId="{4606A16F-8E72-4709-B048-55278CE42E77}" type="presParOf" srcId="{05FEE62E-FB5D-4801-AD86-6FB65031589F}" destId="{1559910B-B2E3-46B5-9546-C7FBBE392254}" srcOrd="3" destOrd="0" presId="urn:microsoft.com/office/officeart/2005/8/layout/StepDownProcess"/>
    <dgm:cxn modelId="{5CF097B3-EAFA-45E5-82FB-6D6BFF4955E6}" type="presParOf" srcId="{05FEE62E-FB5D-4801-AD86-6FB65031589F}" destId="{B2250C58-E4D3-4FCF-90FB-F505B4349D09}" srcOrd="4" destOrd="0" presId="urn:microsoft.com/office/officeart/2005/8/layout/StepDownProcess"/>
    <dgm:cxn modelId="{35D498F5-0A19-40B3-BDC6-5F915AE59111}" type="presParOf" srcId="{B2250C58-E4D3-4FCF-90FB-F505B4349D09}" destId="{2755E74F-29F6-4AEC-8063-4B8EDAF4A13F}" srcOrd="0" destOrd="0" presId="urn:microsoft.com/office/officeart/2005/8/layout/StepDownProcess"/>
    <dgm:cxn modelId="{7120222F-2CDB-4B07-AA99-73E9B0F36B9C}" type="presParOf" srcId="{B2250C58-E4D3-4FCF-90FB-F505B4349D09}" destId="{2E5DF698-CB94-480B-BA9F-0E75783804E2}" srcOrd="1" destOrd="0" presId="urn:microsoft.com/office/officeart/2005/8/layout/StepDownProcess"/>
    <dgm:cxn modelId="{19B824E9-0372-42EA-967E-795D6ADE1F1D}" type="presParOf" srcId="{B2250C58-E4D3-4FCF-90FB-F505B4349D09}" destId="{0734E240-722C-4252-90DC-5B44F87F19D4}" srcOrd="2" destOrd="0" presId="urn:microsoft.com/office/officeart/2005/8/layout/StepDownProcess"/>
    <dgm:cxn modelId="{FF42A422-DAEB-41E7-939A-DC4E3A5902DE}" type="presParOf" srcId="{05FEE62E-FB5D-4801-AD86-6FB65031589F}" destId="{26087213-115C-456B-8666-94DE01509DB6}" srcOrd="5" destOrd="0" presId="urn:microsoft.com/office/officeart/2005/8/layout/StepDownProcess"/>
    <dgm:cxn modelId="{56EEE868-FED3-42CA-9CA5-59A55DCE23CA}" type="presParOf" srcId="{05FEE62E-FB5D-4801-AD86-6FB65031589F}" destId="{2E156362-8F8D-44D9-B6CC-E4E85214093B}" srcOrd="6" destOrd="0" presId="urn:microsoft.com/office/officeart/2005/8/layout/StepDownProcess"/>
    <dgm:cxn modelId="{FFD37E48-9D2B-40AB-A4AC-AF503FDC18C4}" type="presParOf" srcId="{2E156362-8F8D-44D9-B6CC-E4E85214093B}" destId="{0E3CEB5F-3E2F-47C7-806F-D8B8FE3494AB}" srcOrd="0" destOrd="0" presId="urn:microsoft.com/office/officeart/2005/8/layout/StepDownProcess"/>
    <dgm:cxn modelId="{0D88EA70-1127-4388-A9A1-8BFF87DB4A2F}" type="presParOf" srcId="{2E156362-8F8D-44D9-B6CC-E4E85214093B}" destId="{5760EC19-4568-459B-BD44-D7F9FE7FA83B}" srcOrd="1" destOrd="0" presId="urn:microsoft.com/office/officeart/2005/8/layout/StepDownProcess"/>
    <dgm:cxn modelId="{ADD88069-65FA-486D-9AEA-9E7909806BD2}" type="presParOf" srcId="{2E156362-8F8D-44D9-B6CC-E4E85214093B}" destId="{DD6E58D3-F27D-4A33-A74D-5F8A23A65D61}" srcOrd="2" destOrd="0" presId="urn:microsoft.com/office/officeart/2005/8/layout/StepDownProcess"/>
    <dgm:cxn modelId="{C75A681D-EF71-46CE-A1DD-2B174C995360}" type="presParOf" srcId="{05FEE62E-FB5D-4801-AD86-6FB65031589F}" destId="{6F20F90A-F29C-4F98-8631-62A376E863B4}" srcOrd="7" destOrd="0" presId="urn:microsoft.com/office/officeart/2005/8/layout/StepDownProcess"/>
    <dgm:cxn modelId="{6DB314C4-9BB4-4B70-9FEC-0B9B0044E5E6}" type="presParOf" srcId="{05FEE62E-FB5D-4801-AD86-6FB65031589F}" destId="{6B18FD90-6CD6-44CA-9524-A433F23658DF}" srcOrd="8" destOrd="0" presId="urn:microsoft.com/office/officeart/2005/8/layout/StepDownProcess"/>
    <dgm:cxn modelId="{288442FC-99F8-4409-9E77-6D7C58F792E4}" type="presParOf" srcId="{6B18FD90-6CD6-44CA-9524-A433F23658DF}" destId="{ADB70421-28A8-4777-AA07-D6A7A77840EB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F121F9-3629-440A-8503-56235BC1A143}">
      <dsp:nvSpPr>
        <dsp:cNvPr id="0" name=""/>
        <dsp:cNvSpPr/>
      </dsp:nvSpPr>
      <dsp:spPr>
        <a:xfrm>
          <a:off x="645794" y="0"/>
          <a:ext cx="6629400" cy="6629400"/>
        </a:xfrm>
        <a:prstGeom prst="triangle">
          <a:avLst/>
        </a:prstGeom>
        <a:gradFill flip="none" rotWithShape="1">
          <a:gsLst>
            <a:gs pos="87000">
              <a:schemeClr val="bg2">
                <a:lumMod val="50000"/>
              </a:schemeClr>
            </a:gs>
            <a:gs pos="65000">
              <a:srgbClr val="92D050"/>
            </a:gs>
            <a:gs pos="8442">
              <a:schemeClr val="bg1"/>
            </a:gs>
            <a:gs pos="40000">
              <a:srgbClr val="00B050"/>
            </a:gs>
          </a:gsLst>
          <a:lin ang="5400000" scaled="0"/>
          <a:tileRect/>
        </a:gra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233CA2-8DDB-49CA-AEF7-9A6960D62BB2}">
      <dsp:nvSpPr>
        <dsp:cNvPr id="0" name=""/>
        <dsp:cNvSpPr/>
      </dsp:nvSpPr>
      <dsp:spPr>
        <a:xfrm>
          <a:off x="3960494" y="663587"/>
          <a:ext cx="4309110" cy="94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Afro-alpine and sub-afro alpine Region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006509" y="709602"/>
        <a:ext cx="4217080" cy="850587"/>
      </dsp:txXfrm>
    </dsp:sp>
    <dsp:sp modelId="{5E0DBAB8-26C8-4E95-B655-960D57210691}">
      <dsp:nvSpPr>
        <dsp:cNvPr id="0" name=""/>
        <dsp:cNvSpPr/>
      </dsp:nvSpPr>
      <dsp:spPr>
        <a:xfrm>
          <a:off x="3960494" y="1724032"/>
          <a:ext cx="4309110" cy="94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Forest Region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006509" y="1770047"/>
        <a:ext cx="4217080" cy="850587"/>
      </dsp:txXfrm>
    </dsp:sp>
    <dsp:sp modelId="{5066457E-2FCC-47F0-BE45-60FB093FDFB5}">
      <dsp:nvSpPr>
        <dsp:cNvPr id="0" name=""/>
        <dsp:cNvSpPr/>
      </dsp:nvSpPr>
      <dsp:spPr>
        <a:xfrm>
          <a:off x="3960494" y="2784477"/>
          <a:ext cx="4309110" cy="94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Woodland Savannah Region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006509" y="2830492"/>
        <a:ext cx="4217080" cy="850587"/>
      </dsp:txXfrm>
    </dsp:sp>
    <dsp:sp modelId="{B452B60F-7E16-4264-8B7F-C9CBDA63A0FC}">
      <dsp:nvSpPr>
        <dsp:cNvPr id="0" name=""/>
        <dsp:cNvSpPr/>
      </dsp:nvSpPr>
      <dsp:spPr>
        <a:xfrm>
          <a:off x="3960494" y="3844922"/>
          <a:ext cx="4309110" cy="94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Steppe Region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006509" y="3890937"/>
        <a:ext cx="4217080" cy="850587"/>
      </dsp:txXfrm>
    </dsp:sp>
    <dsp:sp modelId="{C1A9694A-C833-435A-B38A-63BF964014DD}">
      <dsp:nvSpPr>
        <dsp:cNvPr id="0" name=""/>
        <dsp:cNvSpPr/>
      </dsp:nvSpPr>
      <dsp:spPr>
        <a:xfrm>
          <a:off x="3960494" y="4905367"/>
          <a:ext cx="4309110" cy="9426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Semi-desert Region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006509" y="4951382"/>
        <a:ext cx="4217080" cy="8505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9D5657-BD5E-4D02-AA5C-220C477E74F8}">
      <dsp:nvSpPr>
        <dsp:cNvPr id="0" name=""/>
        <dsp:cNvSpPr/>
      </dsp:nvSpPr>
      <dsp:spPr>
        <a:xfrm rot="5400000">
          <a:off x="207917" y="1855327"/>
          <a:ext cx="775330" cy="882685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40772A-06E0-4E81-91B2-60D67D18DFB5}">
      <dsp:nvSpPr>
        <dsp:cNvPr id="0" name=""/>
        <dsp:cNvSpPr/>
      </dsp:nvSpPr>
      <dsp:spPr>
        <a:xfrm>
          <a:off x="2502" y="995859"/>
          <a:ext cx="1305199" cy="91359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Dense Population</a:t>
          </a:r>
        </a:p>
      </dsp:txBody>
      <dsp:txXfrm>
        <a:off x="47108" y="1040465"/>
        <a:ext cx="1215987" cy="824385"/>
      </dsp:txXfrm>
    </dsp:sp>
    <dsp:sp modelId="{B6DA009D-73C4-45FF-9A0C-3E2FA1076AC5}">
      <dsp:nvSpPr>
        <dsp:cNvPr id="0" name=""/>
        <dsp:cNvSpPr/>
      </dsp:nvSpPr>
      <dsp:spPr>
        <a:xfrm>
          <a:off x="1307701" y="1082991"/>
          <a:ext cx="949277" cy="7384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42B707-BEC8-4FD0-94C9-3A3E60133C36}">
      <dsp:nvSpPr>
        <dsp:cNvPr id="0" name=""/>
        <dsp:cNvSpPr/>
      </dsp:nvSpPr>
      <dsp:spPr>
        <a:xfrm rot="5400000">
          <a:off x="1290066" y="2881599"/>
          <a:ext cx="775330" cy="882685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4375FE-8B0B-40EC-80DC-340466FEFDDB}">
      <dsp:nvSpPr>
        <dsp:cNvPr id="0" name=""/>
        <dsp:cNvSpPr/>
      </dsp:nvSpPr>
      <dsp:spPr>
        <a:xfrm>
          <a:off x="1084651" y="2022130"/>
          <a:ext cx="1305199" cy="91359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High Population growth rate</a:t>
          </a:r>
        </a:p>
      </dsp:txBody>
      <dsp:txXfrm>
        <a:off x="1129257" y="2066736"/>
        <a:ext cx="1215987" cy="824385"/>
      </dsp:txXfrm>
    </dsp:sp>
    <dsp:sp modelId="{F3D6615E-D58D-439D-AC32-19B80CCF7EEE}">
      <dsp:nvSpPr>
        <dsp:cNvPr id="0" name=""/>
        <dsp:cNvSpPr/>
      </dsp:nvSpPr>
      <dsp:spPr>
        <a:xfrm>
          <a:off x="2389850" y="2109262"/>
          <a:ext cx="949277" cy="7384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55E74F-29F6-4AEC-8063-4B8EDAF4A13F}">
      <dsp:nvSpPr>
        <dsp:cNvPr id="0" name=""/>
        <dsp:cNvSpPr/>
      </dsp:nvSpPr>
      <dsp:spPr>
        <a:xfrm rot="5400000">
          <a:off x="2372215" y="3907870"/>
          <a:ext cx="775330" cy="882685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DF698-CB94-480B-BA9F-0E75783804E2}">
      <dsp:nvSpPr>
        <dsp:cNvPr id="0" name=""/>
        <dsp:cNvSpPr/>
      </dsp:nvSpPr>
      <dsp:spPr>
        <a:xfrm>
          <a:off x="2166800" y="3048401"/>
          <a:ext cx="1305199" cy="91359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Pressure on land</a:t>
          </a:r>
        </a:p>
      </dsp:txBody>
      <dsp:txXfrm>
        <a:off x="2211406" y="3093007"/>
        <a:ext cx="1215987" cy="824385"/>
      </dsp:txXfrm>
    </dsp:sp>
    <dsp:sp modelId="{0734E240-722C-4252-90DC-5B44F87F19D4}">
      <dsp:nvSpPr>
        <dsp:cNvPr id="0" name=""/>
        <dsp:cNvSpPr/>
      </dsp:nvSpPr>
      <dsp:spPr>
        <a:xfrm>
          <a:off x="3471999" y="3135533"/>
          <a:ext cx="949277" cy="7384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3CEB5F-3E2F-47C7-806F-D8B8FE3494AB}">
      <dsp:nvSpPr>
        <dsp:cNvPr id="0" name=""/>
        <dsp:cNvSpPr/>
      </dsp:nvSpPr>
      <dsp:spPr>
        <a:xfrm rot="5400000">
          <a:off x="3454364" y="4934141"/>
          <a:ext cx="775330" cy="882685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60EC19-4568-459B-BD44-D7F9FE7FA83B}">
      <dsp:nvSpPr>
        <dsp:cNvPr id="0" name=""/>
        <dsp:cNvSpPr/>
      </dsp:nvSpPr>
      <dsp:spPr>
        <a:xfrm>
          <a:off x="3248949" y="4074672"/>
          <a:ext cx="1305199" cy="91359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Over exploitation of land</a:t>
          </a:r>
        </a:p>
      </dsp:txBody>
      <dsp:txXfrm>
        <a:off x="3293555" y="4119278"/>
        <a:ext cx="1215987" cy="824385"/>
      </dsp:txXfrm>
    </dsp:sp>
    <dsp:sp modelId="{DD6E58D3-F27D-4A33-A74D-5F8A23A65D61}">
      <dsp:nvSpPr>
        <dsp:cNvPr id="0" name=""/>
        <dsp:cNvSpPr/>
      </dsp:nvSpPr>
      <dsp:spPr>
        <a:xfrm>
          <a:off x="4554148" y="4161804"/>
          <a:ext cx="949277" cy="7384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B70421-28A8-4777-AA07-D6A7A77840EB}">
      <dsp:nvSpPr>
        <dsp:cNvPr id="0" name=""/>
        <dsp:cNvSpPr/>
      </dsp:nvSpPr>
      <dsp:spPr>
        <a:xfrm>
          <a:off x="4331098" y="5100943"/>
          <a:ext cx="1305199" cy="91359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Natural vegetation degradation</a:t>
          </a:r>
        </a:p>
      </dsp:txBody>
      <dsp:txXfrm>
        <a:off x="4375704" y="5145549"/>
        <a:ext cx="1215987" cy="8243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B6A37-A30E-43EF-8BD2-60C8CE01AD9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E53C1F-82FD-46E7-8C6D-22A32501871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864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9728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4592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9456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4320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9184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4048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89120" algn="l" defTabSz="109728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dirty="0">
                <a:latin typeface="Trebuchet MS" pitchFamily="34" charset="0"/>
              </a:rPr>
              <a:t>Gelada baboon and </a:t>
            </a:r>
            <a:r>
              <a:rPr lang="en-US" sz="1200" i="1" dirty="0" err="1">
                <a:latin typeface="Trebuchet MS" pitchFamily="34" charset="0"/>
              </a:rPr>
              <a:t>Semien</a:t>
            </a:r>
            <a:r>
              <a:rPr lang="en-US" sz="1200" i="1" dirty="0">
                <a:latin typeface="Trebuchet MS" pitchFamily="34" charset="0"/>
              </a:rPr>
              <a:t> fox</a:t>
            </a:r>
            <a:r>
              <a:rPr lang="en-US" sz="1200" dirty="0">
                <a:latin typeface="Trebuchet MS" pitchFamily="34" charset="0"/>
              </a:rPr>
              <a:t>) scattered in highlands; </a:t>
            </a:r>
            <a:r>
              <a:rPr lang="en-US" sz="1200" dirty="0" err="1">
                <a:latin typeface="Trebuchet MS" pitchFamily="34" charset="0"/>
              </a:rPr>
              <a:t>walia</a:t>
            </a:r>
            <a:r>
              <a:rPr lang="en-US" sz="1200" dirty="0">
                <a:latin typeface="Trebuchet MS" pitchFamily="34" charset="0"/>
              </a:rPr>
              <a:t>- ibex in the </a:t>
            </a:r>
            <a:r>
              <a:rPr lang="en-US" sz="1200" dirty="0" err="1">
                <a:latin typeface="Trebuchet MS" pitchFamily="34" charset="0"/>
              </a:rPr>
              <a:t>Semien</a:t>
            </a:r>
            <a:r>
              <a:rPr lang="en-US" sz="1200" dirty="0">
                <a:latin typeface="Trebuchet MS" pitchFamily="34" charset="0"/>
              </a:rPr>
              <a:t> Massifs, </a:t>
            </a:r>
            <a:r>
              <a:rPr lang="en-US" sz="1200" dirty="0" err="1">
                <a:latin typeface="Trebuchet MS" pitchFamily="34" charset="0"/>
              </a:rPr>
              <a:t>Nyala</a:t>
            </a:r>
            <a:r>
              <a:rPr lang="en-US" sz="1200" dirty="0">
                <a:latin typeface="Trebuchet MS" pitchFamily="34" charset="0"/>
              </a:rPr>
              <a:t> in the </a:t>
            </a:r>
            <a:r>
              <a:rPr lang="en-US" sz="1200" dirty="0" err="1">
                <a:latin typeface="Trebuchet MS" pitchFamily="34" charset="0"/>
              </a:rPr>
              <a:t>Arsi</a:t>
            </a:r>
            <a:r>
              <a:rPr lang="en-US" sz="1200" dirty="0">
                <a:latin typeface="Trebuchet MS" pitchFamily="34" charset="0"/>
              </a:rPr>
              <a:t> Bale massifs).</a:t>
            </a:r>
            <a:endParaRPr lang="en-US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53C1F-82FD-46E7-8C6D-22A325018710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2556512"/>
            <a:ext cx="9326880" cy="176403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5920" y="4663440"/>
            <a:ext cx="768096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4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44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4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36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36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776" y="5288281"/>
            <a:ext cx="9326880" cy="1634490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776" y="3488058"/>
            <a:ext cx="9326880" cy="1800224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8640" y="1920242"/>
            <a:ext cx="4846320" cy="543115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77840" y="1920242"/>
            <a:ext cx="4846320" cy="543115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1" y="1842136"/>
            <a:ext cx="4848226" cy="76771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200" b="1"/>
            </a:lvl3pPr>
            <a:lvl4pPr marL="1645920" indent="0">
              <a:buNone/>
              <a:defRPr sz="1900" b="1"/>
            </a:lvl4pPr>
            <a:lvl5pPr marL="2194560" indent="0">
              <a:buNone/>
              <a:defRPr sz="1900" b="1"/>
            </a:lvl5pPr>
            <a:lvl6pPr marL="2743200" indent="0">
              <a:buNone/>
              <a:defRPr sz="1900" b="1"/>
            </a:lvl6pPr>
            <a:lvl7pPr marL="3291840" indent="0">
              <a:buNone/>
              <a:defRPr sz="1900" b="1"/>
            </a:lvl7pPr>
            <a:lvl8pPr marL="3840480" indent="0">
              <a:buNone/>
              <a:defRPr sz="1900" b="1"/>
            </a:lvl8pPr>
            <a:lvl9pPr marL="4389120" indent="0">
              <a:buNone/>
              <a:defRPr sz="1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1" y="2609850"/>
            <a:ext cx="4848226" cy="474154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74032" y="1842136"/>
            <a:ext cx="4850130" cy="76771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200" b="1"/>
            </a:lvl3pPr>
            <a:lvl4pPr marL="1645920" indent="0">
              <a:buNone/>
              <a:defRPr sz="1900" b="1"/>
            </a:lvl4pPr>
            <a:lvl5pPr marL="2194560" indent="0">
              <a:buNone/>
              <a:defRPr sz="1900" b="1"/>
            </a:lvl5pPr>
            <a:lvl6pPr marL="2743200" indent="0">
              <a:buNone/>
              <a:defRPr sz="1900" b="1"/>
            </a:lvl6pPr>
            <a:lvl7pPr marL="3291840" indent="0">
              <a:buNone/>
              <a:defRPr sz="1900" b="1"/>
            </a:lvl7pPr>
            <a:lvl8pPr marL="3840480" indent="0">
              <a:buNone/>
              <a:defRPr sz="1900" b="1"/>
            </a:lvl8pPr>
            <a:lvl9pPr marL="4389120" indent="0">
              <a:buNone/>
              <a:defRPr sz="1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74032" y="2609850"/>
            <a:ext cx="4850130" cy="474154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2" y="327660"/>
            <a:ext cx="3609976" cy="139446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0061" y="327662"/>
            <a:ext cx="6134101" cy="7023736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2" y="1722122"/>
            <a:ext cx="3609976" cy="5629276"/>
          </a:xfrm>
        </p:spPr>
        <p:txBody>
          <a:bodyPr/>
          <a:lstStyle>
            <a:lvl1pPr marL="0" indent="0">
              <a:buNone/>
              <a:defRPr sz="1700"/>
            </a:lvl1pPr>
            <a:lvl2pPr marL="548640" indent="0">
              <a:buNone/>
              <a:defRPr sz="1400"/>
            </a:lvl2pPr>
            <a:lvl3pPr marL="1097280" indent="0">
              <a:buNone/>
              <a:defRPr sz="1200"/>
            </a:lvl3pPr>
            <a:lvl4pPr marL="1645920" indent="0">
              <a:buNone/>
              <a:defRPr sz="1100"/>
            </a:lvl4pPr>
            <a:lvl5pPr marL="2194560" indent="0">
              <a:buNone/>
              <a:defRPr sz="1100"/>
            </a:lvl5pPr>
            <a:lvl6pPr marL="2743200" indent="0">
              <a:buNone/>
              <a:defRPr sz="1100"/>
            </a:lvl6pPr>
            <a:lvl7pPr marL="3291840" indent="0">
              <a:buNone/>
              <a:defRPr sz="1100"/>
            </a:lvl7pPr>
            <a:lvl8pPr marL="3840480" indent="0">
              <a:buNone/>
              <a:defRPr sz="1100"/>
            </a:lvl8pPr>
            <a:lvl9pPr marL="438912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746" y="5760721"/>
            <a:ext cx="6583680" cy="680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50746" y="735330"/>
            <a:ext cx="6583680" cy="4937760"/>
          </a:xfrm>
        </p:spPr>
        <p:txBody>
          <a:bodyPr/>
          <a:lstStyle>
            <a:lvl1pPr marL="0" indent="0">
              <a:buNone/>
              <a:defRPr sz="3800"/>
            </a:lvl1pPr>
            <a:lvl2pPr marL="548640" indent="0">
              <a:buNone/>
              <a:defRPr sz="3400"/>
            </a:lvl2pPr>
            <a:lvl3pPr marL="1097280" indent="0">
              <a:buNone/>
              <a:defRPr sz="290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50746" y="6440807"/>
            <a:ext cx="6583680" cy="965834"/>
          </a:xfrm>
        </p:spPr>
        <p:txBody>
          <a:bodyPr/>
          <a:lstStyle>
            <a:lvl1pPr marL="0" indent="0">
              <a:buNone/>
              <a:defRPr sz="1700"/>
            </a:lvl1pPr>
            <a:lvl2pPr marL="548640" indent="0">
              <a:buNone/>
              <a:defRPr sz="1400"/>
            </a:lvl2pPr>
            <a:lvl3pPr marL="1097280" indent="0">
              <a:buNone/>
              <a:defRPr sz="1200"/>
            </a:lvl3pPr>
            <a:lvl4pPr marL="1645920" indent="0">
              <a:buNone/>
              <a:defRPr sz="1100"/>
            </a:lvl4pPr>
            <a:lvl5pPr marL="2194560" indent="0">
              <a:buNone/>
              <a:defRPr sz="1100"/>
            </a:lvl5pPr>
            <a:lvl6pPr marL="2743200" indent="0">
              <a:buNone/>
              <a:defRPr sz="1100"/>
            </a:lvl6pPr>
            <a:lvl7pPr marL="3291840" indent="0">
              <a:buNone/>
              <a:defRPr sz="1100"/>
            </a:lvl7pPr>
            <a:lvl8pPr marL="3840480" indent="0">
              <a:buNone/>
              <a:defRPr sz="1100"/>
            </a:lvl8pPr>
            <a:lvl9pPr marL="438912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55280" y="329567"/>
            <a:ext cx="2468880" cy="70218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8640" y="329567"/>
            <a:ext cx="7223760" cy="70218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8640" y="329566"/>
            <a:ext cx="9875520" cy="1371600"/>
          </a:xfrm>
          <a:prstGeom prst="rect">
            <a:avLst/>
          </a:prstGeom>
        </p:spPr>
        <p:txBody>
          <a:bodyPr vert="horz" lIns="109728" tIns="54864" rIns="109728" bIns="54864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" y="1920242"/>
            <a:ext cx="9875520" cy="5431156"/>
          </a:xfrm>
          <a:prstGeom prst="rect">
            <a:avLst/>
          </a:prstGeom>
        </p:spPr>
        <p:txBody>
          <a:bodyPr vert="horz" lIns="109728" tIns="54864" rIns="109728" bIns="54864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8640" y="7627622"/>
            <a:ext cx="2560320" cy="438150"/>
          </a:xfrm>
          <a:prstGeom prst="rect">
            <a:avLst/>
          </a:prstGeom>
        </p:spPr>
        <p:txBody>
          <a:bodyPr vert="horz" lIns="109728" tIns="54864" rIns="109728" bIns="5486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0B1DD-BB7A-4E2A-8B0A-078447EB55A8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9040" y="7627622"/>
            <a:ext cx="3474720" cy="438150"/>
          </a:xfrm>
          <a:prstGeom prst="rect">
            <a:avLst/>
          </a:prstGeom>
        </p:spPr>
        <p:txBody>
          <a:bodyPr vert="horz" lIns="109728" tIns="54864" rIns="109728" bIns="5486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63840" y="7627622"/>
            <a:ext cx="2560320" cy="438150"/>
          </a:xfrm>
          <a:prstGeom prst="rect">
            <a:avLst/>
          </a:prstGeom>
        </p:spPr>
        <p:txBody>
          <a:bodyPr vert="horz" lIns="109728" tIns="54864" rIns="109728" bIns="5486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B8D14-96E1-4B6A-9AC8-5F594DF6399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9728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480" indent="-411480" algn="l" defTabSz="109728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defTabSz="1097280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368" y="533400"/>
            <a:ext cx="10755926" cy="4876800"/>
          </a:xfrm>
          <a:solidFill>
            <a:schemeClr val="accent3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br>
              <a:rPr lang="en-US" sz="58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</a:br>
            <a:br>
              <a:rPr lang="en-US" sz="66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</a:br>
            <a:r>
              <a:rPr lang="en-US" sz="8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CHAPTER 6</a:t>
            </a:r>
            <a:br>
              <a:rPr lang="en-US" sz="36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</a:br>
            <a:br>
              <a:rPr lang="en-US" sz="36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</a:br>
            <a:r>
              <a:rPr lang="en-US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Soils, Natural Vegetation and Wildlife Resources of Ethiopia &amp; the Horn</a:t>
            </a:r>
            <a:br>
              <a:rPr lang="en-US" sz="2900" dirty="0">
                <a:solidFill>
                  <a:srgbClr val="00B0F0"/>
                </a:solidFill>
                <a:latin typeface="Trebuchet MS" pitchFamily="34" charset="0"/>
              </a:rPr>
            </a:br>
            <a:br>
              <a:rPr lang="en-US" sz="2900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</a:br>
            <a:br>
              <a:rPr lang="en-US" sz="5800" dirty="0">
                <a:solidFill>
                  <a:schemeClr val="tx2">
                    <a:lumMod val="50000"/>
                  </a:schemeClr>
                </a:solidFill>
                <a:latin typeface="Trebuchet MS" pitchFamily="34" charset="0"/>
              </a:rPr>
            </a:br>
            <a:endParaRPr lang="en-US" sz="5800" dirty="0">
              <a:solidFill>
                <a:schemeClr val="tx2">
                  <a:lumMod val="50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6" name="Picture 2" descr="Image result for Soil Erosion Control Measures inTigray Ethiopia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0" y="5635105"/>
            <a:ext cx="2924908" cy="218091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7" name="Picture 6" descr="Relat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2" y="5635105"/>
            <a:ext cx="3552092" cy="219600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8" name="Picture 8" descr="Relat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368" y="5638800"/>
            <a:ext cx="3845170" cy="219600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anose="02020603050405020304" pitchFamily="18" charset="0"/>
              </a:rPr>
              <a:t>Chapter Objectives</a:t>
            </a:r>
            <a:endParaRPr lang="en-US" sz="44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726106"/>
            <a:ext cx="10058400" cy="543115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3200" i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At the end of this chapter students will be able to;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400" dirty="0"/>
              <a:t>Identify major soil types of Ethiopia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400" dirty="0"/>
              <a:t>Understand soil degradation and conservation measures 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400" dirty="0"/>
              <a:t>Describe the distribution of natural vegetations in Ethiopia 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400" dirty="0"/>
              <a:t>Explain the significance of wildlife resources of Ethiopia</a:t>
            </a:r>
            <a:br>
              <a:rPr lang="en-US" b="1" dirty="0">
                <a:latin typeface="Trebuchet MS" pitchFamily="34" charset="0"/>
              </a:rPr>
            </a:br>
            <a:endParaRPr lang="en-US" dirty="0"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anose="02020603050405020304" pitchFamily="18" charset="0"/>
              </a:rPr>
              <a:t>Outlines</a:t>
            </a:r>
            <a:endParaRPr lang="en-US" sz="4400" dirty="0"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10439400" cy="640080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84163" indent="-284163">
              <a:buFont typeface="Wingdings" pitchFamily="2" charset="2"/>
              <a:buChar char="§"/>
            </a:pPr>
            <a:r>
              <a:rPr lang="en-US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Ethiopian Soils: </a:t>
            </a:r>
          </a:p>
          <a:p>
            <a:pPr marL="284163" indent="-284163">
              <a:buNone/>
            </a:pPr>
            <a:r>
              <a:rPr lang="en-US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Meaning, Formation, Types, Degradation and Conservation</a:t>
            </a:r>
          </a:p>
          <a:p>
            <a:pPr marL="994410" lvl="1" indent="-514350">
              <a:buNone/>
            </a:pPr>
            <a:endParaRPr lang="en-US" sz="26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94410" lvl="1" indent="-514350">
              <a:buNone/>
            </a:pPr>
            <a:endParaRPr lang="en-US" sz="26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4163" indent="-284163">
              <a:buFont typeface="Wingdings" pitchFamily="2" charset="2"/>
              <a:buChar char="§"/>
            </a:pPr>
            <a:r>
              <a:rPr lang="en-US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 Vegetation in Ethiopia</a:t>
            </a:r>
          </a:p>
          <a:p>
            <a:pPr>
              <a:buNone/>
            </a:pPr>
            <a:r>
              <a:rPr lang="en-US" sz="28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Meaning, Vegetation Types, Degradation and Conservation</a:t>
            </a:r>
          </a:p>
          <a:p>
            <a:pPr>
              <a:buNone/>
            </a:pPr>
            <a:endParaRPr lang="en-US" sz="28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en-US" sz="28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4163" indent="-284163">
              <a:buFont typeface="Wingdings" pitchFamily="2" charset="2"/>
              <a:buChar char="§"/>
            </a:pPr>
            <a:r>
              <a:rPr lang="en-US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Wildlife Resources of Ethiopia</a:t>
            </a:r>
          </a:p>
          <a:p>
            <a:pPr>
              <a:buNone/>
            </a:pP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Classification, Conservation</a:t>
            </a:r>
            <a:endParaRPr lang="en-US" sz="2800" dirty="0"/>
          </a:p>
          <a:p>
            <a:pPr>
              <a:buNone/>
            </a:pPr>
            <a:endParaRPr lang="en-US" sz="2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  <a:p>
            <a:pPr lvl="2"/>
            <a:endParaRPr lang="en-US" sz="19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  <a:p>
            <a:endParaRPr lang="en-US" sz="28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C945A-0F12-4DF9-A657-0EF289F36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>
                <a:solidFill>
                  <a:srgbClr val="00B050"/>
                </a:solidFill>
              </a:rPr>
              <a:t>Brainstorming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80FAA-B212-4390-9773-53EDB9BDB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3274257"/>
            <a:ext cx="9875520" cy="24231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/>
              <a:t>What is soil?</a:t>
            </a:r>
          </a:p>
        </p:txBody>
      </p:sp>
    </p:spTree>
    <p:extLst>
      <p:ext uri="{BB962C8B-B14F-4D97-AF65-F5344CB8AC3E}">
        <p14:creationId xmlns:p14="http://schemas.microsoft.com/office/powerpoint/2010/main" val="146064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548640"/>
            <a:ext cx="10515600" cy="1371600"/>
          </a:xfrm>
        </p:spPr>
        <p:txBody>
          <a:bodyPr>
            <a:noAutofit/>
          </a:bodyPr>
          <a:lstStyle/>
          <a:p>
            <a:r>
              <a:rPr lang="en-US" sz="4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1. Ethiopian Soils</a:t>
            </a:r>
            <a:br>
              <a:rPr lang="en-US" sz="4400" dirty="0">
                <a:solidFill>
                  <a:schemeClr val="accent6">
                    <a:lumMod val="75000"/>
                  </a:schemeClr>
                </a:solidFill>
                <a:latin typeface="Trebuchet MS" pitchFamily="34" charset="0"/>
              </a:rPr>
            </a:br>
            <a:endParaRPr lang="en-US" sz="4400" dirty="0">
              <a:solidFill>
                <a:schemeClr val="accent6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018" y="1524000"/>
            <a:ext cx="5532120" cy="59436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sz="40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What is Soil?</a:t>
            </a:r>
          </a:p>
          <a:p>
            <a:pPr lvl="1" algn="just">
              <a:lnSpc>
                <a:spcPct val="150000"/>
              </a:lnSpc>
              <a:buBlip>
                <a:blip r:embed="rId2"/>
              </a:buBlip>
            </a:pPr>
            <a:r>
              <a:rPr lang="en-US" sz="4000" dirty="0"/>
              <a:t>A delicate but highly </a:t>
            </a:r>
            <a:r>
              <a:rPr lang="en-US" sz="40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varied composition of mineral particles</a:t>
            </a:r>
            <a:r>
              <a:rPr lang="en-US" sz="4000" dirty="0">
                <a:solidFill>
                  <a:srgbClr val="0070C0"/>
                </a:solidFill>
              </a:rPr>
              <a:t>, </a:t>
            </a:r>
            <a:r>
              <a:rPr lang="en-US" sz="40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organic matter </a:t>
            </a:r>
            <a:r>
              <a:rPr lang="en-US" sz="4000" dirty="0"/>
              <a:t>and </a:t>
            </a:r>
            <a:r>
              <a:rPr lang="en-US" sz="40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living organisms </a:t>
            </a:r>
            <a:r>
              <a:rPr lang="en-US" sz="4000" dirty="0"/>
              <a:t>in dynamic equilibrium. </a:t>
            </a:r>
          </a:p>
        </p:txBody>
      </p:sp>
      <p:pic>
        <p:nvPicPr>
          <p:cNvPr id="40962" name="Picture 2" descr="Image result for soil composition 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38319" y="2590800"/>
            <a:ext cx="4951601" cy="318516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Soil Formation: How soil is formed?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878" y="1044674"/>
            <a:ext cx="9875520" cy="54311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n-US" sz="3600" dirty="0"/>
              <a:t>A </a:t>
            </a:r>
            <a:r>
              <a:rPr lang="en-US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long-term complex </a:t>
            </a:r>
            <a:r>
              <a:rPr lang="en-US" sz="3600" dirty="0"/>
              <a:t>process </a:t>
            </a:r>
          </a:p>
          <a:p>
            <a:pPr lvl="1">
              <a:lnSpc>
                <a:spcPct val="150000"/>
              </a:lnSpc>
              <a:buBlip>
                <a:blip r:embed="rId3"/>
              </a:buBlip>
            </a:pPr>
            <a:r>
              <a:rPr lang="en-US" sz="3200" dirty="0"/>
              <a:t>Take </a:t>
            </a:r>
            <a:r>
              <a:rPr lang="en-US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several thousands of years to form a single stratum</a:t>
            </a:r>
          </a:p>
          <a:p>
            <a:pPr lvl="1">
              <a:lnSpc>
                <a:spcPct val="150000"/>
              </a:lnSpc>
              <a:buBlip>
                <a:blip r:embed="rId3"/>
              </a:buBlip>
            </a:pPr>
            <a:r>
              <a:rPr lang="en-US" sz="3200" dirty="0"/>
              <a:t>The formation depends on the 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following</a:t>
            </a:r>
            <a:r>
              <a:rPr lang="en-US" sz="32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factors</a:t>
            </a:r>
          </a:p>
        </p:txBody>
      </p:sp>
      <p:sp>
        <p:nvSpPr>
          <p:cNvPr id="39938" name="AutoShape 2" descr="Image result for soil formation images"/>
          <p:cNvSpPr>
            <a:spLocks noChangeAspect="1" noChangeArrowheads="1"/>
          </p:cNvSpPr>
          <p:nvPr/>
        </p:nvSpPr>
        <p:spPr bwMode="auto">
          <a:xfrm>
            <a:off x="186690" y="-173355"/>
            <a:ext cx="365760" cy="365761"/>
          </a:xfrm>
          <a:prstGeom prst="rect">
            <a:avLst/>
          </a:prstGeom>
          <a:noFill/>
        </p:spPr>
        <p:txBody>
          <a:bodyPr vert="horz" wrap="square" lIns="109728" tIns="54864" rIns="109728" bIns="5486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0" name="AutoShape 4" descr="Image result for soil formation images"/>
          <p:cNvSpPr>
            <a:spLocks noChangeAspect="1" noChangeArrowheads="1"/>
          </p:cNvSpPr>
          <p:nvPr/>
        </p:nvSpPr>
        <p:spPr bwMode="auto">
          <a:xfrm>
            <a:off x="186690" y="-173355"/>
            <a:ext cx="365760" cy="365761"/>
          </a:xfrm>
          <a:prstGeom prst="rect">
            <a:avLst/>
          </a:prstGeom>
          <a:noFill/>
        </p:spPr>
        <p:txBody>
          <a:bodyPr vert="horz" wrap="square" lIns="109728" tIns="54864" rIns="109728" bIns="5486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2" name="AutoShape 6" descr="Image result for soil formation images"/>
          <p:cNvSpPr>
            <a:spLocks noChangeAspect="1" noChangeArrowheads="1"/>
          </p:cNvSpPr>
          <p:nvPr/>
        </p:nvSpPr>
        <p:spPr bwMode="auto">
          <a:xfrm>
            <a:off x="186690" y="-173355"/>
            <a:ext cx="365760" cy="365761"/>
          </a:xfrm>
          <a:prstGeom prst="rect">
            <a:avLst/>
          </a:prstGeom>
          <a:noFill/>
        </p:spPr>
        <p:txBody>
          <a:bodyPr vert="horz" wrap="square" lIns="109728" tIns="54864" rIns="109728" bIns="5486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9944" name="Picture 8" descr="Image result for soil formation im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08960" y="4480560"/>
            <a:ext cx="4846320" cy="34090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9875520" cy="767714"/>
          </a:xfrm>
        </p:spPr>
        <p:txBody>
          <a:bodyPr>
            <a:noAutofit/>
          </a:bodyPr>
          <a:lstStyle/>
          <a:p>
            <a:r>
              <a:rPr lang="en-US" sz="36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Weathering (as a Soil Formation Process)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737362"/>
            <a:ext cx="4358640" cy="61874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n-US" sz="2800" dirty="0"/>
              <a:t>The </a:t>
            </a:r>
            <a:r>
              <a:rPr lang="en-US" sz="2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disintegration inorganic substances (rocks)</a:t>
            </a:r>
          </a:p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n-US" sz="2800" dirty="0"/>
              <a:t>It is </a:t>
            </a:r>
            <a:r>
              <a:rPr lang="en-US" sz="2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breakdown of rocks </a:t>
            </a:r>
            <a:r>
              <a:rPr lang="en-US" sz="2800" dirty="0"/>
              <a:t>at the Earth's surface, by the action of; 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/>
              <a:t>Rainwater, 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/>
              <a:t>Temperature, &amp; 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/>
              <a:t>Biological Activity </a:t>
            </a:r>
            <a:endParaRPr lang="en-US" sz="4400" dirty="0"/>
          </a:p>
        </p:txBody>
      </p:sp>
      <p:pic>
        <p:nvPicPr>
          <p:cNvPr id="5" name="Picture 7" descr="HPIM12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86324" y="2133600"/>
            <a:ext cx="6086476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" y="274320"/>
            <a:ext cx="6065520" cy="1097280"/>
          </a:xfrm>
        </p:spPr>
        <p:txBody>
          <a:bodyPr>
            <a:noAutofit/>
          </a:bodyPr>
          <a:lstStyle/>
          <a:p>
            <a:pPr algn="l"/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anose="02020603050405020304" pitchFamily="18" charset="0"/>
              </a:rPr>
              <a:t>3 Types of Weathering involves in Soil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1" y="1371600"/>
            <a:ext cx="6126480" cy="6858000"/>
          </a:xfrm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>
            <a:normAutofit fontScale="70000" lnSpcReduction="20000"/>
          </a:bodyPr>
          <a:lstStyle/>
          <a:p>
            <a:pPr marL="548640" indent="-548640">
              <a:lnSpc>
                <a:spcPct val="170000"/>
              </a:lnSpc>
              <a:buFont typeface="+mj-lt"/>
              <a:buAutoNum type="arabicPeriod"/>
            </a:pPr>
            <a:r>
              <a:rPr lang="en-US" sz="37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Mechanical (Physical) Weathering</a:t>
            </a:r>
          </a:p>
          <a:p>
            <a:pPr marL="1028700" lvl="1" indent="-548640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3100" dirty="0"/>
              <a:t>Differential stresses due to </a:t>
            </a:r>
            <a:r>
              <a:rPr lang="en-US" sz="31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heating and cooling</a:t>
            </a:r>
            <a:endParaRPr lang="en-US" sz="31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548640">
              <a:lnSpc>
                <a:spcPct val="170000"/>
              </a:lnSpc>
              <a:buFont typeface="+mj-lt"/>
              <a:buAutoNum type="arabicPeriod"/>
            </a:pPr>
            <a:r>
              <a:rPr lang="en-US" sz="37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Biological Weathering</a:t>
            </a:r>
          </a:p>
          <a:p>
            <a:pPr marL="1028700" lvl="1" indent="-548640">
              <a:lnSpc>
                <a:spcPct val="170000"/>
              </a:lnSpc>
              <a:buFont typeface="Wingdings" pitchFamily="2" charset="2"/>
              <a:buChar char="§"/>
            </a:pPr>
            <a:r>
              <a:rPr lang="en-US" dirty="0"/>
              <a:t>Disintegration of rock by </a:t>
            </a:r>
            <a:r>
              <a:rPr lang="en-US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plants, animals &amp; microbes</a:t>
            </a:r>
            <a:endParaRPr lang="en-US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548640">
              <a:lnSpc>
                <a:spcPct val="170000"/>
              </a:lnSpc>
              <a:buFont typeface="+mj-lt"/>
              <a:buAutoNum type="arabicPeriod"/>
            </a:pPr>
            <a:r>
              <a:rPr lang="en-US" sz="37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Chemical Weathering </a:t>
            </a:r>
          </a:p>
          <a:p>
            <a:pPr lvl="1">
              <a:lnSpc>
                <a:spcPct val="170000"/>
              </a:lnSpc>
              <a:buFont typeface="Wingdings" pitchFamily="2" charset="2"/>
              <a:buChar char="§"/>
            </a:pPr>
            <a:r>
              <a:rPr lang="en-US" sz="37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modification of the chemical &amp; mineralogical composition </a:t>
            </a:r>
          </a:p>
          <a:p>
            <a:pPr lvl="2">
              <a:lnSpc>
                <a:spcPct val="170000"/>
              </a:lnSpc>
              <a:buFont typeface="Wingdings" pitchFamily="2" charset="2"/>
              <a:buChar char="§"/>
            </a:pPr>
            <a:r>
              <a:rPr lang="en-US" sz="2800" dirty="0"/>
              <a:t>(hydrolysis, oxidation, reduction, hydration, carbonation, and solution)</a:t>
            </a:r>
          </a:p>
          <a:p>
            <a:pPr marL="1028700" lvl="1" indent="-548640">
              <a:buFont typeface="Wingdings" pitchFamily="2" charset="2"/>
              <a:buChar char="§"/>
            </a:pPr>
            <a:endParaRPr lang="en-US" sz="22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  <a:p>
            <a:pPr marL="548640" indent="-548640">
              <a:buFont typeface="+mj-lt"/>
              <a:buAutoNum type="arabicPeriod"/>
            </a:pPr>
            <a:endParaRPr lang="en-US" dirty="0">
              <a:latin typeface="Trebuchet MS" pitchFamily="34" charset="0"/>
            </a:endParaRPr>
          </a:p>
          <a:p>
            <a:endParaRPr lang="en-US" dirty="0"/>
          </a:p>
        </p:txBody>
      </p:sp>
      <p:pic>
        <p:nvPicPr>
          <p:cNvPr id="4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9360" y="457200"/>
            <a:ext cx="4480560" cy="2468880"/>
          </a:xfrm>
          <a:prstGeom prst="rect">
            <a:avLst/>
          </a:prstGeom>
          <a:noFill/>
        </p:spPr>
      </p:pic>
      <p:pic>
        <p:nvPicPr>
          <p:cNvPr id="5" name="Picture 2" descr="Image result for Biological weathering  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9360" y="3108960"/>
            <a:ext cx="4206240" cy="2468880"/>
          </a:xfrm>
          <a:prstGeom prst="rect">
            <a:avLst/>
          </a:prstGeom>
          <a:noFill/>
        </p:spPr>
      </p:pic>
      <p:pic>
        <p:nvPicPr>
          <p:cNvPr id="6" name="Picture 2" descr="Image result for Chemical weathering  im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9360" y="5760720"/>
            <a:ext cx="4206240" cy="2286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9875520" cy="822960"/>
          </a:xfrm>
        </p:spPr>
        <p:txBody>
          <a:bodyPr>
            <a:normAutofit/>
          </a:bodyPr>
          <a:lstStyle/>
          <a:p>
            <a:r>
              <a:rPr lang="en-US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Soil Properties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1" y="1188720"/>
            <a:ext cx="4848226" cy="640080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US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Physical properties</a:t>
            </a:r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Soil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761" y="2011680"/>
            <a:ext cx="4848226" cy="6035040"/>
          </a:xfrm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 which affect </a:t>
            </a:r>
            <a:r>
              <a:rPr lang="en-US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air and water movement in the soil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thus </a:t>
            </a:r>
            <a:r>
              <a:rPr lang="en-US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soil's ability to function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Texture, 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Structure, 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Porosity etc.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69283" y="1188720"/>
            <a:ext cx="4850130" cy="640080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US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Chemical Properties</a:t>
            </a:r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77843" y="2011680"/>
            <a:ext cx="4850130" cy="6035040"/>
          </a:xfrm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Chemical constituents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affect soil biological activity and  nutrient dynamics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of minerals, 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Electrical conductivity, 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Soil pH, etc.</a:t>
            </a:r>
          </a:p>
        </p:txBody>
      </p:sp>
      <p:pic>
        <p:nvPicPr>
          <p:cNvPr id="34818" name="Picture 2" descr="Image result for Physical properties Soil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846322"/>
            <a:ext cx="4572000" cy="3200399"/>
          </a:xfrm>
          <a:prstGeom prst="rect">
            <a:avLst/>
          </a:prstGeom>
          <a:noFill/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9281" y="4663440"/>
            <a:ext cx="4663440" cy="3383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Major Soil Types in Ethiopia</a:t>
            </a:r>
            <a:r>
              <a:rPr lang="en-US" sz="40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endParaRPr lang="en-US" sz="4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01166"/>
            <a:ext cx="10287000" cy="599503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1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Soils of Ethiopia 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14400" dirty="0"/>
              <a:t>are basically derived from </a:t>
            </a:r>
            <a:r>
              <a:rPr lang="en-US" sz="144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crystalline, volcanic </a:t>
            </a:r>
            <a:r>
              <a:rPr lang="en-US" sz="14400" i="1" dirty="0"/>
              <a:t>and </a:t>
            </a:r>
            <a:r>
              <a:rPr lang="en-US" sz="144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Mesozoic </a:t>
            </a:r>
            <a:r>
              <a:rPr lang="en-US" sz="1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sedimentary </a:t>
            </a:r>
            <a:r>
              <a:rPr lang="en-US" sz="144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rocks</a:t>
            </a:r>
            <a:r>
              <a:rPr lang="en-US" sz="14400" i="1" dirty="0"/>
              <a:t>. 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14400" dirty="0"/>
              <a:t>FAO has identified </a:t>
            </a:r>
            <a:r>
              <a:rPr lang="en-US" sz="144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soil associations </a:t>
            </a:r>
            <a:r>
              <a:rPr lang="en-US" sz="14400" dirty="0"/>
              <a:t>in Ethiopia 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14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en-US" sz="14400" dirty="0"/>
              <a:t> soil associations cover about </a:t>
            </a:r>
            <a:r>
              <a:rPr lang="en-US" sz="14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87.4% </a:t>
            </a:r>
            <a:r>
              <a:rPr lang="en-US" sz="14400" dirty="0"/>
              <a:t>of the land area </a:t>
            </a:r>
          </a:p>
          <a:p>
            <a:pPr>
              <a:buNone/>
            </a:pPr>
            <a:br>
              <a:rPr lang="en-US" dirty="0">
                <a:latin typeface="Trebuchet MS" pitchFamily="34" charset="0"/>
              </a:rPr>
            </a:br>
            <a:endParaRPr lang="en-US" dirty="0"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838200"/>
            <a:ext cx="10287000" cy="71628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sz="4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major groups of soils </a:t>
            </a:r>
            <a:r>
              <a:rPr lang="en-US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Ethiopia </a:t>
            </a:r>
            <a:r>
              <a:rPr lang="en-US" sz="3600" dirty="0"/>
              <a:t>are discussed under the following points:</a:t>
            </a:r>
          </a:p>
          <a:p>
            <a:pPr marL="1554480" lvl="2" indent="-457200">
              <a:lnSpc>
                <a:spcPct val="150000"/>
              </a:lnSpc>
              <a:buFont typeface="+mj-lt"/>
              <a:buAutoNum type="alphaUcPeriod"/>
            </a:pPr>
            <a:r>
              <a:rPr lang="en-US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Environmental condition </a:t>
            </a:r>
            <a:r>
              <a:rPr lang="en-US" sz="3200" dirty="0"/>
              <a:t>i.e. parent material, climatic conditions, topography, the way they were formed.</a:t>
            </a:r>
          </a:p>
          <a:p>
            <a:pPr marL="1554480" lvl="2" indent="-457200">
              <a:lnSpc>
                <a:spcPct val="150000"/>
              </a:lnSpc>
              <a:buFont typeface="+mj-lt"/>
              <a:buAutoNum type="alphaUcPeriod"/>
            </a:pPr>
            <a:r>
              <a:rPr lang="en-US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Characteristic </a:t>
            </a:r>
            <a:r>
              <a:rPr lang="en-US" sz="3200" dirty="0"/>
              <a:t>i.e. significant chemical and physical properties.</a:t>
            </a:r>
          </a:p>
          <a:p>
            <a:pPr marL="1554480" lvl="2" indent="-457200">
              <a:lnSpc>
                <a:spcPct val="150000"/>
              </a:lnSpc>
              <a:buFont typeface="+mj-lt"/>
              <a:buAutoNum type="alphaUcPeriod"/>
            </a:pPr>
            <a:r>
              <a:rPr lang="en-US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Agricultural suitability </a:t>
            </a:r>
            <a:r>
              <a:rPr lang="en-US" sz="3200" dirty="0"/>
              <a:t>in relation to texture, structure, topography, moisture-storage capacity, etc.</a:t>
            </a:r>
          </a:p>
          <a:p>
            <a:pPr marL="1554480" lvl="2" indent="-457200">
              <a:lnSpc>
                <a:spcPct val="150000"/>
              </a:lnSpc>
              <a:buFont typeface="+mj-lt"/>
              <a:buAutoNum type="alphaUcPeriod"/>
            </a:pPr>
            <a:r>
              <a:rPr lang="en-US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Occurrence</a:t>
            </a:r>
            <a:r>
              <a:rPr lang="en-US" sz="3200" dirty="0"/>
              <a:t>: general location of the soil types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47CFF0-CD4E-4645-8983-299825868E97}"/>
              </a:ext>
            </a:extLst>
          </p:cNvPr>
          <p:cNvSpPr txBox="1"/>
          <p:nvPr/>
        </p:nvSpPr>
        <p:spPr>
          <a:xfrm>
            <a:off x="11723" y="0"/>
            <a:ext cx="10972800" cy="92333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5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6E88F-6C7A-4F3F-9A21-9AD1BA9FC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8800" dirty="0">
                <a:solidFill>
                  <a:srgbClr val="FF0000"/>
                </a:solidFill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6A1E8-6B66-4F0E-AF82-63ECFB412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List the major soil types of Ethiopia.</a:t>
            </a:r>
          </a:p>
        </p:txBody>
      </p:sp>
    </p:spTree>
    <p:extLst>
      <p:ext uri="{BB962C8B-B14F-4D97-AF65-F5344CB8AC3E}">
        <p14:creationId xmlns:p14="http://schemas.microsoft.com/office/powerpoint/2010/main" val="97052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1097280"/>
            <a:ext cx="9875520" cy="1371600"/>
          </a:xfrm>
        </p:spPr>
        <p:txBody>
          <a:bodyPr>
            <a:normAutofit/>
          </a:bodyPr>
          <a:lstStyle/>
          <a:p>
            <a:r>
              <a:rPr lang="en-US" sz="3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6 Major Groups of Soils</a:t>
            </a:r>
            <a:r>
              <a:rPr 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in Ethiopia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12080" y="2667000"/>
            <a:ext cx="5608320" cy="3701762"/>
          </a:xfrm>
          <a:solidFill>
            <a:schemeClr val="bg1">
              <a:lumMod val="95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478156" indent="-478156">
              <a:lnSpc>
                <a:spcPct val="150000"/>
              </a:lnSpc>
              <a:buFont typeface="+mj-lt"/>
              <a:buAutoNum type="arabicPeriod"/>
            </a:pPr>
            <a:r>
              <a:rPr lang="en-US" sz="2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Nitosols and Acrisols</a:t>
            </a:r>
          </a:p>
          <a:p>
            <a:pPr marL="478156" indent="-478156">
              <a:lnSpc>
                <a:spcPct val="150000"/>
              </a:lnSpc>
              <a:buFont typeface="+mj-lt"/>
              <a:buAutoNum type="arabicPeriod"/>
            </a:pPr>
            <a:r>
              <a:rPr lang="en-US" sz="26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Vertisols</a:t>
            </a:r>
          </a:p>
          <a:p>
            <a:pPr marL="478156" indent="-478156">
              <a:lnSpc>
                <a:spcPct val="150000"/>
              </a:lnSpc>
              <a:buFont typeface="+mj-lt"/>
              <a:buAutoNum type="arabicPeriod"/>
            </a:pPr>
            <a:r>
              <a:rPr lang="en-US" sz="26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Lithosols, Cambisols &amp; Regosol</a:t>
            </a:r>
          </a:p>
          <a:p>
            <a:pPr marL="478156" indent="-478156">
              <a:lnSpc>
                <a:spcPct val="150000"/>
              </a:lnSpc>
              <a:buFont typeface="+mj-lt"/>
              <a:buAutoNum type="arabicPeriod"/>
            </a:pPr>
            <a:r>
              <a:rPr lang="en-US" sz="26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Xerosols, Yermosols &amp; Solanchaks</a:t>
            </a:r>
          </a:p>
          <a:p>
            <a:pPr marL="478156" indent="-478156">
              <a:lnSpc>
                <a:spcPct val="150000"/>
              </a:lnSpc>
              <a:buFont typeface="+mj-lt"/>
              <a:buAutoNum type="arabicPeriod"/>
            </a:pPr>
            <a:r>
              <a:rPr lang="en-US" sz="26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Fluvisols</a:t>
            </a:r>
          </a:p>
          <a:p>
            <a:pPr marL="478156" indent="-478156">
              <a:lnSpc>
                <a:spcPct val="150000"/>
              </a:lnSpc>
              <a:buFont typeface="+mj-lt"/>
              <a:buAutoNum type="arabicPeriod"/>
            </a:pPr>
            <a:r>
              <a:rPr lang="en-US" sz="26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Luvisols</a:t>
            </a:r>
            <a:endParaRPr lang="en-US" sz="2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667000"/>
            <a:ext cx="4818858" cy="37017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329566"/>
            <a:ext cx="9875520" cy="584834"/>
          </a:xfrm>
        </p:spPr>
        <p:txBody>
          <a:bodyPr>
            <a:noAutofit/>
          </a:bodyPr>
          <a:lstStyle/>
          <a:p>
            <a:r>
              <a:rPr lang="en-US" sz="3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1. Nitosols and Acrisols</a:t>
            </a:r>
            <a:endParaRPr lang="en-US" sz="3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40988"/>
            <a:ext cx="7696200" cy="59932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i="1" dirty="0">
                <a:solidFill>
                  <a:srgbClr val="FFFF00"/>
                </a:solidFill>
                <a:highlight>
                  <a:srgbClr val="000080"/>
                </a:highlight>
              </a:rPr>
              <a:t>Nitosols </a:t>
            </a:r>
          </a:p>
          <a:p>
            <a:r>
              <a:rPr lang="en-US" sz="2400" i="1" dirty="0"/>
              <a:t>Trap series </a:t>
            </a:r>
            <a:r>
              <a:rPr lang="en-US" sz="2400" i="1" dirty="0" err="1"/>
              <a:t>volcanics</a:t>
            </a:r>
            <a:r>
              <a:rPr lang="en-US" sz="2400" i="1" dirty="0"/>
              <a:t>, volcanic ash, metamorphic rocks </a:t>
            </a:r>
            <a:r>
              <a:rPr lang="en-US" sz="2400" dirty="0"/>
              <a:t>parent materials  </a:t>
            </a:r>
          </a:p>
          <a:p>
            <a:r>
              <a:rPr lang="en-US" sz="2400" dirty="0"/>
              <a:t>Associated with highlands with high rainfall </a:t>
            </a:r>
          </a:p>
          <a:p>
            <a:r>
              <a:rPr lang="en-US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Reddish-brown </a:t>
            </a:r>
            <a:r>
              <a:rPr lang="en-US" sz="2400" dirty="0"/>
              <a:t>color </a:t>
            </a:r>
          </a:p>
          <a:p>
            <a:r>
              <a:rPr lang="en-US" sz="2400" dirty="0"/>
              <a:t>concentration of </a:t>
            </a:r>
            <a:r>
              <a:rPr lang="en-US" sz="2400" i="1" dirty="0"/>
              <a:t>iron (ferric) oxides </a:t>
            </a:r>
            <a:r>
              <a:rPr lang="en-US" sz="2400" dirty="0"/>
              <a:t>due to </a:t>
            </a:r>
            <a:r>
              <a:rPr lang="en-US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leaching</a:t>
            </a:r>
          </a:p>
          <a:p>
            <a:pPr lvl="2"/>
            <a:r>
              <a:rPr lang="en-US" sz="2400" dirty="0"/>
              <a:t>western highlands </a:t>
            </a:r>
            <a:r>
              <a:rPr lang="en-US" sz="2400" i="1" dirty="0"/>
              <a:t>(Wellega)</a:t>
            </a:r>
            <a:endParaRPr lang="en-US" sz="2400" dirty="0"/>
          </a:p>
          <a:p>
            <a:pPr lvl="2"/>
            <a:r>
              <a:rPr lang="en-US" sz="2400" dirty="0"/>
              <a:t>southwestern highlands (</a:t>
            </a:r>
            <a:r>
              <a:rPr lang="en-US" sz="2400" i="1" dirty="0" err="1"/>
              <a:t>Kaffa</a:t>
            </a:r>
            <a:r>
              <a:rPr lang="en-US" sz="2400" i="1" dirty="0"/>
              <a:t>, </a:t>
            </a:r>
            <a:r>
              <a:rPr lang="en-US" sz="2400" i="1" dirty="0" err="1"/>
              <a:t>Illuababora</a:t>
            </a:r>
            <a:r>
              <a:rPr lang="en-US" sz="2400" dirty="0"/>
              <a:t>)</a:t>
            </a:r>
          </a:p>
          <a:p>
            <a:pPr lvl="2"/>
            <a:r>
              <a:rPr lang="en-US" sz="2400" dirty="0"/>
              <a:t>Southern, Central and Eastern  highlands</a:t>
            </a:r>
          </a:p>
          <a:p>
            <a:pPr>
              <a:buNone/>
            </a:pPr>
            <a:r>
              <a:rPr lang="en-US" sz="2400" b="1" i="1" dirty="0">
                <a:solidFill>
                  <a:srgbClr val="FFFF00"/>
                </a:solidFill>
                <a:highlight>
                  <a:srgbClr val="000080"/>
                </a:highlight>
              </a:rPr>
              <a:t>Acrisols </a:t>
            </a:r>
            <a:endParaRPr lang="en-US" sz="2400" b="1" dirty="0">
              <a:solidFill>
                <a:srgbClr val="FFFF00"/>
              </a:solidFill>
              <a:highlight>
                <a:srgbClr val="000080"/>
              </a:highlight>
            </a:endParaRPr>
          </a:p>
          <a:p>
            <a:r>
              <a:rPr lang="en-US" sz="2400" dirty="0"/>
              <a:t>Most inherently infertile soils </a:t>
            </a:r>
          </a:p>
          <a:p>
            <a:r>
              <a:rPr lang="en-US" sz="2400" dirty="0"/>
              <a:t>Degraded chemically and organically </a:t>
            </a:r>
          </a:p>
          <a:p>
            <a:r>
              <a:rPr lang="en-US" sz="2400" dirty="0"/>
              <a:t>Low resilience to degradation </a:t>
            </a:r>
          </a:p>
          <a:p>
            <a:r>
              <a:rPr lang="en-US" sz="2400" dirty="0"/>
              <a:t>Low productive capacity </a:t>
            </a:r>
          </a:p>
        </p:txBody>
      </p:sp>
      <p:pic>
        <p:nvPicPr>
          <p:cNvPr id="32770" name="Picture 2" descr="Image result for Nitosols and Acrisols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13320" y="1519701"/>
            <a:ext cx="3307080" cy="462161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81000" y="7128192"/>
            <a:ext cx="10210800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buBlip>
                <a:blip r:embed="rId3"/>
              </a:buBlip>
            </a:pPr>
            <a:r>
              <a:rPr lang="en-US" i="1" dirty="0">
                <a:latin typeface="Trebuchet MS" pitchFamily="34" charset="0"/>
              </a:rPr>
              <a:t>Acrisols </a:t>
            </a:r>
            <a:r>
              <a:rPr lang="en-US" dirty="0">
                <a:latin typeface="Trebuchet MS" pitchFamily="34" charset="0"/>
              </a:rPr>
              <a:t>are found along with </a:t>
            </a:r>
            <a:r>
              <a:rPr lang="en-US" i="1" dirty="0" err="1">
                <a:latin typeface="Trebuchet MS" pitchFamily="34" charset="0"/>
              </a:rPr>
              <a:t>nitosols</a:t>
            </a:r>
            <a:r>
              <a:rPr lang="en-US" i="1" dirty="0">
                <a:latin typeface="Trebuchet MS" pitchFamily="34" charset="0"/>
              </a:rPr>
              <a:t> </a:t>
            </a:r>
            <a:r>
              <a:rPr lang="en-US" dirty="0">
                <a:latin typeface="Trebuchet MS" pitchFamily="34" charset="0"/>
              </a:rPr>
              <a:t>mostly in some pockets of southwestern highlands of Ethiopia where there is high rainfall.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329566"/>
            <a:ext cx="9875520" cy="584834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2. </a:t>
            </a:r>
            <a:r>
              <a:rPr lang="en-US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Vertisols</a:t>
            </a:r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endParaRPr lang="en-US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6705600" cy="7086600"/>
          </a:xfrm>
        </p:spPr>
        <p:txBody>
          <a:bodyPr>
            <a:normAutofit/>
          </a:bodyPr>
          <a:lstStyle/>
          <a:p>
            <a:r>
              <a:rPr lang="en-US" sz="3200" dirty="0"/>
              <a:t>Develop on </a:t>
            </a:r>
            <a:r>
              <a:rPr lang="en-US" sz="3200" i="1" dirty="0">
                <a:solidFill>
                  <a:srgbClr val="0070C0"/>
                </a:solidFill>
              </a:rPr>
              <a:t>volcanic plateau basalt, </a:t>
            </a:r>
            <a:r>
              <a:rPr lang="en-US" sz="3200" i="1" dirty="0" err="1">
                <a:solidFill>
                  <a:srgbClr val="0070C0"/>
                </a:solidFill>
              </a:rPr>
              <a:t>trachyte</a:t>
            </a:r>
            <a:r>
              <a:rPr lang="en-US" sz="3200" i="1" dirty="0">
                <a:solidFill>
                  <a:srgbClr val="0070C0"/>
                </a:solidFill>
              </a:rPr>
              <a:t> &amp;</a:t>
            </a:r>
            <a:r>
              <a:rPr lang="en-US" sz="3200" i="1" dirty="0" err="1">
                <a:solidFill>
                  <a:srgbClr val="0070C0"/>
                </a:solidFill>
              </a:rPr>
              <a:t>pyroclastic</a:t>
            </a:r>
            <a:r>
              <a:rPr lang="en-US" sz="3200" i="1" dirty="0">
                <a:solidFill>
                  <a:srgbClr val="0070C0"/>
                </a:solidFill>
              </a:rPr>
              <a:t> materials, sedimentary rocks</a:t>
            </a:r>
          </a:p>
          <a:p>
            <a:r>
              <a:rPr lang="en-US" sz="3200" dirty="0"/>
              <a:t>Heavy clay soils</a:t>
            </a:r>
          </a:p>
          <a:p>
            <a:r>
              <a:rPr lang="en-US" sz="3200" dirty="0"/>
              <a:t>High natural chemical fertility</a:t>
            </a:r>
          </a:p>
          <a:p>
            <a:r>
              <a:rPr lang="en-US" sz="3200" dirty="0"/>
              <a:t>Soils of highlands and moderate climates. </a:t>
            </a:r>
          </a:p>
          <a:p>
            <a:r>
              <a:rPr lang="en-US" sz="3200" dirty="0"/>
              <a:t>Commonly found in parts of;</a:t>
            </a:r>
          </a:p>
          <a:p>
            <a:pPr lvl="2"/>
            <a:r>
              <a:rPr lang="en-US" sz="2800" i="1" dirty="0"/>
              <a:t>Northwestern, Central and Southeastern highlands </a:t>
            </a:r>
          </a:p>
          <a:p>
            <a:pPr lvl="2"/>
            <a:r>
              <a:rPr lang="en-US" sz="3200" dirty="0"/>
              <a:t>(</a:t>
            </a:r>
            <a:r>
              <a:rPr lang="en-US" sz="3200" i="1" dirty="0" err="1"/>
              <a:t>Gojjam</a:t>
            </a:r>
            <a:r>
              <a:rPr lang="en-US" sz="3200" i="1" dirty="0"/>
              <a:t>, </a:t>
            </a:r>
            <a:r>
              <a:rPr lang="en-US" sz="3200" i="1" dirty="0" err="1"/>
              <a:t>Shewa</a:t>
            </a:r>
            <a:r>
              <a:rPr lang="en-US" sz="3200" i="1" dirty="0"/>
              <a:t>, </a:t>
            </a:r>
            <a:r>
              <a:rPr lang="en-US" sz="3200" i="1" dirty="0" err="1"/>
              <a:t>Arsi</a:t>
            </a:r>
            <a:r>
              <a:rPr lang="en-US" sz="3200" i="1" dirty="0"/>
              <a:t>, Bale </a:t>
            </a:r>
            <a:r>
              <a:rPr lang="en-US" sz="3200" dirty="0"/>
              <a:t>and </a:t>
            </a:r>
            <a:r>
              <a:rPr lang="en-US" sz="3200" i="1" dirty="0"/>
              <a:t>central </a:t>
            </a:r>
            <a:r>
              <a:rPr lang="en-US" sz="3200" i="1" dirty="0" err="1"/>
              <a:t>Hararghe</a:t>
            </a:r>
            <a:r>
              <a:rPr lang="en-US" sz="3200" dirty="0"/>
              <a:t>)</a:t>
            </a:r>
            <a:br>
              <a:rPr lang="en-US" sz="2200" b="1" dirty="0">
                <a:latin typeface="Trebuchet MS" pitchFamily="34" charset="0"/>
              </a:rPr>
            </a:br>
            <a:endParaRPr lang="en-US" sz="2200" dirty="0">
              <a:latin typeface="Trebuchet MS" pitchFamily="34" charset="0"/>
            </a:endParaRPr>
          </a:p>
        </p:txBody>
      </p:sp>
      <p:pic>
        <p:nvPicPr>
          <p:cNvPr id="31746" name="Picture 2" descr="Image result for Vertisols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524000"/>
            <a:ext cx="3505199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457200"/>
            <a:ext cx="9875520" cy="685800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3. </a:t>
            </a:r>
            <a:r>
              <a:rPr lang="en-US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Lithosols, Cambisols &amp; Regosol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br>
              <a:rPr lang="en-US" b="1" dirty="0">
                <a:latin typeface="Trebuchet MS" pitchFamily="34" charset="0"/>
              </a:rPr>
            </a:br>
            <a:endParaRPr lang="en-US" dirty="0"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280" y="1219200"/>
            <a:ext cx="9875520" cy="6553200"/>
          </a:xfrm>
        </p:spPr>
        <p:txBody>
          <a:bodyPr>
            <a:normAutofit fontScale="92500" lnSpcReduction="20000"/>
          </a:bodyPr>
          <a:lstStyle/>
          <a:p>
            <a:r>
              <a:rPr lang="en-US" sz="3500" dirty="0"/>
              <a:t>Mostly found in </a:t>
            </a:r>
            <a:r>
              <a:rPr lang="en-US" sz="35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rugged topography &amp; steep slopes</a:t>
            </a:r>
            <a:r>
              <a:rPr lang="en-US" sz="3500" dirty="0"/>
              <a:t>. </a:t>
            </a:r>
          </a:p>
          <a:p>
            <a:r>
              <a:rPr lang="en-US" sz="35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Young, shallow and coarse </a:t>
            </a:r>
            <a:r>
              <a:rPr lang="en-US" sz="3500" dirty="0"/>
              <a:t>textured </a:t>
            </a:r>
          </a:p>
          <a:p>
            <a:r>
              <a:rPr lang="en-US" sz="3500" dirty="0"/>
              <a:t>Low water holding capacity</a:t>
            </a:r>
          </a:p>
          <a:p>
            <a:r>
              <a:rPr lang="en-US" sz="3500" dirty="0"/>
              <a:t>Found in areas of low rainfall</a:t>
            </a:r>
          </a:p>
          <a:p>
            <a:r>
              <a:rPr lang="en-US" sz="3500" dirty="0"/>
              <a:t>Limited agricultural use</a:t>
            </a:r>
          </a:p>
          <a:p>
            <a:r>
              <a:rPr lang="en-US" sz="3500" dirty="0"/>
              <a:t>Used for </a:t>
            </a:r>
            <a:r>
              <a:rPr lang="en-US" sz="35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grazing</a:t>
            </a:r>
          </a:p>
          <a:p>
            <a:r>
              <a:rPr lang="en-US" sz="3500" dirty="0"/>
              <a:t>Mostly found in;</a:t>
            </a:r>
          </a:p>
          <a:p>
            <a:pPr lvl="2"/>
            <a:r>
              <a:rPr lang="en-US" sz="3500" dirty="0"/>
              <a:t>Central Highlands</a:t>
            </a:r>
          </a:p>
          <a:p>
            <a:pPr lvl="2"/>
            <a:r>
              <a:rPr lang="en-US" sz="3500" i="1" dirty="0"/>
              <a:t>Rift Valley Escarpments </a:t>
            </a:r>
            <a:endParaRPr lang="en-US" sz="3500" dirty="0"/>
          </a:p>
          <a:p>
            <a:pPr lvl="2"/>
            <a:r>
              <a:rPr lang="en-US" sz="3500" i="1" dirty="0"/>
              <a:t>western </a:t>
            </a:r>
            <a:r>
              <a:rPr lang="en-US" sz="3500" i="1" dirty="0" err="1"/>
              <a:t>Hararghe</a:t>
            </a:r>
            <a:r>
              <a:rPr lang="en-US" sz="3500" i="1" dirty="0"/>
              <a:t> highlands </a:t>
            </a:r>
          </a:p>
          <a:p>
            <a:endParaRPr lang="en-US" sz="5200" dirty="0"/>
          </a:p>
          <a:p>
            <a:r>
              <a:rPr lang="en-US" sz="2600" dirty="0" err="1"/>
              <a:t>Regosol</a:t>
            </a:r>
            <a:r>
              <a:rPr lang="en-US" sz="2600" dirty="0"/>
              <a:t> and Lithosols are also found in the Danakil and eastern </a:t>
            </a:r>
            <a:r>
              <a:rPr lang="en-US" sz="2600" dirty="0" err="1"/>
              <a:t>Ogaden</a:t>
            </a:r>
            <a:r>
              <a:rPr lang="en-US" sz="2600" dirty="0"/>
              <a:t>.</a:t>
            </a:r>
            <a:br>
              <a:rPr lang="en-US" dirty="0">
                <a:latin typeface="Trebuchet MS" pitchFamily="34" charset="0"/>
              </a:rPr>
            </a:br>
            <a:endParaRPr lang="en-US" dirty="0">
              <a:latin typeface="Trebuchet MS" pitchFamily="34" charset="0"/>
            </a:endParaRPr>
          </a:p>
        </p:txBody>
      </p:sp>
      <p:pic>
        <p:nvPicPr>
          <p:cNvPr id="30722" name="Picture 2" descr="Image result for Lithosols, Cambisols and Regosol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25751" y="2133600"/>
            <a:ext cx="3276600" cy="328697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4. Xerosols, Yermosols and Solanchaks </a:t>
            </a:r>
            <a:endParaRPr lang="en-US" sz="4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6553200" cy="6400800"/>
          </a:xfrm>
        </p:spPr>
        <p:txBody>
          <a:bodyPr>
            <a:normAutofit/>
          </a:bodyPr>
          <a:lstStyle/>
          <a:p>
            <a:r>
              <a:rPr lang="en-US" sz="3200" dirty="0"/>
              <a:t>Soils of </a:t>
            </a:r>
            <a:r>
              <a:rPr lang="en-US" sz="3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desert</a:t>
            </a:r>
            <a:r>
              <a:rPr lang="en-US" sz="3200" dirty="0"/>
              <a:t> </a:t>
            </a:r>
          </a:p>
          <a:p>
            <a:r>
              <a:rPr lang="en-US" sz="3200" dirty="0"/>
              <a:t>Available in </a:t>
            </a:r>
            <a:r>
              <a:rPr lang="en-US" sz="3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arid</a:t>
            </a:r>
            <a:r>
              <a:rPr lang="en-US" sz="3200" dirty="0"/>
              <a:t> and </a:t>
            </a:r>
            <a:r>
              <a:rPr lang="en-US" sz="3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semiarid</a:t>
            </a:r>
            <a:r>
              <a:rPr lang="en-US" sz="3200" dirty="0"/>
              <a:t> areas</a:t>
            </a:r>
          </a:p>
          <a:p>
            <a:r>
              <a:rPr lang="en-US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 salt </a:t>
            </a:r>
            <a:r>
              <a:rPr lang="en-US" sz="3200" dirty="0"/>
              <a:t>content and </a:t>
            </a:r>
            <a:r>
              <a:rPr lang="en-US" sz="3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 organic content </a:t>
            </a:r>
            <a:r>
              <a:rPr lang="en-US" sz="3200" dirty="0"/>
              <a:t>and nitrogen</a:t>
            </a:r>
          </a:p>
          <a:p>
            <a:r>
              <a:rPr lang="en-US" sz="3200" dirty="0"/>
              <a:t>Rich in phosphorus and potash </a:t>
            </a:r>
          </a:p>
          <a:p>
            <a:r>
              <a:rPr lang="en-US" sz="3200" dirty="0"/>
              <a:t>Can be very </a:t>
            </a:r>
            <a:r>
              <a:rPr lang="en-US" sz="3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fertile if irrigated</a:t>
            </a:r>
          </a:p>
          <a:p>
            <a:r>
              <a:rPr lang="en-US" sz="3200" dirty="0"/>
              <a:t>Xerosols are found in </a:t>
            </a:r>
            <a:r>
              <a:rPr lang="en-US" sz="3200" dirty="0" err="1"/>
              <a:t>Ogaden</a:t>
            </a:r>
            <a:r>
              <a:rPr lang="en-US" sz="3200" dirty="0"/>
              <a:t> and northeastern escarpments</a:t>
            </a:r>
          </a:p>
          <a:p>
            <a:r>
              <a:rPr lang="en-US" sz="3200" dirty="0"/>
              <a:t>Yermosols and </a:t>
            </a:r>
            <a:r>
              <a:rPr lang="en-US" sz="3200" dirty="0" err="1"/>
              <a:t>Solonchaks</a:t>
            </a:r>
            <a:r>
              <a:rPr lang="en-US" sz="3200" dirty="0"/>
              <a:t> cover the </a:t>
            </a:r>
            <a:r>
              <a:rPr lang="en-US" sz="3200" dirty="0" err="1"/>
              <a:t>Ogaden</a:t>
            </a:r>
            <a:r>
              <a:rPr lang="en-US" sz="3200" dirty="0"/>
              <a:t> and Afar plains</a:t>
            </a:r>
          </a:p>
          <a:p>
            <a:r>
              <a:rPr lang="en-US" sz="3200" dirty="0" err="1"/>
              <a:t>Solonchaks</a:t>
            </a:r>
            <a:r>
              <a:rPr lang="en-US" sz="3200" dirty="0"/>
              <a:t>  in salty plains of Afar</a:t>
            </a:r>
            <a:endParaRPr lang="en-US" sz="6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C0F6E2-40BD-451C-B001-E2DEC657A3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2438400"/>
            <a:ext cx="4229100" cy="38709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5. Fluvisols </a:t>
            </a:r>
            <a:endParaRPr lang="en-US" sz="4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7239000" cy="6705600"/>
          </a:xfrm>
        </p:spPr>
        <p:txBody>
          <a:bodyPr>
            <a:normAutofit fontScale="62500" lnSpcReduction="20000"/>
          </a:bodyPr>
          <a:lstStyle/>
          <a:p>
            <a:r>
              <a:rPr lang="en-US" sz="5100" dirty="0"/>
              <a:t>Formed due to </a:t>
            </a:r>
            <a:r>
              <a:rPr lang="en-US" sz="51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deposition of eroded materials </a:t>
            </a:r>
            <a:r>
              <a:rPr lang="en-US" sz="5100" dirty="0"/>
              <a:t>from highlands. </a:t>
            </a:r>
          </a:p>
          <a:p>
            <a:r>
              <a:rPr lang="en-US" sz="5100" dirty="0"/>
              <a:t>Deposits in depressions, </a:t>
            </a:r>
            <a:r>
              <a:rPr lang="en-US" sz="51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lower valleys </a:t>
            </a:r>
            <a:r>
              <a:rPr lang="en-US" sz="5100" dirty="0"/>
              <a:t>and </a:t>
            </a:r>
            <a:r>
              <a:rPr lang="en-US" sz="51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lowlands</a:t>
            </a:r>
            <a:r>
              <a:rPr lang="en-US" sz="5100" dirty="0"/>
              <a:t> </a:t>
            </a:r>
          </a:p>
          <a:p>
            <a:r>
              <a:rPr lang="en-US" sz="5100" dirty="0"/>
              <a:t>Much prized for</a:t>
            </a:r>
          </a:p>
          <a:p>
            <a:pPr lvl="2"/>
            <a:r>
              <a:rPr lang="en-US" sz="5100" i="1" dirty="0"/>
              <a:t>Intensive agriculture &amp;</a:t>
            </a:r>
          </a:p>
          <a:p>
            <a:pPr lvl="2"/>
            <a:r>
              <a:rPr lang="en-US" sz="5100" i="1" dirty="0"/>
              <a:t>Large-scale irrigation</a:t>
            </a:r>
          </a:p>
          <a:p>
            <a:r>
              <a:rPr lang="en-US" sz="51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Fertile</a:t>
            </a:r>
            <a:r>
              <a:rPr lang="en-US" sz="5100" dirty="0"/>
              <a:t> and their fertility is always renewed as a result of deposition of new soil materials.</a:t>
            </a:r>
          </a:p>
          <a:p>
            <a:r>
              <a:rPr lang="en-US" sz="5100" dirty="0"/>
              <a:t>Mostly found in;</a:t>
            </a:r>
          </a:p>
          <a:p>
            <a:pPr lvl="2"/>
            <a:r>
              <a:rPr lang="en-US" sz="4400" i="1" dirty="0"/>
              <a:t>Lower regions of rivers like Omo, Awash, Abay </a:t>
            </a:r>
          </a:p>
          <a:p>
            <a:pPr lvl="2"/>
            <a:r>
              <a:rPr lang="en-US" sz="4400" i="1" dirty="0"/>
              <a:t>The plains of Akobo and </a:t>
            </a:r>
            <a:r>
              <a:rPr lang="en-US" sz="4400" i="1" dirty="0" err="1"/>
              <a:t>Baro</a:t>
            </a:r>
            <a:r>
              <a:rPr lang="en-US" sz="4400" i="1" dirty="0"/>
              <a:t> Rivers</a:t>
            </a:r>
          </a:p>
          <a:p>
            <a:pPr lvl="2"/>
            <a:r>
              <a:rPr lang="en-US" sz="4400" i="1" dirty="0"/>
              <a:t>Lakes region (main Ethiopian rift)</a:t>
            </a:r>
          </a:p>
        </p:txBody>
      </p:sp>
      <p:pic>
        <p:nvPicPr>
          <p:cNvPr id="28674" name="Picture 2" descr="Image result for Fluvisols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6200" y="2667000"/>
            <a:ext cx="2834640" cy="3429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6. </a:t>
            </a:r>
            <a:r>
              <a:rPr lang="en-US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Luvisols</a:t>
            </a:r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6875585" cy="6528434"/>
          </a:xfrm>
        </p:spPr>
        <p:txBody>
          <a:bodyPr>
            <a:normAutofit/>
          </a:bodyPr>
          <a:lstStyle/>
          <a:p>
            <a:r>
              <a:rPr lang="en-US" sz="3200" dirty="0"/>
              <a:t>Develop in areas where </a:t>
            </a:r>
            <a:r>
              <a:rPr lang="en-US" sz="3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wet and dry seasons occur in alternation</a:t>
            </a:r>
          </a:p>
          <a:p>
            <a:r>
              <a:rPr lang="en-US" sz="3200" i="1" dirty="0"/>
              <a:t>Good chemical nutrients </a:t>
            </a:r>
          </a:p>
          <a:p>
            <a:r>
              <a:rPr lang="en-US" sz="3200" dirty="0"/>
              <a:t>Among the best agricultural soils in the tropics.</a:t>
            </a:r>
          </a:p>
          <a:p>
            <a:r>
              <a:rPr lang="en-US" sz="3200" dirty="0"/>
              <a:t>Intensively cultivated</a:t>
            </a:r>
          </a:p>
          <a:p>
            <a:r>
              <a:rPr lang="en-US" sz="3600" dirty="0"/>
              <a:t>Mostly found in;</a:t>
            </a:r>
          </a:p>
          <a:p>
            <a:pPr lvl="1"/>
            <a:r>
              <a:rPr lang="en-US" sz="3200" i="1" dirty="0"/>
              <a:t>Lake </a:t>
            </a:r>
            <a:r>
              <a:rPr lang="en-US" sz="3200" i="1" dirty="0" err="1"/>
              <a:t>Tana</a:t>
            </a:r>
            <a:r>
              <a:rPr lang="en-US" sz="3200" i="1" dirty="0"/>
              <a:t> </a:t>
            </a:r>
            <a:r>
              <a:rPr lang="en-US" sz="3200" dirty="0"/>
              <a:t>area,</a:t>
            </a:r>
          </a:p>
          <a:p>
            <a:pPr lvl="1"/>
            <a:r>
              <a:rPr lang="en-US" sz="3200" dirty="0"/>
              <a:t>parts of Northern, Central and Eastern Highlands and </a:t>
            </a:r>
          </a:p>
          <a:p>
            <a:pPr lvl="1"/>
            <a:r>
              <a:rPr lang="en-US" sz="3200" dirty="0"/>
              <a:t>Southern lowlands</a:t>
            </a:r>
            <a:endParaRPr lang="en-US" sz="6000" dirty="0"/>
          </a:p>
        </p:txBody>
      </p:sp>
      <p:pic>
        <p:nvPicPr>
          <p:cNvPr id="27650" name="Picture 2" descr="Image result for Luvisols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7985" y="2514600"/>
            <a:ext cx="3810000" cy="518310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2B2B9-0909-45AE-824E-985A55DF3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04519-D1D5-4305-9E4F-144D3899D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soil degradation?</a:t>
            </a:r>
          </a:p>
          <a:p>
            <a:r>
              <a:rPr lang="en-US" dirty="0"/>
              <a:t>What are the causes of soil degradation? </a:t>
            </a:r>
          </a:p>
          <a:p>
            <a:r>
              <a:rPr lang="en-US" dirty="0"/>
              <a:t>Explain the conservation measures of soil from degradation</a:t>
            </a:r>
          </a:p>
        </p:txBody>
      </p:sp>
    </p:spTree>
    <p:extLst>
      <p:ext uri="{BB962C8B-B14F-4D97-AF65-F5344CB8AC3E}">
        <p14:creationId xmlns:p14="http://schemas.microsoft.com/office/powerpoint/2010/main" val="24093921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9875520" cy="1097280"/>
          </a:xfrm>
        </p:spPr>
        <p:txBody>
          <a:bodyPr>
            <a:normAutofit/>
          </a:bodyPr>
          <a:lstStyle/>
          <a:p>
            <a:r>
              <a:rPr lang="en-US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Soil Degradation</a:t>
            </a:r>
            <a:r>
              <a:rPr lang="en-US" sz="4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6400800" cy="6629400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en-US" sz="2800" dirty="0"/>
              <a:t>A change in </a:t>
            </a:r>
            <a:r>
              <a:rPr lang="en-US" sz="28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or all of soil status </a:t>
            </a:r>
            <a:r>
              <a:rPr lang="en-US" sz="2800" dirty="0"/>
              <a:t>resulting in a diminished capacity of the ecosystem to provide goods and services.</a:t>
            </a:r>
          </a:p>
          <a:p>
            <a:pPr lvl="1">
              <a:buFont typeface="Arial" pitchFamily="34" charset="0"/>
              <a:buChar char="•"/>
            </a:pPr>
            <a:r>
              <a:rPr lang="en-US" sz="2800" dirty="0"/>
              <a:t>Deterioration of the </a:t>
            </a:r>
            <a:r>
              <a:rPr lang="en-US" sz="2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physical, chemical </a:t>
            </a:r>
            <a:r>
              <a:rPr lang="en-US" sz="2800" dirty="0"/>
              <a:t>and </a:t>
            </a:r>
            <a:r>
              <a:rPr lang="en-US" sz="2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biological properties </a:t>
            </a:r>
            <a:r>
              <a:rPr lang="en-US" sz="2800" dirty="0"/>
              <a:t>of soil</a:t>
            </a:r>
          </a:p>
          <a:p>
            <a:pPr>
              <a:buBlip>
                <a:blip r:embed="rId2"/>
              </a:buBlip>
            </a:pPr>
            <a:r>
              <a:rPr lang="en-US" sz="2800" dirty="0"/>
              <a:t>It is a major concern for at least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reasons</a:t>
            </a:r>
          </a:p>
          <a:p>
            <a:pPr lvl="1"/>
            <a:r>
              <a:rPr lang="en-US" sz="2400" dirty="0"/>
              <a:t>It undermines the productive capacity of an ecosystem</a:t>
            </a:r>
          </a:p>
          <a:p>
            <a:pPr lvl="1"/>
            <a:r>
              <a:rPr lang="en-US" sz="2400" dirty="0"/>
              <a:t>It affects global climate through alterations in water and energy balances and disruptions in cycles of carbon, nitrogen, sulfur, and other elements.</a:t>
            </a:r>
            <a:endParaRPr lang="en-US" sz="4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4877" y="2451295"/>
            <a:ext cx="4507923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Causes of Soil Degradation</a:t>
            </a:r>
            <a:r>
              <a:rPr lang="en-US" sz="36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1" y="1684021"/>
            <a:ext cx="4848226" cy="767714"/>
          </a:xfrm>
        </p:spPr>
        <p:txBody>
          <a:bodyPr/>
          <a:lstStyle/>
          <a:p>
            <a:r>
              <a:rPr lang="en-US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Natural Causes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1" y="2754630"/>
            <a:ext cx="4848226" cy="4741546"/>
          </a:xfrm>
        </p:spPr>
        <p:txBody>
          <a:bodyPr/>
          <a:lstStyle/>
          <a:p>
            <a:pPr marL="411480" lvl="1" indent="-411480">
              <a:buFont typeface="Arial" pitchFamily="34" charset="0"/>
              <a:buChar char="•"/>
            </a:pPr>
            <a:r>
              <a:rPr lang="en-US" dirty="0">
                <a:latin typeface="Trebuchet MS" pitchFamily="34" charset="0"/>
              </a:rPr>
              <a:t>Topographic and climatic </a:t>
            </a:r>
          </a:p>
          <a:p>
            <a:pPr marL="891540" lvl="2" indent="-411480"/>
            <a:r>
              <a:rPr lang="en-US" sz="2000" dirty="0">
                <a:latin typeface="Trebuchet MS" pitchFamily="34" charset="0"/>
              </a:rPr>
              <a:t>Steep slopes, </a:t>
            </a:r>
          </a:p>
          <a:p>
            <a:pPr marL="891540" lvl="2" indent="-411480"/>
            <a:r>
              <a:rPr lang="en-US" sz="2000" dirty="0">
                <a:latin typeface="Trebuchet MS" pitchFamily="34" charset="0"/>
              </a:rPr>
              <a:t>Floods and tornadoes, </a:t>
            </a:r>
          </a:p>
          <a:p>
            <a:pPr marL="891540" lvl="2" indent="-411480"/>
            <a:r>
              <a:rPr lang="en-US" sz="2000" dirty="0">
                <a:latin typeface="Trebuchet MS" pitchFamily="34" charset="0"/>
              </a:rPr>
              <a:t>Storms and high-velocity wind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85449" y="1596391"/>
            <a:ext cx="4850130" cy="767714"/>
          </a:xfrm>
        </p:spPr>
        <p:txBody>
          <a:bodyPr/>
          <a:lstStyle/>
          <a:p>
            <a:r>
              <a:rPr lang="en-US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Human-induced Causes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4000" y="2590800"/>
            <a:ext cx="5410200" cy="4741546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en-US" sz="2200" dirty="0">
                <a:latin typeface="Trebuchet MS" pitchFamily="34" charset="0"/>
              </a:rPr>
              <a:t>Deforestation 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>
                <a:latin typeface="Trebuchet MS" pitchFamily="34" charset="0"/>
              </a:rPr>
              <a:t>Overexploitation of vegetation, 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>
                <a:latin typeface="Trebuchet MS" pitchFamily="34" charset="0"/>
              </a:rPr>
              <a:t>Overgrazing, etc.</a:t>
            </a:r>
            <a:br>
              <a:rPr lang="en-US" dirty="0">
                <a:latin typeface="Trebuchet MS" pitchFamily="34" charset="0"/>
              </a:rPr>
            </a:br>
            <a:endParaRPr lang="en-US" dirty="0"/>
          </a:p>
        </p:txBody>
      </p:sp>
      <p:pic>
        <p:nvPicPr>
          <p:cNvPr id="7" name="Picture 2" descr="Image result for Natural Causes of soil degradation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800600"/>
            <a:ext cx="4876800" cy="3124200"/>
          </a:xfrm>
          <a:prstGeom prst="rect">
            <a:avLst/>
          </a:prstGeom>
          <a:noFill/>
        </p:spPr>
      </p:pic>
      <p:pic>
        <p:nvPicPr>
          <p:cNvPr id="8" name="Picture 7" descr="Image result for Natural Causes of soil degradation 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4724400"/>
            <a:ext cx="4978400" cy="32537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Soil Erosion Control Measures</a:t>
            </a:r>
            <a:r>
              <a:rPr lang="en-US" sz="44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endParaRPr lang="en-US" sz="4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" y="1645920"/>
            <a:ext cx="5396866" cy="731520"/>
          </a:xfrm>
        </p:spPr>
        <p:txBody>
          <a:bodyPr>
            <a:noAutofit/>
          </a:bodyPr>
          <a:lstStyle/>
          <a:p>
            <a:r>
              <a:rPr lang="en-US" sz="28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A. Biological Control Measures </a:t>
            </a:r>
            <a:endParaRPr lang="en-US" sz="2800" i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321" y="2609850"/>
            <a:ext cx="5122546" cy="4741546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Prevent splash erosion, reduces the velocity of surface runoff, increases surface roughness, increases infiltration, and etc.</a:t>
            </a:r>
          </a:p>
          <a:p>
            <a:pPr lvl="2"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Vegetative strips, </a:t>
            </a:r>
          </a:p>
          <a:p>
            <a:pPr lvl="2"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Plantation &amp;</a:t>
            </a:r>
          </a:p>
          <a:p>
            <a:pPr lvl="2"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Reforestation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1655" y="1655446"/>
            <a:ext cx="4850130" cy="767714"/>
          </a:xfrm>
        </p:spPr>
        <p:txBody>
          <a:bodyPr/>
          <a:lstStyle/>
          <a:p>
            <a:r>
              <a:rPr lang="en-US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B. Physical control </a:t>
            </a:r>
            <a:endParaRPr lang="en-US" i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86400" y="2377440"/>
            <a:ext cx="5120640" cy="4741546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control the movement of water over the soil surface. </a:t>
            </a:r>
          </a:p>
          <a:p>
            <a:pPr lvl="2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Terracing, </a:t>
            </a:r>
          </a:p>
          <a:p>
            <a:pPr lvl="2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Dams, </a:t>
            </a:r>
          </a:p>
          <a:p>
            <a:pPr lvl="2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Gabion, </a:t>
            </a:r>
          </a:p>
          <a:p>
            <a:pPr lvl="2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Trenches, </a:t>
            </a:r>
          </a:p>
          <a:p>
            <a:pPr lvl="2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Contour Ploughing, </a:t>
            </a:r>
          </a:p>
          <a:p>
            <a:pPr lvl="2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Soil Bunds etc.</a:t>
            </a:r>
          </a:p>
        </p:txBody>
      </p:sp>
      <p:pic>
        <p:nvPicPr>
          <p:cNvPr id="7" name="Picture 2" descr="Image result for Soil Erosion Control Measures inTigray Ethiopia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5669280"/>
            <a:ext cx="3288030" cy="2560320"/>
          </a:xfrm>
          <a:prstGeom prst="rect">
            <a:avLst/>
          </a:prstGeom>
          <a:noFill/>
        </p:spPr>
      </p:pic>
      <p:pic>
        <p:nvPicPr>
          <p:cNvPr id="8" name="Picture 2" descr="Image result for terracing konso 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83280" y="5669282"/>
            <a:ext cx="3474720" cy="2627716"/>
          </a:xfrm>
          <a:prstGeom prst="rect">
            <a:avLst/>
          </a:prstGeom>
          <a:noFill/>
        </p:spPr>
      </p:pic>
      <p:pic>
        <p:nvPicPr>
          <p:cNvPr id="9" name="Picture 4" descr="Image result for terracing konso im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5760720"/>
            <a:ext cx="3749040" cy="24688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329566"/>
            <a:ext cx="9875520" cy="432434"/>
          </a:xfrm>
        </p:spPr>
        <p:txBody>
          <a:bodyPr>
            <a:normAutofit fontScale="90000"/>
          </a:bodyPr>
          <a:lstStyle/>
          <a:p>
            <a:r>
              <a:rPr lang="en-US" sz="43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Natural Vegetation of Ethiopia</a:t>
            </a:r>
            <a:endParaRPr lang="en-US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10515600" cy="708660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 Vegetation (Meaning)</a:t>
            </a:r>
          </a:p>
          <a:p>
            <a:pPr lvl="1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dirty="0"/>
              <a:t>Original plant cover grown in an area</a:t>
            </a:r>
          </a:p>
          <a:p>
            <a:pPr lvl="1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dirty="0"/>
              <a:t>Develops with little or no human interference.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Ethiopia's Natural Vegetation 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200" dirty="0"/>
              <a:t>An estimated number of </a:t>
            </a:r>
            <a:r>
              <a:rPr lang="en-US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6000 species </a:t>
            </a:r>
            <a:r>
              <a:rPr lang="en-US" sz="3200" dirty="0"/>
              <a:t>of higher plants (</a:t>
            </a:r>
            <a:r>
              <a:rPr lang="en-US" sz="32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10% are endemic)</a:t>
            </a:r>
            <a:endParaRPr lang="en-US" sz="3200" dirty="0"/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200" dirty="0"/>
              <a:t>The spatial distribution of natural vegetation in the country is strongly correlated to </a:t>
            </a:r>
            <a:r>
              <a:rPr lang="en-US" sz="3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elevation + </a:t>
            </a:r>
            <a:r>
              <a:rPr lang="en-US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(temperature and rainfall)</a:t>
            </a:r>
            <a:r>
              <a:rPr lang="en-US" sz="3200" dirty="0">
                <a:solidFill>
                  <a:srgbClr val="FF0000"/>
                </a:solidFill>
              </a:rPr>
              <a:t>. 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200" dirty="0"/>
              <a:t>Lowlands are characterized by </a:t>
            </a:r>
            <a:r>
              <a:rPr lang="en-US" sz="3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xeromorphic</a:t>
            </a:r>
            <a:r>
              <a:rPr lang="en-US" sz="3200" i="1" dirty="0"/>
              <a:t> </a:t>
            </a:r>
            <a:r>
              <a:rPr lang="en-US" sz="3200" dirty="0"/>
              <a:t>plants </a:t>
            </a:r>
            <a:r>
              <a:rPr lang="en-US" sz="3200" dirty="0">
                <a:solidFill>
                  <a:srgbClr val="FF0000"/>
                </a:solidFill>
              </a:rPr>
              <a:t>(plants which are adapted to drought)</a:t>
            </a:r>
            <a:r>
              <a:rPr lang="en-US" sz="3200" dirty="0"/>
              <a:t>. 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3200" dirty="0"/>
              <a:t>Highlands (up to </a:t>
            </a:r>
            <a:r>
              <a:rPr lang="en-US" sz="3200" i="1" dirty="0"/>
              <a:t>3000 </a:t>
            </a:r>
            <a:r>
              <a:rPr lang="en-US" sz="3200" dirty="0"/>
              <a:t>m) = a variety of forests 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Major Natural Vegetation Types of Ethiopia</a:t>
            </a:r>
            <a:r>
              <a:rPr lang="en-US" sz="32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endParaRPr lang="en-US" sz="5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1292" y="2855889"/>
            <a:ext cx="4495800" cy="1270634"/>
          </a:xfrm>
        </p:spPr>
        <p:txBody>
          <a:bodyPr>
            <a:normAutofit/>
          </a:bodyPr>
          <a:lstStyle/>
          <a:p>
            <a:pPr marL="960120" lvl="2" indent="0">
              <a:buNone/>
            </a:pPr>
            <a:r>
              <a:rPr lang="en-US" sz="2800" dirty="0">
                <a:latin typeface="Trebuchet MS" pitchFamily="34" charset="0"/>
              </a:rPr>
              <a:t>(Taking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n-US" sz="2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altitude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n-US" sz="2800" dirty="0">
                <a:latin typeface="Trebuchet MS" pitchFamily="34" charset="0"/>
              </a:rPr>
              <a:t>into consideration)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2A6F99A-FF42-461B-9C13-0BC3401E66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0720216"/>
              </p:ext>
            </p:extLst>
          </p:nvPr>
        </p:nvGraphicFramePr>
        <p:xfrm>
          <a:off x="2057400" y="1447800"/>
          <a:ext cx="89154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457200"/>
            <a:ext cx="9875520" cy="71227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1. Afro-alpine &amp; Sub-afro Alpine Region</a:t>
            </a:r>
            <a:r>
              <a:rPr lang="en-US" sz="4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</a:p>
          <a:p>
            <a:pPr lvl="2"/>
            <a:r>
              <a:rPr lang="en-US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 mountain vegetation </a:t>
            </a:r>
            <a:r>
              <a:rPr lang="en-US" sz="2400" dirty="0"/>
              <a:t>(3,200 and 4,620 m </a:t>
            </a:r>
            <a:r>
              <a:rPr lang="en-US" sz="2400" dirty="0" err="1"/>
              <a:t>asl</a:t>
            </a:r>
            <a:r>
              <a:rPr lang="en-US" sz="2400" dirty="0"/>
              <a:t>)</a:t>
            </a:r>
          </a:p>
          <a:p>
            <a:pPr lvl="2"/>
            <a:r>
              <a:rPr lang="en-US" sz="2400" dirty="0"/>
              <a:t>similar to the </a:t>
            </a:r>
            <a:r>
              <a:rPr lang="en-US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Alpine vegetation in temperate regions</a:t>
            </a:r>
          </a:p>
          <a:p>
            <a:pPr lvl="2"/>
            <a:r>
              <a:rPr lang="en-US" sz="2400" dirty="0"/>
              <a:t>covers 1.3 % of the total landmass of Ethiopia</a:t>
            </a:r>
          </a:p>
          <a:p>
            <a:pPr lvl="2"/>
            <a:r>
              <a:rPr lang="en-US" sz="2400" dirty="0"/>
              <a:t>Temperature records of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</a:t>
            </a:r>
            <a:r>
              <a:rPr lang="en-US" sz="24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</a:t>
            </a:r>
            <a:r>
              <a:rPr lang="en-US" sz="2400" dirty="0"/>
              <a:t>and below</a:t>
            </a:r>
          </a:p>
          <a:p>
            <a:pPr lvl="2"/>
            <a:r>
              <a:rPr lang="en-US" sz="2400" dirty="0"/>
              <a:t>Soils mostly </a:t>
            </a:r>
            <a:r>
              <a:rPr lang="en-US" sz="2400" i="1" dirty="0">
                <a:solidFill>
                  <a:srgbClr val="FF0000"/>
                </a:solidFill>
              </a:rPr>
              <a:t>shallow</a:t>
            </a:r>
            <a:r>
              <a:rPr lang="en-US" sz="2400" dirty="0"/>
              <a:t> and </a:t>
            </a:r>
            <a:r>
              <a:rPr lang="en-US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eroded</a:t>
            </a:r>
          </a:p>
          <a:p>
            <a:pPr lvl="2"/>
            <a:r>
              <a:rPr lang="en-US" sz="2400" dirty="0" err="1"/>
              <a:t>Eg</a:t>
            </a:r>
            <a:r>
              <a:rPr lang="en-US" sz="2400" dirty="0"/>
              <a:t>. Vegetations in Bale and </a:t>
            </a:r>
            <a:r>
              <a:rPr lang="en-US" sz="2400" dirty="0" err="1"/>
              <a:t>Semein</a:t>
            </a:r>
            <a:r>
              <a:rPr lang="en-US" sz="2400" dirty="0"/>
              <a:t> mountains</a:t>
            </a:r>
          </a:p>
          <a:p>
            <a:pPr lvl="3"/>
            <a:r>
              <a:rPr lang="en-US" sz="1800" dirty="0"/>
              <a:t>tussock grasslands, scrub, scattered mosses and lichens </a:t>
            </a:r>
          </a:p>
          <a:p>
            <a:pPr lvl="3"/>
            <a:r>
              <a:rPr lang="en-US" sz="1600" i="1" dirty="0">
                <a:latin typeface="Trebuchet MS" pitchFamily="34" charset="0"/>
              </a:rPr>
              <a:t>Lobelia </a:t>
            </a:r>
            <a:r>
              <a:rPr lang="en-US" sz="1600" i="1" dirty="0" err="1">
                <a:latin typeface="Trebuchet MS" pitchFamily="34" charset="0"/>
              </a:rPr>
              <a:t>rhynchopetalum</a:t>
            </a:r>
            <a:r>
              <a:rPr lang="en-US" sz="1600" i="1" dirty="0">
                <a:latin typeface="Trebuchet MS" pitchFamily="34" charset="0"/>
              </a:rPr>
              <a:t> </a:t>
            </a:r>
            <a:r>
              <a:rPr lang="en-US" sz="1600" dirty="0">
                <a:latin typeface="Trebuchet MS" pitchFamily="34" charset="0"/>
              </a:rPr>
              <a:t>(</a:t>
            </a:r>
            <a:r>
              <a:rPr lang="en-US" sz="1600" dirty="0" err="1">
                <a:latin typeface="Trebuchet MS" pitchFamily="34" charset="0"/>
              </a:rPr>
              <a:t>giberra</a:t>
            </a:r>
            <a:r>
              <a:rPr lang="en-US" sz="1600" dirty="0">
                <a:latin typeface="Trebuchet MS" pitchFamily="34" charset="0"/>
              </a:rPr>
              <a:t>) </a:t>
            </a:r>
          </a:p>
          <a:p>
            <a:pPr lvl="2"/>
            <a:endParaRPr lang="en-US" sz="2000" dirty="0">
              <a:latin typeface="Trebuchet MS" pitchFamily="34" charset="0"/>
            </a:endParaRPr>
          </a:p>
          <a:p>
            <a:pPr>
              <a:buNone/>
            </a:pPr>
            <a:br>
              <a:rPr lang="en-US" sz="3600" dirty="0">
                <a:latin typeface="Trebuchet MS" pitchFamily="34" charset="0"/>
              </a:rPr>
            </a:br>
            <a:endParaRPr lang="en-US" sz="3600" dirty="0">
              <a:latin typeface="Trebuchet MS" pitchFamily="34" charset="0"/>
            </a:endParaRPr>
          </a:p>
        </p:txBody>
      </p:sp>
      <p:pic>
        <p:nvPicPr>
          <p:cNvPr id="22530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996" y="4495800"/>
            <a:ext cx="4828804" cy="3507717"/>
          </a:xfrm>
          <a:prstGeom prst="rect">
            <a:avLst/>
          </a:prstGeom>
          <a:noFill/>
        </p:spPr>
      </p:pic>
      <p:pic>
        <p:nvPicPr>
          <p:cNvPr id="22532" name="Picture 4" descr="Relat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95800"/>
            <a:ext cx="6231467" cy="35052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"/>
            <a:ext cx="7848600" cy="79552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9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2. Forest Region</a:t>
            </a:r>
          </a:p>
          <a:p>
            <a:r>
              <a:rPr lang="en-US" sz="2400" dirty="0"/>
              <a:t>In Ethiopia, forests are found at different elevations &amp;rainfall,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450 to 3,500m in humid parts &amp;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2,300 to 3,300 m in most arid parts.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Mean Annual Rainfall 200 to 2,200mm. </a:t>
            </a:r>
            <a:endParaRPr lang="en-US" sz="2800" dirty="0"/>
          </a:p>
          <a:p>
            <a:r>
              <a:rPr lang="en-US" sz="2800" dirty="0"/>
              <a:t>Hence Ethiopian forests can classified as: </a:t>
            </a:r>
          </a:p>
          <a:p>
            <a:pPr marL="0" indent="0">
              <a:buNone/>
            </a:pPr>
            <a:r>
              <a:rPr lang="en-US" sz="28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Highland forests include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Hagenia</a:t>
            </a:r>
            <a:r>
              <a:rPr lang="en-US" sz="2400" dirty="0"/>
              <a:t> Abyssinia (</a:t>
            </a:r>
            <a:r>
              <a:rPr lang="en-US" sz="2400" i="1" dirty="0" err="1"/>
              <a:t>Kosso</a:t>
            </a:r>
            <a:r>
              <a:rPr lang="en-US" sz="2400" dirty="0"/>
              <a:t>),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Juniper </a:t>
            </a:r>
            <a:r>
              <a:rPr lang="en-US" sz="2400" dirty="0" err="1"/>
              <a:t>procera</a:t>
            </a:r>
            <a:r>
              <a:rPr lang="en-US" sz="2400" dirty="0"/>
              <a:t> (</a:t>
            </a:r>
            <a:r>
              <a:rPr lang="en-US" sz="2400" i="1" dirty="0" err="1"/>
              <a:t>tid</a:t>
            </a:r>
            <a:r>
              <a:rPr lang="en-US" sz="2400" dirty="0"/>
              <a:t>),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Arundinaria</a:t>
            </a:r>
            <a:r>
              <a:rPr lang="en-US" sz="2400" dirty="0"/>
              <a:t> </a:t>
            </a:r>
            <a:r>
              <a:rPr lang="en-US" sz="2400" dirty="0" err="1"/>
              <a:t>Alpina</a:t>
            </a:r>
            <a:r>
              <a:rPr lang="en-US" sz="2400" dirty="0"/>
              <a:t>(</a:t>
            </a:r>
            <a:r>
              <a:rPr lang="en-US" sz="2400" i="1" dirty="0" err="1"/>
              <a:t>kerkha</a:t>
            </a:r>
            <a:r>
              <a:rPr lang="en-US" sz="2400" dirty="0"/>
              <a:t>),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Podocarpus</a:t>
            </a:r>
            <a:r>
              <a:rPr lang="en-US" sz="2400" dirty="0"/>
              <a:t> </a:t>
            </a:r>
            <a:r>
              <a:rPr lang="en-US" sz="2400" dirty="0" err="1"/>
              <a:t>falcatus</a:t>
            </a:r>
            <a:r>
              <a:rPr lang="en-US" sz="2400" dirty="0"/>
              <a:t> (</a:t>
            </a:r>
            <a:r>
              <a:rPr lang="en-US" sz="2400" i="1" dirty="0" err="1"/>
              <a:t>zigba</a:t>
            </a:r>
            <a:r>
              <a:rPr lang="en-US" sz="2400" dirty="0"/>
              <a:t>),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Aningeria</a:t>
            </a:r>
            <a:r>
              <a:rPr lang="en-US" sz="2400" dirty="0"/>
              <a:t> </a:t>
            </a:r>
            <a:r>
              <a:rPr lang="en-US" sz="2400" dirty="0" err="1"/>
              <a:t>adolfi-friedericii</a:t>
            </a:r>
            <a:r>
              <a:rPr lang="en-US" sz="2400" dirty="0"/>
              <a:t> (</a:t>
            </a:r>
            <a:r>
              <a:rPr lang="en-US" sz="2400" i="1" dirty="0" err="1"/>
              <a:t>keraro</a:t>
            </a:r>
            <a:r>
              <a:rPr lang="en-US" sz="2400" dirty="0"/>
              <a:t>) and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Olea </a:t>
            </a:r>
            <a:r>
              <a:rPr lang="en-US" sz="2400" dirty="0" err="1"/>
              <a:t>africana</a:t>
            </a:r>
            <a:r>
              <a:rPr lang="en-US" sz="2400" dirty="0"/>
              <a:t> (</a:t>
            </a:r>
            <a:r>
              <a:rPr lang="en-US" sz="2400" i="1" dirty="0" err="1"/>
              <a:t>Weyra</a:t>
            </a:r>
            <a:r>
              <a:rPr lang="en-US" sz="2400" dirty="0"/>
              <a:t>) forests; </a:t>
            </a:r>
          </a:p>
          <a:p>
            <a:pPr marL="0" indent="0">
              <a:buNone/>
            </a:pPr>
            <a:r>
              <a:rPr lang="en-US" sz="2800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lowland forests</a:t>
            </a:r>
          </a:p>
          <a:p>
            <a:pPr lvl="1"/>
            <a:r>
              <a:rPr lang="en-US" sz="2400" dirty="0" err="1"/>
              <a:t>Baphia</a:t>
            </a:r>
            <a:r>
              <a:rPr lang="en-US" sz="2400" dirty="0"/>
              <a:t> , </a:t>
            </a:r>
            <a:r>
              <a:rPr lang="en-US" sz="2400" dirty="0" err="1"/>
              <a:t>Ficus</a:t>
            </a:r>
            <a:r>
              <a:rPr lang="en-US" sz="2400" dirty="0"/>
              <a:t> sur (</a:t>
            </a:r>
            <a:r>
              <a:rPr lang="en-US" sz="2400" i="1" dirty="0" err="1"/>
              <a:t>sholla</a:t>
            </a:r>
            <a:r>
              <a:rPr lang="en-US" sz="2400" dirty="0"/>
              <a:t>), acacia trees</a:t>
            </a:r>
          </a:p>
          <a:p>
            <a:pPr lvl="1"/>
            <a:r>
              <a:rPr lang="en-US" sz="2400" i="1" dirty="0"/>
              <a:t>Gallery (Riverine) Forests </a:t>
            </a:r>
            <a:r>
              <a:rPr lang="en-US" sz="2400" b="1" dirty="0"/>
              <a:t>(</a:t>
            </a:r>
            <a:r>
              <a:rPr lang="en-US" sz="2400" dirty="0"/>
              <a:t>forests that stretch along the banks of the lower courses of rivers)</a:t>
            </a:r>
          </a:p>
          <a:p>
            <a:pPr lvl="2"/>
            <a:r>
              <a:rPr lang="en-US" sz="2400" dirty="0"/>
              <a:t>found in the banks of Awash, </a:t>
            </a:r>
            <a:r>
              <a:rPr lang="en-US" sz="2400" dirty="0" err="1"/>
              <a:t>Wabishebelle</a:t>
            </a:r>
            <a:r>
              <a:rPr lang="en-US" sz="2400" dirty="0"/>
              <a:t>, </a:t>
            </a:r>
            <a:r>
              <a:rPr lang="en-US" sz="2400" dirty="0" err="1"/>
              <a:t>Ghenale</a:t>
            </a:r>
            <a:r>
              <a:rPr lang="en-US" sz="2400" dirty="0"/>
              <a:t> etc..</a:t>
            </a:r>
            <a:endParaRPr lang="en-US" sz="2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DC6D28-AE48-4C43-8FE6-B9C2B2BE7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0" y="1295400"/>
            <a:ext cx="3255390" cy="2438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F0601C-D74F-4100-83E0-B3623D95F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800" y="4085492"/>
            <a:ext cx="3291154" cy="21821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548640"/>
            <a:ext cx="9875520" cy="7315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3. Woodland Savannah Region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/>
              <a:t>found (250 to 2,300 m) altitudinal ranges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/>
              <a:t>MAR  200 - 1,400 mm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/>
              <a:t>plants of </a:t>
            </a:r>
            <a:r>
              <a:rPr lang="en-US" sz="22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Xeromorphic</a:t>
            </a:r>
            <a:r>
              <a:rPr lang="en-US" sz="2200" dirty="0"/>
              <a:t> characteristics (shading of leaves during the dry season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 err="1"/>
              <a:t>Shrublands</a:t>
            </a:r>
            <a:r>
              <a:rPr lang="en-US" sz="2200" dirty="0"/>
              <a:t> and Bushlands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/>
              <a:t>can be broadly classified into 3 divisions:</a:t>
            </a:r>
          </a:p>
          <a:p>
            <a:pPr marL="1645920" lvl="2" indent="-548640">
              <a:buFont typeface="+mj-lt"/>
              <a:buAutoNum type="arabicPeriod"/>
            </a:pPr>
            <a:r>
              <a:rPr lang="en-US" sz="2200" b="1" i="1" dirty="0"/>
              <a:t>Juniper </a:t>
            </a:r>
            <a:r>
              <a:rPr lang="en-US" sz="2200" b="1" i="1" dirty="0" err="1"/>
              <a:t>procera</a:t>
            </a:r>
            <a:r>
              <a:rPr lang="en-US" sz="2200" b="1" i="1" dirty="0"/>
              <a:t> (</a:t>
            </a:r>
            <a:r>
              <a:rPr lang="en-US" sz="2200" b="1" i="1" dirty="0" err="1"/>
              <a:t>tid</a:t>
            </a:r>
            <a:r>
              <a:rPr lang="en-US" sz="2200" b="1" i="1" dirty="0"/>
              <a:t>) </a:t>
            </a:r>
            <a:endParaRPr lang="en-US" sz="2200" b="1" dirty="0"/>
          </a:p>
          <a:p>
            <a:pPr marL="1645920" lvl="2" indent="-548640">
              <a:buFont typeface="+mj-lt"/>
              <a:buAutoNum type="arabicPeriod"/>
            </a:pPr>
            <a:r>
              <a:rPr lang="en-US" sz="2200" b="1" i="1" dirty="0"/>
              <a:t>Acacia woodlands</a:t>
            </a:r>
          </a:p>
          <a:p>
            <a:pPr marL="1645920" lvl="2" indent="-548640">
              <a:buFont typeface="+mj-lt"/>
              <a:buAutoNum type="arabicPeriod"/>
            </a:pPr>
            <a:r>
              <a:rPr lang="en-US" sz="2200" b="1" i="1" dirty="0"/>
              <a:t>Mixed deciduous woodlands</a:t>
            </a:r>
            <a:endParaRPr lang="en-US" dirty="0">
              <a:latin typeface="Trebuchet MS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5605050"/>
            <a:ext cx="10515600" cy="20934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E253C53-89EE-4E21-95FD-0BCCDCA89B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049"/>
          <a:stretch/>
        </p:blipFill>
        <p:spPr>
          <a:xfrm>
            <a:off x="7540991" y="2647996"/>
            <a:ext cx="3279409" cy="25145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601200" cy="7848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i="1" dirty="0">
                <a:solidFill>
                  <a:srgbClr val="C00000"/>
                </a:solidFill>
                <a:latin typeface="Trebuchet MS" pitchFamily="34" charset="0"/>
              </a:rPr>
              <a:t>4</a:t>
            </a:r>
            <a:r>
              <a:rPr lang="en-US" sz="3000" b="1" i="1" dirty="0">
                <a:solidFill>
                  <a:srgbClr val="C00000"/>
                </a:solidFill>
              </a:rPr>
              <a:t>. Steppe and Semi Desert Regions </a:t>
            </a:r>
            <a:endParaRPr lang="en-US" b="1" i="1" dirty="0">
              <a:solidFill>
                <a:srgbClr val="C00000"/>
              </a:solidFill>
            </a:endParaRPr>
          </a:p>
          <a:p>
            <a:pPr lvl="2"/>
            <a:r>
              <a:rPr lang="en-US" sz="2800" dirty="0"/>
              <a:t>Arid and semiarid parts of the country where the</a:t>
            </a:r>
          </a:p>
          <a:p>
            <a:pPr lvl="2"/>
            <a:r>
              <a:rPr lang="en-US" sz="2800" dirty="0"/>
              <a:t>temperature is very high and the rainfall very low</a:t>
            </a:r>
          </a:p>
          <a:p>
            <a:pPr lvl="2"/>
            <a:r>
              <a:rPr lang="en-US" sz="2800" dirty="0"/>
              <a:t>low elevations</a:t>
            </a:r>
            <a:r>
              <a:rPr lang="en-US" sz="2800" i="1" dirty="0"/>
              <a:t> 100 </a:t>
            </a:r>
            <a:r>
              <a:rPr lang="en-US" sz="2800" dirty="0"/>
              <a:t>to</a:t>
            </a:r>
            <a:r>
              <a:rPr lang="en-US" sz="2800" i="1" dirty="0"/>
              <a:t>1,400 </a:t>
            </a:r>
            <a:r>
              <a:rPr lang="en-US" sz="2800" dirty="0"/>
              <a:t>m </a:t>
            </a:r>
            <a:r>
              <a:rPr lang="en-US" sz="2800" dirty="0" err="1"/>
              <a:t>asl</a:t>
            </a:r>
            <a:r>
              <a:rPr lang="en-US" sz="2800" dirty="0"/>
              <a:t> </a:t>
            </a:r>
          </a:p>
          <a:p>
            <a:pPr lvl="3"/>
            <a:r>
              <a:rPr lang="en-US" sz="2800" dirty="0"/>
              <a:t>the semi-deserts </a:t>
            </a:r>
            <a:r>
              <a:rPr lang="en-US" sz="2800" i="1" dirty="0"/>
              <a:t>125 m </a:t>
            </a:r>
            <a:r>
              <a:rPr lang="en-US" sz="2800" dirty="0" err="1"/>
              <a:t>bsl</a:t>
            </a:r>
            <a:r>
              <a:rPr lang="en-US" sz="2800" dirty="0"/>
              <a:t> to 600 m </a:t>
            </a:r>
            <a:r>
              <a:rPr lang="en-US" sz="2800" dirty="0" err="1"/>
              <a:t>asl</a:t>
            </a:r>
            <a:r>
              <a:rPr lang="en-US" sz="2800" dirty="0"/>
              <a:t>. </a:t>
            </a:r>
          </a:p>
          <a:p>
            <a:pPr lvl="2"/>
            <a:r>
              <a:rPr lang="en-US" sz="2800" dirty="0"/>
              <a:t>Mean Annual Rainfall</a:t>
            </a:r>
          </a:p>
          <a:p>
            <a:pPr lvl="3"/>
            <a:r>
              <a:rPr lang="en-US" sz="2800" dirty="0"/>
              <a:t>The steppe gets MAR 100 to </a:t>
            </a:r>
            <a:r>
              <a:rPr lang="en-US" sz="2800" i="1" dirty="0"/>
              <a:t>550 </a:t>
            </a:r>
            <a:r>
              <a:rPr lang="en-US" sz="2800" dirty="0"/>
              <a:t>mm </a:t>
            </a:r>
          </a:p>
          <a:p>
            <a:pPr lvl="3"/>
            <a:r>
              <a:rPr lang="en-US" sz="2800" dirty="0"/>
              <a:t>The semi desert </a:t>
            </a:r>
            <a:r>
              <a:rPr lang="en-US" sz="2800" i="1" dirty="0"/>
              <a:t>50 </a:t>
            </a:r>
            <a:r>
              <a:rPr lang="en-US" sz="2800" dirty="0"/>
              <a:t>to </a:t>
            </a:r>
            <a:r>
              <a:rPr lang="en-US" sz="2800" i="1" dirty="0"/>
              <a:t>300 </a:t>
            </a:r>
            <a:r>
              <a:rPr lang="en-US" sz="2800" dirty="0"/>
              <a:t>mm </a:t>
            </a:r>
          </a:p>
          <a:p>
            <a:pPr lvl="2"/>
            <a:r>
              <a:rPr lang="en-US" sz="2800" dirty="0"/>
              <a:t>Growing period </a:t>
            </a:r>
          </a:p>
          <a:p>
            <a:pPr lvl="3"/>
            <a:r>
              <a:rPr lang="en-US" sz="2800" dirty="0"/>
              <a:t>2 months for the steppe </a:t>
            </a:r>
          </a:p>
          <a:p>
            <a:pPr lvl="3"/>
            <a:r>
              <a:rPr lang="en-US" sz="2800" dirty="0"/>
              <a:t>one month for the semi-deserts</a:t>
            </a:r>
          </a:p>
          <a:p>
            <a:pPr lvl="2"/>
            <a:r>
              <a:rPr lang="en-US" sz="2800" dirty="0"/>
              <a:t>Soils in both regions are generally alkaline and saline. </a:t>
            </a:r>
          </a:p>
          <a:p>
            <a:pPr lvl="2"/>
            <a:r>
              <a:rPr lang="en-US" sz="2800" dirty="0" err="1"/>
              <a:t>xerophytic</a:t>
            </a:r>
            <a:r>
              <a:rPr lang="en-US" sz="2800" dirty="0"/>
              <a:t> (i.e. drought-resisting plants) are the dominant vegetations.</a:t>
            </a:r>
            <a:endParaRPr lang="en-US" sz="4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6C4CEE-C5A7-41F6-BA0B-99C5E2B95D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167"/>
          <a:stretch/>
        </p:blipFill>
        <p:spPr>
          <a:xfrm>
            <a:off x="7802791" y="3429000"/>
            <a:ext cx="3146563" cy="2209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5105400" cy="7239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Ethiopia</a:t>
            </a:r>
          </a:p>
          <a:p>
            <a:pPr lvl="1">
              <a:buFont typeface="Arial" pitchFamily="34" charset="0"/>
              <a:buChar char="•"/>
            </a:pPr>
            <a:r>
              <a:rPr lang="en-US" sz="26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Dense</a:t>
            </a:r>
            <a:r>
              <a:rPr lang="en-US" sz="2600" dirty="0"/>
              <a:t> Population</a:t>
            </a:r>
          </a:p>
          <a:p>
            <a:pPr lvl="1">
              <a:buFont typeface="Arial" pitchFamily="34" charset="0"/>
              <a:buChar char="•"/>
            </a:pPr>
            <a:r>
              <a:rPr lang="en-US" sz="26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Rapid growth of </a:t>
            </a:r>
            <a:r>
              <a:rPr lang="en-US" sz="2600" dirty="0"/>
              <a:t>the already dense population</a:t>
            </a:r>
          </a:p>
          <a:p>
            <a:pPr lvl="1">
              <a:buFont typeface="Arial" pitchFamily="34" charset="0"/>
              <a:buChar char="•"/>
            </a:pPr>
            <a:r>
              <a:rPr lang="en-US" sz="26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Overexploitation</a:t>
            </a:r>
            <a:r>
              <a:rPr lang="en-US" sz="2600" dirty="0"/>
              <a:t> of the land</a:t>
            </a:r>
          </a:p>
          <a:p>
            <a:pPr lvl="1">
              <a:buFont typeface="Arial" pitchFamily="34" charset="0"/>
              <a:buChar char="•"/>
            </a:pPr>
            <a:r>
              <a:rPr lang="en-US" sz="2600" dirty="0"/>
              <a:t>New land has been cleared at the expense of forests. </a:t>
            </a:r>
          </a:p>
          <a:p>
            <a:pPr lvl="1">
              <a:buFont typeface="Arial" pitchFamily="34" charset="0"/>
              <a:buChar char="•"/>
            </a:pPr>
            <a:r>
              <a:rPr lang="en-US" sz="2600" dirty="0"/>
              <a:t>Forest resources have been disappearing at an alarming rate. </a:t>
            </a:r>
          </a:p>
          <a:p>
            <a:pPr lvl="1"/>
            <a:r>
              <a:rPr lang="en-US" sz="2600" dirty="0"/>
              <a:t>A century ago, forests covered about </a:t>
            </a:r>
            <a:r>
              <a:rPr lang="en-US" sz="26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 percent </a:t>
            </a:r>
            <a:r>
              <a:rPr lang="en-US" sz="2600" dirty="0"/>
              <a:t>of the total land area. </a:t>
            </a:r>
            <a:endParaRPr lang="en-US" sz="3100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700F364-9C42-42AC-B4D2-D0673B6280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3934742"/>
              </p:ext>
            </p:extLst>
          </p:nvPr>
        </p:nvGraphicFramePr>
        <p:xfrm>
          <a:off x="5334000" y="1219200"/>
          <a:ext cx="5638800" cy="701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C51DCE9-7390-4753-AACD-C2920BC973EE}"/>
              </a:ext>
            </a:extLst>
          </p:cNvPr>
          <p:cNvSpPr/>
          <p:nvPr/>
        </p:nvSpPr>
        <p:spPr>
          <a:xfrm>
            <a:off x="1135579" y="272406"/>
            <a:ext cx="87704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6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Natural vegetation Degradation </a:t>
            </a:r>
            <a:endParaRPr lang="en-US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533400"/>
            <a:ext cx="9875520" cy="60559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Major Causes </a:t>
            </a:r>
            <a:endParaRPr lang="en-US" sz="2800" dirty="0">
              <a:latin typeface="Trebuchet MS" pitchFamily="34" charset="0"/>
            </a:endParaRPr>
          </a:p>
          <a:p>
            <a:pPr lvl="2"/>
            <a:r>
              <a:rPr lang="en-US" sz="2200" dirty="0"/>
              <a:t>Clearing of forests for </a:t>
            </a:r>
            <a:r>
              <a:rPr lang="en-US" sz="2200" i="1" dirty="0"/>
              <a:t>cultivation</a:t>
            </a:r>
          </a:p>
          <a:p>
            <a:pPr lvl="2"/>
            <a:r>
              <a:rPr lang="en-US" sz="2200" dirty="0"/>
              <a:t>Timber exploitation practices</a:t>
            </a:r>
          </a:p>
          <a:p>
            <a:pPr lvl="2"/>
            <a:r>
              <a:rPr lang="en-US" sz="2200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Charcoal burning </a:t>
            </a:r>
            <a:r>
              <a:rPr lang="en-US" sz="2200" dirty="0"/>
              <a:t>and cutting for fuel</a:t>
            </a:r>
          </a:p>
          <a:p>
            <a:pPr lvl="2"/>
            <a:r>
              <a:rPr lang="en-US" sz="2200" dirty="0"/>
              <a:t>Extensions of coffee and tea production areas</a:t>
            </a:r>
          </a:p>
          <a:p>
            <a:pPr lvl="2"/>
            <a:r>
              <a:rPr lang="en-US" sz="2200" dirty="0"/>
              <a:t>Overgrazing</a:t>
            </a:r>
          </a:p>
          <a:p>
            <a:pPr lvl="2"/>
            <a:r>
              <a:rPr lang="en-US" sz="2200" dirty="0"/>
              <a:t>Expansion of settlements both rural and urban, and </a:t>
            </a:r>
          </a:p>
          <a:p>
            <a:pPr lvl="2"/>
            <a:r>
              <a:rPr lang="en-US" sz="2200" dirty="0"/>
              <a:t>Clearing for construction.</a:t>
            </a:r>
          </a:p>
        </p:txBody>
      </p:sp>
      <p:pic>
        <p:nvPicPr>
          <p:cNvPr id="15362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5339" y="4149969"/>
            <a:ext cx="5070231" cy="3584813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98F1579-2EF7-4364-9D39-BC701382FA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267198"/>
            <a:ext cx="5785340" cy="34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8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9875520" cy="1042034"/>
          </a:xfrm>
        </p:spPr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Natural Vegetation Conservation </a:t>
            </a:r>
            <a:endParaRPr lang="en-US" sz="4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295400"/>
            <a:ext cx="10195560" cy="6553200"/>
          </a:xfrm>
        </p:spPr>
        <p:txBody>
          <a:bodyPr>
            <a:normAutofit fontScale="70000" lnSpcReduction="20000"/>
          </a:bodyPr>
          <a:lstStyle/>
          <a:p>
            <a:r>
              <a:rPr lang="en-US" sz="45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maintain at least its current status </a:t>
            </a:r>
            <a:r>
              <a:rPr lang="en-US" sz="4500" dirty="0"/>
              <a:t>and </a:t>
            </a:r>
            <a:r>
              <a:rPr lang="en-US" sz="45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derive sustainable benefits </a:t>
            </a:r>
            <a:r>
              <a:rPr lang="en-US" sz="4500" dirty="0"/>
              <a:t>for the present and future generation. </a:t>
            </a:r>
          </a:p>
          <a:p>
            <a:pPr>
              <a:lnSpc>
                <a:spcPct val="160000"/>
              </a:lnSpc>
              <a:buNone/>
            </a:pPr>
            <a:endParaRPr lang="en-US" sz="26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60000"/>
              </a:lnSpc>
              <a:buNone/>
            </a:pPr>
            <a:r>
              <a:rPr lang="en-US" sz="3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Approaches of Biodiversity Conservation</a:t>
            </a:r>
          </a:p>
          <a:p>
            <a:pPr marL="850900" lvl="1" indent="-303213">
              <a:lnSpc>
                <a:spcPct val="120000"/>
              </a:lnSpc>
              <a:buFont typeface="+mj-lt"/>
              <a:buAutoNum type="romanLcPeriod"/>
            </a:pPr>
            <a:r>
              <a:rPr lang="en-US" sz="3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Protection</a:t>
            </a:r>
          </a:p>
          <a:p>
            <a:pPr marL="1717675" lvl="3" indent="-141288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3800" dirty="0"/>
              <a:t>Through designation of </a:t>
            </a:r>
            <a:r>
              <a:rPr lang="en-US" sz="38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sanctuaries, national parks</a:t>
            </a:r>
            <a:r>
              <a:rPr lang="en-US" sz="3800" dirty="0">
                <a:solidFill>
                  <a:srgbClr val="00B0F0"/>
                </a:solidFill>
              </a:rPr>
              <a:t>, and community conservation areas.</a:t>
            </a:r>
            <a:endParaRPr lang="en-US" sz="3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77900" lvl="1" indent="-430213">
              <a:lnSpc>
                <a:spcPct val="110000"/>
              </a:lnSpc>
              <a:buFont typeface="+mj-lt"/>
              <a:buAutoNum type="romanLcPeriod"/>
            </a:pPr>
            <a:r>
              <a:rPr lang="en-US" sz="3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Sustainable forest management</a:t>
            </a:r>
          </a:p>
          <a:p>
            <a:pPr marL="1765300" lvl="3" indent="-188913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3800" dirty="0"/>
              <a:t>Sustainable harvesting of forest products to</a:t>
            </a:r>
            <a:r>
              <a:rPr lang="en-US" sz="3800" dirty="0">
                <a:solidFill>
                  <a:srgbClr val="00B0F0"/>
                </a:solidFill>
              </a:rPr>
              <a:t> </a:t>
            </a:r>
            <a:r>
              <a:rPr lang="en-US" sz="38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provide a source of financial income</a:t>
            </a:r>
            <a:endParaRPr lang="en-US" sz="3800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20140" lvl="1" indent="-571500">
              <a:lnSpc>
                <a:spcPct val="120000"/>
              </a:lnSpc>
              <a:buFont typeface="+mj-lt"/>
              <a:buAutoNum type="romanLcPeriod"/>
            </a:pPr>
            <a:r>
              <a:rPr lang="en-US" sz="3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Restoration or rehabilitation</a:t>
            </a:r>
          </a:p>
          <a:p>
            <a:pPr marL="1828800" lvl="3" indent="-252413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3800" dirty="0"/>
              <a:t>The process of </a:t>
            </a:r>
            <a:r>
              <a:rPr lang="en-US" sz="38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assisting the recovery of a forest ecosystem </a:t>
            </a:r>
            <a:r>
              <a:rPr lang="en-US" sz="3800" dirty="0"/>
              <a:t>that has been </a:t>
            </a:r>
            <a:r>
              <a:rPr lang="en-US" sz="3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degraded, damaged, or destroyed. </a:t>
            </a:r>
            <a:endParaRPr lang="en-US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2880"/>
            <a:ext cx="9875520" cy="767714"/>
          </a:xfrm>
        </p:spPr>
        <p:txBody>
          <a:bodyPr>
            <a:noAutofit/>
          </a:bodyPr>
          <a:lstStyle/>
          <a:p>
            <a:r>
              <a:rPr lang="en-US" sz="43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Wild Life in Ethiopia</a:t>
            </a:r>
            <a:endParaRPr lang="en-US" sz="4300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949" y="1371600"/>
            <a:ext cx="10515600" cy="6162674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1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Ethiopia’s Wild Life Overview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8800" dirty="0"/>
              <a:t>Existence of wide range of ecosystems 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8800" dirty="0"/>
              <a:t>Great varieties of habitats 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8800" dirty="0"/>
              <a:t>High faunal diversity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8800" dirty="0"/>
              <a:t>High level of </a:t>
            </a:r>
            <a:r>
              <a:rPr lang="en-US" sz="8800" dirty="0" err="1"/>
              <a:t>endemicity</a:t>
            </a:r>
            <a:endParaRPr lang="en-US" sz="8800" dirty="0"/>
          </a:p>
          <a:p>
            <a:pPr marL="480060" lvl="1" indent="0">
              <a:lnSpc>
                <a:spcPct val="120000"/>
              </a:lnSpc>
              <a:buNone/>
            </a:pPr>
            <a:endParaRPr lang="en-US" sz="115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80060" lvl="1" indent="0">
              <a:lnSpc>
                <a:spcPct val="120000"/>
              </a:lnSpc>
              <a:buNone/>
            </a:pPr>
            <a:r>
              <a:rPr lang="en-US" sz="1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on faunal resource of the country</a:t>
            </a:r>
          </a:p>
          <a:p>
            <a:pPr lvl="2">
              <a:lnSpc>
                <a:spcPct val="120000"/>
              </a:lnSpc>
            </a:pPr>
            <a:r>
              <a:rPr lang="en-US" sz="8000" dirty="0"/>
              <a:t>860 avian species  </a:t>
            </a:r>
            <a:r>
              <a:rPr lang="en-US" sz="8000" i="1" dirty="0">
                <a:solidFill>
                  <a:srgbClr val="C00000"/>
                </a:solidFill>
              </a:rPr>
              <a:t>(16 endemic species and 2 endemic genera)</a:t>
            </a:r>
          </a:p>
          <a:p>
            <a:pPr lvl="2">
              <a:lnSpc>
                <a:spcPct val="120000"/>
              </a:lnSpc>
            </a:pPr>
            <a:r>
              <a:rPr lang="en-US" sz="8000" dirty="0"/>
              <a:t>279 mammalian species </a:t>
            </a:r>
            <a:r>
              <a:rPr lang="en-US" sz="8000" i="1" dirty="0">
                <a:solidFill>
                  <a:srgbClr val="C00000"/>
                </a:solidFill>
              </a:rPr>
              <a:t>(31 endemic species &amp; 6 endemic genera)</a:t>
            </a:r>
          </a:p>
          <a:p>
            <a:pPr lvl="2">
              <a:lnSpc>
                <a:spcPct val="120000"/>
              </a:lnSpc>
            </a:pPr>
            <a:r>
              <a:rPr lang="en-US" sz="8000" dirty="0"/>
              <a:t>201 species of reptiles </a:t>
            </a:r>
            <a:r>
              <a:rPr lang="en-US" sz="8000" i="1" dirty="0">
                <a:solidFill>
                  <a:srgbClr val="C00000"/>
                </a:solidFill>
              </a:rPr>
              <a:t>(14 endemic species), </a:t>
            </a:r>
          </a:p>
          <a:p>
            <a:pPr lvl="2">
              <a:lnSpc>
                <a:spcPct val="120000"/>
              </a:lnSpc>
            </a:pPr>
            <a:r>
              <a:rPr lang="en-US" sz="8000" dirty="0"/>
              <a:t>23 species of amphibians </a:t>
            </a:r>
            <a:r>
              <a:rPr lang="en-US" sz="8000" i="1" dirty="0">
                <a:solidFill>
                  <a:srgbClr val="C00000"/>
                </a:solidFill>
              </a:rPr>
              <a:t>(23 endemic species),</a:t>
            </a:r>
          </a:p>
          <a:p>
            <a:pPr lvl="2">
              <a:lnSpc>
                <a:spcPct val="120000"/>
              </a:lnSpc>
            </a:pPr>
            <a:r>
              <a:rPr lang="en-US" sz="8000" dirty="0"/>
              <a:t>150 freshwater fish </a:t>
            </a:r>
            <a:r>
              <a:rPr lang="en-US" sz="8000" i="1" dirty="0">
                <a:solidFill>
                  <a:srgbClr val="C00000"/>
                </a:solidFill>
              </a:rPr>
              <a:t>(6 endemic species)</a:t>
            </a:r>
          </a:p>
          <a:p>
            <a:pPr marL="0" indent="0">
              <a:lnSpc>
                <a:spcPct val="120000"/>
              </a:lnSpc>
              <a:buNone/>
            </a:pPr>
            <a:endParaRPr lang="en-US" sz="10100" dirty="0">
              <a:solidFill>
                <a:srgbClr val="00B05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10100" dirty="0">
                <a:solidFill>
                  <a:srgbClr val="00B050"/>
                </a:solidFill>
              </a:rPr>
              <a:t>The main wild life concentrations in the </a:t>
            </a:r>
            <a:r>
              <a:rPr lang="en-US" sz="101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southern and western</a:t>
            </a:r>
            <a:r>
              <a:rPr lang="en-US" sz="10100" dirty="0"/>
              <a:t> parts</a:t>
            </a:r>
          </a:p>
          <a:p>
            <a:pPr marL="1097280" lvl="2" indent="0">
              <a:lnSpc>
                <a:spcPct val="120000"/>
              </a:lnSpc>
              <a:buNone/>
            </a:pPr>
            <a:br>
              <a:rPr lang="en-US" sz="9600" i="1" dirty="0">
                <a:solidFill>
                  <a:srgbClr val="C00000"/>
                </a:solidFill>
                <a:latin typeface="Trebuchet MS" pitchFamily="34" charset="0"/>
              </a:rPr>
            </a:br>
            <a:endParaRPr lang="en-US" sz="9600" i="1" dirty="0">
              <a:solidFill>
                <a:srgbClr val="C00000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329566"/>
            <a:ext cx="9875520" cy="859154"/>
          </a:xfrm>
        </p:spPr>
        <p:txBody>
          <a:bodyPr>
            <a:noAutofit/>
          </a:bodyPr>
          <a:lstStyle/>
          <a:p>
            <a:r>
              <a:rPr lang="en-US" sz="4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Ethiopia’s Wild Life Classification</a:t>
            </a:r>
            <a:endParaRPr lang="en-US" sz="1200" dirty="0">
              <a:solidFill>
                <a:schemeClr val="accent6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9479280" cy="6781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5 Major Groups:</a:t>
            </a:r>
          </a:p>
          <a:p>
            <a:pPr marL="1097280" lvl="1" indent="-617220">
              <a:buFont typeface="+mj-lt"/>
              <a:buAutoNum type="arabicPeriod"/>
            </a:pPr>
            <a:endParaRPr lang="en-US" sz="2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  <a:p>
            <a:pPr marL="1097280" lvl="1" indent="-617220">
              <a:buFont typeface="+mj-lt"/>
              <a:buAutoNum type="arabicPeriod"/>
            </a:pPr>
            <a:r>
              <a:rPr lang="en-US" sz="3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Common Wild Animals</a:t>
            </a:r>
            <a:r>
              <a:rPr lang="en-US" sz="3400" dirty="0"/>
              <a:t>; </a:t>
            </a:r>
          </a:p>
          <a:p>
            <a:pPr marL="1699578" lvl="3" indent="-190500">
              <a:buFont typeface="Wingdings" panose="05000000000000000000" pitchFamily="2" charset="2"/>
              <a:buChar char="§"/>
            </a:pPr>
            <a:r>
              <a:rPr lang="en-US" sz="2900" dirty="0"/>
              <a:t>Animals found in many parts of the country (</a:t>
            </a:r>
            <a:r>
              <a:rPr lang="en-US" sz="2900" i="1" dirty="0"/>
              <a:t>hyenas, jackals</a:t>
            </a:r>
            <a:r>
              <a:rPr lang="en-US" sz="2900" dirty="0"/>
              <a:t>) </a:t>
            </a:r>
          </a:p>
          <a:p>
            <a:pPr marL="1097280" lvl="1" indent="-617220">
              <a:buFont typeface="+mj-lt"/>
              <a:buAutoNum type="arabicPeriod"/>
            </a:pPr>
            <a:endParaRPr lang="en-US" sz="3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0" lvl="1" indent="-617220">
              <a:buFont typeface="+mj-lt"/>
              <a:buAutoNum type="arabicPeriod"/>
            </a:pPr>
            <a:r>
              <a:rPr lang="en-US" sz="3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Game (Lowland) Animal</a:t>
            </a:r>
            <a:endParaRPr lang="en-US" sz="3400" dirty="0"/>
          </a:p>
          <a:p>
            <a:pPr marL="1809115" lvl="3" indent="-300038">
              <a:buFont typeface="Wingdings" panose="05000000000000000000" pitchFamily="2" charset="2"/>
              <a:buChar char="§"/>
            </a:pPr>
            <a:r>
              <a:rPr lang="en-US" sz="2900" i="1" dirty="0"/>
              <a:t>Herbivores like giraffes, wild asses, zebras etc. and </a:t>
            </a:r>
          </a:p>
          <a:p>
            <a:pPr marL="1699578" lvl="3" indent="-190500">
              <a:buFont typeface="Wingdings" panose="05000000000000000000" pitchFamily="2" charset="2"/>
              <a:buChar char="§"/>
            </a:pPr>
            <a:r>
              <a:rPr lang="en-US" sz="2900" i="1" dirty="0"/>
              <a:t>Carnivores like lions, leopards, and cheetahs</a:t>
            </a:r>
            <a:r>
              <a:rPr lang="en-US" sz="2900" dirty="0"/>
              <a:t>) </a:t>
            </a:r>
          </a:p>
          <a:p>
            <a:pPr marL="1097280" lvl="1" indent="-617220">
              <a:buFont typeface="+mj-lt"/>
              <a:buAutoNum type="arabicPeriod"/>
            </a:pPr>
            <a:endParaRPr lang="en-US" sz="3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0" lvl="1" indent="-617220">
              <a:buFont typeface="+mj-lt"/>
              <a:buAutoNum type="arabicPeriod"/>
            </a:pPr>
            <a:r>
              <a:rPr lang="en-US" sz="3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Tree Animals /</a:t>
            </a:r>
            <a:r>
              <a:rPr lang="en-US" sz="3400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Arboreals</a:t>
            </a:r>
            <a:r>
              <a:rPr lang="en-US" sz="3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400" dirty="0"/>
          </a:p>
          <a:p>
            <a:pPr marL="1747203" lvl="3" indent="-238125">
              <a:buFont typeface="Wingdings" panose="05000000000000000000" pitchFamily="2" charset="2"/>
              <a:buChar char="§"/>
            </a:pPr>
            <a:r>
              <a:rPr lang="en-US" sz="2900" i="1" dirty="0"/>
              <a:t>Monkeys, baboons</a:t>
            </a:r>
            <a:r>
              <a:rPr lang="en-US" sz="2900" dirty="0"/>
              <a:t> </a:t>
            </a:r>
          </a:p>
          <a:p>
            <a:pPr marL="1097280" lvl="1" indent="-617220">
              <a:buFont typeface="+mj-lt"/>
              <a:buAutoNum type="arabicPeriod"/>
            </a:pPr>
            <a:endParaRPr lang="en-US" sz="3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0" lvl="1" indent="-617220">
              <a:buFont typeface="+mj-lt"/>
              <a:buAutoNum type="arabicPeriod"/>
            </a:pPr>
            <a:r>
              <a:rPr lang="en-US" sz="3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Variety of Birds</a:t>
            </a:r>
            <a:r>
              <a:rPr lang="en-US" sz="4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1809115" lvl="3" indent="-300038">
              <a:buFont typeface="Wingdings" panose="05000000000000000000" pitchFamily="2" charset="2"/>
              <a:buChar char="§"/>
            </a:pPr>
            <a:r>
              <a:rPr lang="en-US" sz="2900" dirty="0"/>
              <a:t>Found in the Rift Valley lakes </a:t>
            </a:r>
          </a:p>
          <a:p>
            <a:pPr marL="480060" lvl="1" indent="0">
              <a:buNone/>
            </a:pPr>
            <a:br>
              <a:rPr lang="en-US" dirty="0">
                <a:latin typeface="Trebuchet MS" pitchFamily="34" charset="0"/>
              </a:rPr>
            </a:br>
            <a:endParaRPr lang="en-US" dirty="0"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6949440" cy="54311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5. Rare Animals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/>
              <a:t>Walia Ibex (Capra </a:t>
            </a:r>
            <a:r>
              <a:rPr lang="en-US" sz="2400" dirty="0" err="1"/>
              <a:t>walie</a:t>
            </a:r>
            <a:r>
              <a:rPr lang="en-US" sz="2400" dirty="0"/>
              <a:t>),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/>
              <a:t>Gelada Baboon (</a:t>
            </a:r>
            <a:r>
              <a:rPr lang="en-US" sz="2400" dirty="0" err="1"/>
              <a:t>Theropithecus</a:t>
            </a:r>
            <a:r>
              <a:rPr lang="en-US" sz="2400" dirty="0"/>
              <a:t> gelada),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/>
              <a:t>Mountain </a:t>
            </a:r>
            <a:r>
              <a:rPr lang="en-US" sz="2400" dirty="0" err="1"/>
              <a:t>Nyala</a:t>
            </a:r>
            <a:r>
              <a:rPr lang="en-US" sz="2400" dirty="0"/>
              <a:t> (</a:t>
            </a:r>
            <a:r>
              <a:rPr lang="en-US" sz="2400" dirty="0" err="1"/>
              <a:t>Tragelaphus</a:t>
            </a:r>
            <a:r>
              <a:rPr lang="en-US" sz="2400" dirty="0"/>
              <a:t> </a:t>
            </a:r>
            <a:r>
              <a:rPr lang="en-US" sz="2400" dirty="0" err="1"/>
              <a:t>buxtoni</a:t>
            </a:r>
            <a:r>
              <a:rPr lang="en-US" sz="2400" dirty="0"/>
              <a:t>),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/>
              <a:t>Ethiopian Wolf (</a:t>
            </a:r>
            <a:r>
              <a:rPr lang="en-US" sz="2400" dirty="0" err="1"/>
              <a:t>Canissimensis</a:t>
            </a:r>
            <a:r>
              <a:rPr lang="en-US" sz="2400" dirty="0"/>
              <a:t>),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dirty="0" err="1"/>
              <a:t>Starck’s</a:t>
            </a:r>
            <a:r>
              <a:rPr lang="en-US" sz="2400" dirty="0"/>
              <a:t> Hare (Lepus </a:t>
            </a:r>
            <a:r>
              <a:rPr lang="en-US" sz="2400" dirty="0" err="1"/>
              <a:t>starcki</a:t>
            </a:r>
            <a:r>
              <a:rPr lang="en-US" sz="2400" dirty="0"/>
              <a:t>)</a:t>
            </a:r>
            <a:endParaRPr lang="en-US" dirty="0"/>
          </a:p>
        </p:txBody>
      </p:sp>
      <p:pic>
        <p:nvPicPr>
          <p:cNvPr id="9218" name="Picture 2" descr="Image result for Ethiopian Rare Animals 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43400"/>
            <a:ext cx="6217919" cy="3383280"/>
          </a:xfrm>
          <a:prstGeom prst="rect">
            <a:avLst/>
          </a:prstGeom>
          <a:noFill/>
        </p:spPr>
      </p:pic>
      <p:pic>
        <p:nvPicPr>
          <p:cNvPr id="9220" name="Picture 4" descr="Image result for Ethiopian Rare Animals imag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9361" y="4343400"/>
            <a:ext cx="4663439" cy="32918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745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5806C-77C5-4A7F-88DE-A82185DC1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According to Ethiopian wildlife conservation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42F88-25FF-40EE-840F-8567E37EE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1920242"/>
            <a:ext cx="9966960" cy="4632958"/>
          </a:xfrm>
        </p:spPr>
        <p:txBody>
          <a:bodyPr numCol="2">
            <a:normAutofit fontScale="70000" lnSpcReduction="20000"/>
          </a:bodyPr>
          <a:lstStyle/>
          <a:p>
            <a:r>
              <a:rPr lang="en-US" dirty="0"/>
              <a:t>African elephant</a:t>
            </a:r>
          </a:p>
          <a:p>
            <a:r>
              <a:rPr lang="en-US" dirty="0"/>
              <a:t>African Wild Dog</a:t>
            </a:r>
          </a:p>
          <a:p>
            <a:r>
              <a:rPr lang="en-US" dirty="0"/>
              <a:t>Beira (Antelope)</a:t>
            </a:r>
          </a:p>
          <a:p>
            <a:r>
              <a:rPr lang="en-US" dirty="0"/>
              <a:t>Dibatag or Clarke's Gazelle</a:t>
            </a:r>
          </a:p>
          <a:p>
            <a:r>
              <a:rPr lang="en-US" dirty="0"/>
              <a:t>Dorcas Gazelle</a:t>
            </a:r>
          </a:p>
          <a:p>
            <a:r>
              <a:rPr lang="en-US" dirty="0"/>
              <a:t>Ethiopian Wolf</a:t>
            </a:r>
          </a:p>
          <a:p>
            <a:r>
              <a:rPr lang="en-US" dirty="0"/>
              <a:t>Gelada</a:t>
            </a:r>
          </a:p>
          <a:p>
            <a:r>
              <a:rPr lang="en-US" dirty="0" err="1"/>
              <a:t>Grevy's</a:t>
            </a:r>
            <a:r>
              <a:rPr lang="en-US" dirty="0"/>
              <a:t> Zebra</a:t>
            </a:r>
          </a:p>
          <a:p>
            <a:r>
              <a:rPr lang="en-US" dirty="0"/>
              <a:t>Mountain Nyala</a:t>
            </a:r>
          </a:p>
          <a:p>
            <a:r>
              <a:rPr lang="en-US" dirty="0"/>
              <a:t>Pale Tawny Hartebeest</a:t>
            </a:r>
          </a:p>
          <a:p>
            <a:r>
              <a:rPr lang="en-US" dirty="0"/>
              <a:t>Red-fronted Gazelle</a:t>
            </a:r>
          </a:p>
          <a:p>
            <a:r>
              <a:rPr lang="en-US" dirty="0"/>
              <a:t>Soemmerring's Gazelle</a:t>
            </a:r>
          </a:p>
          <a:p>
            <a:r>
              <a:rPr lang="en-US" dirty="0"/>
              <a:t>Somali Wild Ass</a:t>
            </a:r>
          </a:p>
          <a:p>
            <a:r>
              <a:rPr lang="en-US" dirty="0"/>
              <a:t>Speke's Gazelle</a:t>
            </a:r>
          </a:p>
          <a:p>
            <a:r>
              <a:rPr lang="en-US" dirty="0"/>
              <a:t>Swayne's Hartebeest</a:t>
            </a:r>
          </a:p>
          <a:p>
            <a:r>
              <a:rPr lang="en-US" dirty="0" err="1"/>
              <a:t>Walia</a:t>
            </a:r>
            <a:r>
              <a:rPr lang="en-US" dirty="0"/>
              <a:t> Ibex</a:t>
            </a:r>
          </a:p>
        </p:txBody>
      </p:sp>
    </p:spTree>
    <p:extLst>
      <p:ext uri="{BB962C8B-B14F-4D97-AF65-F5344CB8AC3E}">
        <p14:creationId xmlns:p14="http://schemas.microsoft.com/office/powerpoint/2010/main" val="36411604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329566"/>
            <a:ext cx="9875520" cy="950594"/>
          </a:xfrm>
        </p:spPr>
        <p:txBody>
          <a:bodyPr>
            <a:normAutofit/>
          </a:bodyPr>
          <a:lstStyle/>
          <a:p>
            <a:r>
              <a:rPr lang="en-US" sz="4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Wildlife Conservation</a:t>
            </a:r>
            <a:endParaRPr lang="en-US" sz="48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4480"/>
            <a:ext cx="9448800" cy="3169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Why Conservation?</a:t>
            </a:r>
          </a:p>
          <a:p>
            <a:r>
              <a:rPr lang="en-US" sz="2900" dirty="0"/>
              <a:t>Wild animals can be used for:</a:t>
            </a:r>
          </a:p>
          <a:p>
            <a:pPr lvl="2"/>
            <a:r>
              <a:rPr lang="en-US" sz="2400" dirty="0"/>
              <a:t>Scientific and educational researches</a:t>
            </a:r>
          </a:p>
          <a:p>
            <a:pPr lvl="2"/>
            <a:r>
              <a:rPr lang="en-US" sz="2400" dirty="0"/>
              <a:t>Physical and mental recreation (aesthetic value)</a:t>
            </a:r>
          </a:p>
          <a:p>
            <a:pPr lvl="2"/>
            <a:r>
              <a:rPr lang="en-US" sz="2400" dirty="0"/>
              <a:t>Promotion of tourism (economic value) </a:t>
            </a:r>
          </a:p>
          <a:p>
            <a:pPr lvl="2"/>
            <a:r>
              <a:rPr lang="en-US" sz="2400" dirty="0"/>
              <a:t>Maintaining ecological balance</a:t>
            </a:r>
          </a:p>
        </p:txBody>
      </p:sp>
      <p:pic>
        <p:nvPicPr>
          <p:cNvPr id="4" name="Picture 22" descr="https://encrypted-tbn0.gstatic.com/images?q=tbn:ANd9GcR4wlVVv-DDYW3gkZrLxKqGUqSgqYl8BD1YX_GdcUzb2u0yTP7UY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70358" y="4998720"/>
            <a:ext cx="5273842" cy="310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Image result for Recreational and Entertainment Attractions for tourism images and pictu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4876800"/>
            <a:ext cx="5074919" cy="3230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143000"/>
            <a:ext cx="9875520" cy="62083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Wildlife Conservation in </a:t>
            </a:r>
            <a:r>
              <a:rPr lang="en-US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Ethiopia </a:t>
            </a:r>
          </a:p>
          <a:p>
            <a:pPr lvl="2"/>
            <a:r>
              <a:rPr lang="en-US" sz="3600" dirty="0"/>
              <a:t>21 major national parks </a:t>
            </a:r>
          </a:p>
          <a:p>
            <a:pPr lvl="2"/>
            <a:r>
              <a:rPr lang="en-US" sz="3600" dirty="0"/>
              <a:t>2 major wildlife sanctuaries</a:t>
            </a:r>
          </a:p>
          <a:p>
            <a:pPr lvl="2"/>
            <a:r>
              <a:rPr lang="en-US" sz="3600" dirty="0"/>
              <a:t>3 wildlife reserves</a:t>
            </a:r>
          </a:p>
          <a:p>
            <a:pPr lvl="2"/>
            <a:r>
              <a:rPr lang="en-US" sz="3600" dirty="0"/>
              <a:t>6 community conservation areas</a:t>
            </a:r>
          </a:p>
          <a:p>
            <a:pPr lvl="2"/>
            <a:r>
              <a:rPr lang="en-US" sz="3600" dirty="0"/>
              <a:t>2 wildlife rescue centers</a:t>
            </a:r>
          </a:p>
          <a:p>
            <a:pPr lvl="2"/>
            <a:r>
              <a:rPr lang="en-US" sz="3600" dirty="0"/>
              <a:t>22 controlled hunting areas</a:t>
            </a:r>
          </a:p>
          <a:p>
            <a:pPr lvl="2"/>
            <a:r>
              <a:rPr lang="en-US" sz="3600" dirty="0"/>
              <a:t>2 botanical gardens, and </a:t>
            </a:r>
          </a:p>
          <a:p>
            <a:pPr lvl="2"/>
            <a:r>
              <a:rPr lang="en-US" sz="3600" dirty="0"/>
              <a:t>3 biosphere reserves</a:t>
            </a:r>
            <a:br>
              <a:rPr lang="en-US" dirty="0">
                <a:latin typeface="Trebuchet MS" pitchFamily="34" charset="0"/>
              </a:rPr>
            </a:br>
            <a:endParaRPr lang="en-US" dirty="0">
              <a:latin typeface="Trebuchet MS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4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8032"/>
            <a:ext cx="109728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1"/>
          <p:cNvSpPr/>
          <p:nvPr/>
        </p:nvSpPr>
        <p:spPr>
          <a:xfrm>
            <a:off x="2438400" y="226367"/>
            <a:ext cx="74773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Major National Parks in Ethiopia</a:t>
            </a:r>
            <a:endParaRPr lang="en-US" sz="18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822962"/>
            <a:ext cx="9966960" cy="6802756"/>
          </a:xfrm>
        </p:spPr>
        <p:txBody>
          <a:bodyPr>
            <a:normAutofit/>
          </a:bodyPr>
          <a:lstStyle/>
          <a:p>
            <a:pPr algn="just"/>
            <a:r>
              <a:rPr lang="en-US" sz="2800" dirty="0"/>
              <a:t>Some of the national parks are </a:t>
            </a:r>
            <a:r>
              <a:rPr lang="en-US" sz="28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unique in their wild animals</a:t>
            </a:r>
            <a:r>
              <a:rPr lang="en-US" sz="2800" dirty="0"/>
              <a:t> they have. </a:t>
            </a:r>
            <a:endParaRPr lang="en-US" sz="3400" b="1" i="1" dirty="0">
              <a:solidFill>
                <a:srgbClr val="7030A0"/>
              </a:solidFill>
            </a:endParaRPr>
          </a:p>
          <a:p>
            <a:pPr lvl="2"/>
            <a:r>
              <a:rPr lang="en-US" sz="28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Abiyatta-Shalla</a:t>
            </a:r>
            <a:r>
              <a:rPr lang="en-US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lakes National Park </a:t>
            </a:r>
            <a:endParaRPr 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3"/>
            <a:r>
              <a:rPr lang="en-US" b="1" dirty="0"/>
              <a:t> </a:t>
            </a:r>
            <a:r>
              <a:rPr lang="en-US" dirty="0"/>
              <a:t>predominantly </a:t>
            </a:r>
            <a:r>
              <a:rPr 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Bird Sanctuary </a:t>
            </a:r>
            <a:r>
              <a:rPr lang="en-US" dirty="0"/>
              <a:t>(flamingos and pelicans)</a:t>
            </a:r>
          </a:p>
          <a:p>
            <a:pPr marL="1097280" lvl="2" indent="0">
              <a:buNone/>
            </a:pPr>
            <a:br>
              <a:rPr lang="en-US" b="1" dirty="0">
                <a:latin typeface="Trebuchet MS" pitchFamily="34" charset="0"/>
              </a:rPr>
            </a:br>
            <a:endParaRPr lang="en-US" dirty="0">
              <a:latin typeface="Trebuchet MS" pitchFamily="34" charset="0"/>
            </a:endParaRPr>
          </a:p>
        </p:txBody>
      </p:sp>
      <p:pic>
        <p:nvPicPr>
          <p:cNvPr id="5122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" y="3829509"/>
            <a:ext cx="5212080" cy="4294753"/>
          </a:xfrm>
          <a:prstGeom prst="rect">
            <a:avLst/>
          </a:prstGeom>
          <a:noFill/>
        </p:spPr>
      </p:pic>
      <p:pic>
        <p:nvPicPr>
          <p:cNvPr id="5124" name="Picture 4" descr="Image result for Abiyatta-Shalla lakes National Park  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3810000"/>
            <a:ext cx="5174203" cy="4191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20242"/>
            <a:ext cx="10607040" cy="5431156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Omo, </a:t>
            </a:r>
            <a:r>
              <a:rPr lang="en-US" sz="32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Mago</a:t>
            </a:r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and </a:t>
            </a:r>
            <a:r>
              <a:rPr lang="en-US" sz="32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Gambela</a:t>
            </a:r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National Parks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have hippopotamus and crocodiles in rivers and lakes. </a:t>
            </a:r>
          </a:p>
        </p:txBody>
      </p:sp>
      <p:pic>
        <p:nvPicPr>
          <p:cNvPr id="4098" name="Picture 2" descr="Image result for Omo, Mago, and Gambela National Parks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352800"/>
            <a:ext cx="5093589" cy="3716338"/>
          </a:xfrm>
          <a:prstGeom prst="rect">
            <a:avLst/>
          </a:prstGeom>
          <a:noFill/>
        </p:spPr>
      </p:pic>
      <p:pic>
        <p:nvPicPr>
          <p:cNvPr id="4100" name="Picture 4" descr="Image result for crocodile Omo, Mago, and Gambela National Parks 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3352800"/>
            <a:ext cx="5181599" cy="37713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159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9982200" cy="5431156"/>
          </a:xfrm>
        </p:spPr>
        <p:txBody>
          <a:bodyPr/>
          <a:lstStyle/>
          <a:p>
            <a:r>
              <a:rPr lang="en-US" sz="34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Semien</a:t>
            </a:r>
            <a:r>
              <a:rPr lang="en-US" sz="3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 </a:t>
            </a:r>
            <a:r>
              <a:rPr lang="en-US" sz="3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Bale Mountains National Parks </a:t>
            </a:r>
          </a:p>
          <a:p>
            <a:pPr lvl="1"/>
            <a:r>
              <a:rPr lang="en-US" sz="2400" dirty="0"/>
              <a:t>Rare animals like W</a:t>
            </a:r>
            <a:r>
              <a:rPr lang="en-US" sz="2400" i="1" dirty="0"/>
              <a:t>alia ibex, Semien fox, gelada baboon &amp; </a:t>
            </a:r>
            <a:r>
              <a:rPr lang="en-US" sz="2400" i="1" dirty="0" err="1"/>
              <a:t>Nyala</a:t>
            </a:r>
            <a:endParaRPr lang="en-US" sz="2400" dirty="0"/>
          </a:p>
          <a:p>
            <a:endParaRPr lang="en-US" dirty="0"/>
          </a:p>
        </p:txBody>
      </p:sp>
      <p:sp>
        <p:nvSpPr>
          <p:cNvPr id="3074" name="AutoShape 2" descr="Image result for Walia ibex images"/>
          <p:cNvSpPr>
            <a:spLocks noChangeAspect="1" noChangeArrowheads="1"/>
          </p:cNvSpPr>
          <p:nvPr/>
        </p:nvSpPr>
        <p:spPr bwMode="auto">
          <a:xfrm>
            <a:off x="155575" y="-136525"/>
            <a:ext cx="300038" cy="30003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6" name="Picture 4" descr="Image result for Walia ibex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437" y="3200400"/>
            <a:ext cx="2887267" cy="4256414"/>
          </a:xfrm>
          <a:prstGeom prst="rect">
            <a:avLst/>
          </a:prstGeom>
          <a:noFill/>
        </p:spPr>
      </p:pic>
      <p:pic>
        <p:nvPicPr>
          <p:cNvPr id="3078" name="Picture 6" descr="Relat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6868" y="3200399"/>
            <a:ext cx="3586026" cy="4327264"/>
          </a:xfrm>
          <a:prstGeom prst="rect">
            <a:avLst/>
          </a:prstGeom>
          <a:noFill/>
        </p:spPr>
      </p:pic>
      <p:pic>
        <p:nvPicPr>
          <p:cNvPr id="3080" name="Picture 8" descr="Relat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3200399"/>
            <a:ext cx="4654062" cy="4327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404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" y="329566"/>
            <a:ext cx="10789920" cy="1371600"/>
          </a:xfrm>
        </p:spPr>
        <p:txBody>
          <a:bodyPr>
            <a:normAutofit/>
          </a:bodyPr>
          <a:lstStyle/>
          <a:p>
            <a:r>
              <a:rPr lang="en-US" sz="36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Challenges of Wildlife Conservation in Ethiopia</a:t>
            </a:r>
            <a:endParaRPr lang="en-US" sz="36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20242"/>
            <a:ext cx="10287000" cy="543115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10000"/>
              </a:lnSpc>
            </a:pPr>
            <a:endParaRPr lang="en-US" sz="93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9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wis721 BT" panose="020B0504020202020204" pitchFamily="34" charset="0"/>
              </a:rPr>
              <a:t>What are the challenges of wildlife conservation in Ethiopia?</a:t>
            </a:r>
            <a:br>
              <a:rPr lang="en-US" sz="2800" dirty="0">
                <a:latin typeface="Trebuchet MS" pitchFamily="34" charset="0"/>
              </a:rPr>
            </a:br>
            <a:endParaRPr lang="en-US" sz="2800" dirty="0">
              <a:latin typeface="Trebuchet MS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6477000" cy="5852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Major challenges Ethiopian protected areas facing;</a:t>
            </a:r>
          </a:p>
          <a:p>
            <a:pPr lvl="2"/>
            <a:r>
              <a:rPr lang="en-US" sz="2200" dirty="0"/>
              <a:t>Limited awareness on the importance of wild life</a:t>
            </a:r>
          </a:p>
          <a:p>
            <a:pPr lvl="2"/>
            <a:r>
              <a:rPr lang="en-US" sz="2200" dirty="0"/>
              <a:t>Expansion of human settlement in protected areas.</a:t>
            </a:r>
          </a:p>
          <a:p>
            <a:pPr lvl="2"/>
            <a:r>
              <a:rPr lang="en-US" sz="2200" dirty="0"/>
              <a:t>Conflict over resource</a:t>
            </a:r>
          </a:p>
          <a:p>
            <a:pPr lvl="2"/>
            <a:r>
              <a:rPr lang="en-US" sz="2200" dirty="0"/>
              <a:t>Overgrazing (fodder and wood)</a:t>
            </a:r>
          </a:p>
          <a:p>
            <a:pPr lvl="2"/>
            <a:r>
              <a:rPr lang="en-US" sz="2200" dirty="0"/>
              <a:t>Illegal wildlife trade</a:t>
            </a:r>
          </a:p>
          <a:p>
            <a:pPr lvl="2"/>
            <a:r>
              <a:rPr lang="en-US" sz="2200" dirty="0"/>
              <a:t>Excessive hunting</a:t>
            </a:r>
          </a:p>
          <a:p>
            <a:pPr lvl="2"/>
            <a:r>
              <a:rPr lang="en-US" sz="2200" dirty="0"/>
              <a:t>Tourism and recreational pressure</a:t>
            </a:r>
          </a:p>
          <a:p>
            <a:pPr lvl="2"/>
            <a:r>
              <a:rPr lang="en-US" sz="2200" dirty="0"/>
              <a:t>Mining and construction material extraction</a:t>
            </a:r>
          </a:p>
          <a:p>
            <a:pPr lvl="2"/>
            <a:r>
              <a:rPr lang="en-US" sz="2200" dirty="0"/>
              <a:t>Forest fire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0544" y="1650609"/>
            <a:ext cx="4762256" cy="26892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189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39" y="4114800"/>
            <a:ext cx="9875520" cy="392239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kton Pro" panose="020F0603020208020904" pitchFamily="34" charset="0"/>
              </a:rPr>
              <a:t>Do you know that if you leave nature to its own system, it has notable system of taking care of itself!</a:t>
            </a:r>
          </a:p>
          <a:p>
            <a:pPr algn="ctr">
              <a:buNone/>
            </a:pPr>
            <a:endParaRPr lang="en-US" sz="48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A83EF3D-100A-4CAC-95A4-C309CB2C2B6B}"/>
              </a:ext>
            </a:extLst>
          </p:cNvPr>
          <p:cNvSpPr/>
          <p:nvPr/>
        </p:nvSpPr>
        <p:spPr>
          <a:xfrm>
            <a:off x="2144060" y="685800"/>
            <a:ext cx="66846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6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 Std" panose="04020904080802020404" pitchFamily="82" charset="0"/>
              </a:rPr>
              <a:t>End of Chapter 6!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6842</TotalTime>
  <Words>2118</Words>
  <Application>Microsoft Office PowerPoint</Application>
  <PresentationFormat>Custom</PresentationFormat>
  <Paragraphs>370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6" baseType="lpstr">
      <vt:lpstr>Arial</vt:lpstr>
      <vt:lpstr>Bookman Old Style</vt:lpstr>
      <vt:lpstr>Calibri</vt:lpstr>
      <vt:lpstr>Stencil Std</vt:lpstr>
      <vt:lpstr>Swis721 BT</vt:lpstr>
      <vt:lpstr>Tahoma</vt:lpstr>
      <vt:lpstr>Tekton Pro</vt:lpstr>
      <vt:lpstr>Times New Roman</vt:lpstr>
      <vt:lpstr>Trebuchet MS</vt:lpstr>
      <vt:lpstr>Wingdings</vt:lpstr>
      <vt:lpstr>Office Theme</vt:lpstr>
      <vt:lpstr>  CHAPTER 6  Soils, Natural Vegetation and Wildlife Resources of Ethiopia &amp; the Horn   </vt:lpstr>
      <vt:lpstr>Chapter Objectives</vt:lpstr>
      <vt:lpstr>Outlines</vt:lpstr>
      <vt:lpstr>Brainstorming Activity</vt:lpstr>
      <vt:lpstr>1. Ethiopian Soils </vt:lpstr>
      <vt:lpstr>Soil Formation: How soil is formed?</vt:lpstr>
      <vt:lpstr>Weathering (as a Soil Formation Process)</vt:lpstr>
      <vt:lpstr>3 Types of Weathering involves in Soil Formation</vt:lpstr>
      <vt:lpstr>Soil Properties</vt:lpstr>
      <vt:lpstr>Major Soil Types in Ethiopia </vt:lpstr>
      <vt:lpstr>PowerPoint Presentation</vt:lpstr>
      <vt:lpstr>Activity</vt:lpstr>
      <vt:lpstr>The 6 Major Groups of Soils in Ethiopia</vt:lpstr>
      <vt:lpstr>1. Nitosols and Acrisols</vt:lpstr>
      <vt:lpstr>2. Vertisols </vt:lpstr>
      <vt:lpstr>3. Lithosols, Cambisols &amp; Regosol  </vt:lpstr>
      <vt:lpstr>4. Xerosols, Yermosols and Solanchaks </vt:lpstr>
      <vt:lpstr>5. Fluvisols </vt:lpstr>
      <vt:lpstr>6. Luvisols </vt:lpstr>
      <vt:lpstr>Activity </vt:lpstr>
      <vt:lpstr>Soil Degradation </vt:lpstr>
      <vt:lpstr>Causes of Soil Degradation </vt:lpstr>
      <vt:lpstr>Soil Erosion Control Measures </vt:lpstr>
      <vt:lpstr>Natural Vegetation of Ethiopia</vt:lpstr>
      <vt:lpstr>Major Natural Vegetation Types of Ethiopia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Natural Vegetation Conservation </vt:lpstr>
      <vt:lpstr>Wild Life in Ethiopia</vt:lpstr>
      <vt:lpstr>Ethiopia’s Wild Life Classification</vt:lpstr>
      <vt:lpstr>PowerPoint Presentation</vt:lpstr>
      <vt:lpstr>According to Ethiopian wildlife conservation</vt:lpstr>
      <vt:lpstr>Wildlife Conservation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Challenges of Wildlife Conservation in Ethiopia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6</dc:title>
  <dc:creator>HM</dc:creator>
  <cp:lastModifiedBy>Windows User</cp:lastModifiedBy>
  <cp:revision>195</cp:revision>
  <dcterms:created xsi:type="dcterms:W3CDTF">2019-10-28T17:28:26Z</dcterms:created>
  <dcterms:modified xsi:type="dcterms:W3CDTF">2020-02-06T18:17:18Z</dcterms:modified>
</cp:coreProperties>
</file>