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706" r:id="rId2"/>
    <p:sldId id="625" r:id="rId3"/>
    <p:sldId id="626" r:id="rId4"/>
    <p:sldId id="628" r:id="rId5"/>
    <p:sldId id="629" r:id="rId6"/>
    <p:sldId id="630" r:id="rId7"/>
    <p:sldId id="634" r:id="rId8"/>
    <p:sldId id="635" r:id="rId9"/>
    <p:sldId id="510" r:id="rId10"/>
    <p:sldId id="589" r:id="rId11"/>
    <p:sldId id="636" r:id="rId12"/>
    <p:sldId id="637" r:id="rId13"/>
    <p:sldId id="638" r:id="rId14"/>
    <p:sldId id="639" r:id="rId15"/>
    <p:sldId id="640" r:id="rId16"/>
    <p:sldId id="641" r:id="rId17"/>
    <p:sldId id="642" r:id="rId18"/>
    <p:sldId id="643" r:id="rId19"/>
    <p:sldId id="590" r:id="rId20"/>
    <p:sldId id="644" r:id="rId21"/>
    <p:sldId id="645" r:id="rId22"/>
    <p:sldId id="646" r:id="rId23"/>
    <p:sldId id="647" r:id="rId24"/>
    <p:sldId id="648" r:id="rId25"/>
    <p:sldId id="649" r:id="rId26"/>
    <p:sldId id="650" r:id="rId27"/>
    <p:sldId id="651" r:id="rId28"/>
    <p:sldId id="652" r:id="rId29"/>
    <p:sldId id="653" r:id="rId30"/>
    <p:sldId id="654" r:id="rId31"/>
    <p:sldId id="655" r:id="rId32"/>
    <p:sldId id="656" r:id="rId33"/>
    <p:sldId id="475" r:id="rId34"/>
    <p:sldId id="476" r:id="rId35"/>
    <p:sldId id="481" r:id="rId36"/>
  </p:sldIdLst>
  <p:sldSz cx="9144000" cy="6858000" type="screen4x3"/>
  <p:notesSz cx="6858000" cy="9190038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94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AEFB6"/>
    <a:srgbClr val="99CCFF"/>
    <a:srgbClr val="F9EDB1"/>
    <a:srgbClr val="FCF6DA"/>
    <a:srgbClr val="800000"/>
    <a:srgbClr val="000066"/>
    <a:srgbClr val="B9FFD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62" autoAdjust="0"/>
    <p:restoredTop sz="94671" autoAdjust="0"/>
  </p:normalViewPr>
  <p:slideViewPr>
    <p:cSldViewPr>
      <p:cViewPr varScale="1">
        <p:scale>
          <a:sx n="73" d="100"/>
          <a:sy n="73" d="100"/>
        </p:scale>
        <p:origin x="1290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  <p:sld r:id="rId20" collapse="1"/>
      <p:sld r:id="rId21" collapse="1"/>
      <p:sld r:id="rId22" collapse="1"/>
      <p:sld r:id="rId23" collapse="1"/>
      <p:sld r:id="rId24" collapse="1"/>
      <p:sld r:id="rId25" collapse="1"/>
      <p:sld r:id="rId26" collapse="1"/>
      <p:sld r:id="rId27" collapse="1"/>
      <p:sld r:id="rId28" collapse="1"/>
      <p:sld r:id="rId29" collapse="1"/>
      <p:sld r:id="rId30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0" d="100"/>
        <a:sy n="130" d="100"/>
      </p:scale>
      <p:origin x="0" y="44934"/>
    </p:cViewPr>
  </p:sorterViewPr>
  <p:notesViewPr>
    <p:cSldViewPr>
      <p:cViewPr>
        <p:scale>
          <a:sx n="75" d="100"/>
          <a:sy n="75" d="100"/>
        </p:scale>
        <p:origin x="-2442" y="-270"/>
      </p:cViewPr>
      <p:guideLst>
        <p:guide orient="horz" pos="2894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11.xml"/><Relationship Id="rId13" Type="http://schemas.openxmlformats.org/officeDocument/2006/relationships/slide" Target="slides/slide16.xml"/><Relationship Id="rId18" Type="http://schemas.openxmlformats.org/officeDocument/2006/relationships/slide" Target="slides/slide22.xml"/><Relationship Id="rId26" Type="http://schemas.openxmlformats.org/officeDocument/2006/relationships/slide" Target="slides/slide31.xml"/><Relationship Id="rId3" Type="http://schemas.openxmlformats.org/officeDocument/2006/relationships/slide" Target="slides/slide4.xml"/><Relationship Id="rId21" Type="http://schemas.openxmlformats.org/officeDocument/2006/relationships/slide" Target="slides/slide26.xml"/><Relationship Id="rId7" Type="http://schemas.openxmlformats.org/officeDocument/2006/relationships/slide" Target="slides/slide8.xml"/><Relationship Id="rId12" Type="http://schemas.openxmlformats.org/officeDocument/2006/relationships/slide" Target="slides/slide15.xml"/><Relationship Id="rId17" Type="http://schemas.openxmlformats.org/officeDocument/2006/relationships/slide" Target="slides/slide21.xml"/><Relationship Id="rId25" Type="http://schemas.openxmlformats.org/officeDocument/2006/relationships/slide" Target="slides/slide30.xml"/><Relationship Id="rId2" Type="http://schemas.openxmlformats.org/officeDocument/2006/relationships/slide" Target="slides/slide3.xml"/><Relationship Id="rId16" Type="http://schemas.openxmlformats.org/officeDocument/2006/relationships/slide" Target="slides/slide20.xml"/><Relationship Id="rId20" Type="http://schemas.openxmlformats.org/officeDocument/2006/relationships/slide" Target="slides/slide25.xml"/><Relationship Id="rId29" Type="http://schemas.openxmlformats.org/officeDocument/2006/relationships/slide" Target="slides/slide34.xml"/><Relationship Id="rId1" Type="http://schemas.openxmlformats.org/officeDocument/2006/relationships/slide" Target="slides/slide2.xml"/><Relationship Id="rId6" Type="http://schemas.openxmlformats.org/officeDocument/2006/relationships/slide" Target="slides/slide7.xml"/><Relationship Id="rId11" Type="http://schemas.openxmlformats.org/officeDocument/2006/relationships/slide" Target="slides/slide14.xml"/><Relationship Id="rId24" Type="http://schemas.openxmlformats.org/officeDocument/2006/relationships/slide" Target="slides/slide29.xml"/><Relationship Id="rId5" Type="http://schemas.openxmlformats.org/officeDocument/2006/relationships/slide" Target="slides/slide6.xml"/><Relationship Id="rId15" Type="http://schemas.openxmlformats.org/officeDocument/2006/relationships/slide" Target="slides/slide18.xml"/><Relationship Id="rId23" Type="http://schemas.openxmlformats.org/officeDocument/2006/relationships/slide" Target="slides/slide28.xml"/><Relationship Id="rId28" Type="http://schemas.openxmlformats.org/officeDocument/2006/relationships/slide" Target="slides/slide33.xml"/><Relationship Id="rId10" Type="http://schemas.openxmlformats.org/officeDocument/2006/relationships/slide" Target="slides/slide13.xml"/><Relationship Id="rId19" Type="http://schemas.openxmlformats.org/officeDocument/2006/relationships/slide" Target="slides/slide24.xml"/><Relationship Id="rId4" Type="http://schemas.openxmlformats.org/officeDocument/2006/relationships/slide" Target="slides/slide5.xml"/><Relationship Id="rId9" Type="http://schemas.openxmlformats.org/officeDocument/2006/relationships/slide" Target="slides/slide12.xml"/><Relationship Id="rId14" Type="http://schemas.openxmlformats.org/officeDocument/2006/relationships/slide" Target="slides/slide17.xml"/><Relationship Id="rId22" Type="http://schemas.openxmlformats.org/officeDocument/2006/relationships/slide" Target="slides/slide27.xml"/><Relationship Id="rId27" Type="http://schemas.openxmlformats.org/officeDocument/2006/relationships/slide" Target="slides/slide32.xml"/><Relationship Id="rId30" Type="http://schemas.openxmlformats.org/officeDocument/2006/relationships/slide" Target="slides/slide3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57598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381000" y="4365625"/>
            <a:ext cx="6172200" cy="4135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notes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051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39825" y="695325"/>
            <a:ext cx="4578350" cy="34337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</p:spTree>
    <p:extLst>
      <p:ext uri="{BB962C8B-B14F-4D97-AF65-F5344CB8AC3E}">
        <p14:creationId xmlns:p14="http://schemas.microsoft.com/office/powerpoint/2010/main" val="15865761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1" name="Rectangle 4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6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6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1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1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5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3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3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97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65625"/>
            <a:ext cx="5029200" cy="4135438"/>
          </a:xfrm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65625"/>
            <a:ext cx="5029200" cy="4135438"/>
          </a:xfrm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65625"/>
            <a:ext cx="5029200" cy="4135438"/>
          </a:xfrm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65625"/>
            <a:ext cx="5029200" cy="4135438"/>
          </a:xfrm>
          <a:noFill/>
        </p:spPr>
        <p:txBody>
          <a:bodyPr/>
          <a:lstStyle/>
          <a:p>
            <a:endParaRPr lang="en-US" altLang="en-US" dirty="0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474867"/>
      </p:ext>
    </p:extLst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5328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91365349"/>
      </p:ext>
    </p:extLst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143000"/>
            <a:ext cx="41148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43000"/>
            <a:ext cx="41148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947186"/>
      </p:ext>
    </p:extLst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360134"/>
      </p:ext>
    </p:extLst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756739"/>
      </p:ext>
    </p:extLst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9455622"/>
      </p:ext>
    </p:extLst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93023101"/>
      </p:ext>
    </p:extLst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23608862"/>
      </p:ext>
    </p:extLst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273869"/>
      </p:ext>
    </p:extLst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67500" y="354013"/>
            <a:ext cx="2095500" cy="55895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354013"/>
            <a:ext cx="6134100" cy="55895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762265"/>
      </p:ext>
    </p:extLst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59556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7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149350" y="354013"/>
            <a:ext cx="7607300" cy="560387"/>
          </a:xfrm>
          <a:prstGeom prst="rect">
            <a:avLst/>
          </a:prstGeom>
          <a:solidFill>
            <a:srgbClr val="005B88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38" name="Rectangle 1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143000"/>
            <a:ext cx="83820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82562" tIns="46038" rIns="182562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40" name="Text Box 16"/>
          <p:cNvSpPr txBox="1">
            <a:spLocks noChangeArrowheads="1"/>
          </p:cNvSpPr>
          <p:nvPr/>
        </p:nvSpPr>
        <p:spPr bwMode="auto">
          <a:xfrm>
            <a:off x="76200" y="6430963"/>
            <a:ext cx="762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sz="1200" b="1" dirty="0">
                <a:latin typeface="Arial" charset="0"/>
              </a:rPr>
              <a:t> 7-</a:t>
            </a:r>
            <a:fld id="{0C82F043-D45E-4351-B480-9B57A2015952}" type="slidenum">
              <a:rPr lang="en-US" altLang="en-US" sz="1200" b="1">
                <a:latin typeface="Arial" charset="0"/>
              </a:rPr>
              <a:pPr algn="l">
                <a:spcBef>
                  <a:spcPct val="50000"/>
                </a:spcBef>
              </a:pPr>
              <a:t>‹#›</a:t>
            </a:fld>
            <a:endParaRPr lang="en-US" altLang="en-US" sz="1200" b="1" dirty="0"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marL="109538" algn="ct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marL="109538" algn="ct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marL="109538" algn="ct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marL="109538" algn="ct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marL="109538" algn="ct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566738" algn="ct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1023938" algn="ct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481138" algn="ct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938338" algn="ct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bg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800" b="1">
          <a:solidFill>
            <a:schemeClr val="bg2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 b="1">
          <a:solidFill>
            <a:schemeClr val="bg2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000" b="1">
          <a:solidFill>
            <a:schemeClr val="bg2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000" b="1">
          <a:solidFill>
            <a:schemeClr val="bg2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000" b="1">
          <a:solidFill>
            <a:schemeClr val="bg2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000" b="1">
          <a:solidFill>
            <a:schemeClr val="bg2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000" b="1">
          <a:solidFill>
            <a:schemeClr val="bg2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000" b="1">
          <a:solidFill>
            <a:schemeClr val="bg2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000" b="1">
          <a:solidFill>
            <a:schemeClr val="bg2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7.emf"/><Relationship Id="rId4" Type="http://schemas.openxmlformats.org/officeDocument/2006/relationships/oleObject" Target="../embeddings/oleObject2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8.emf"/><Relationship Id="rId4" Type="http://schemas.openxmlformats.org/officeDocument/2006/relationships/oleObject" Target="../embeddings/oleObject3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7200" dirty="0" smtClean="0"/>
              <a:t>CHAPTER </a:t>
            </a:r>
            <a:r>
              <a:rPr lang="en-US" sz="7200" dirty="0"/>
              <a:t>FIVE</a:t>
            </a:r>
            <a:endParaRPr lang="en-US" sz="7200" dirty="0" smtClean="0"/>
          </a:p>
          <a:p>
            <a:pPr marL="0" indent="0">
              <a:buNone/>
            </a:pPr>
            <a:endParaRPr lang="en-US" sz="7200" dirty="0"/>
          </a:p>
          <a:p>
            <a:pPr marL="0" indent="0">
              <a:buNone/>
            </a:pPr>
            <a:r>
              <a:rPr lang="en-US" sz="4800" dirty="0" smtClean="0"/>
              <a:t> </a:t>
            </a:r>
            <a:r>
              <a:rPr lang="en-US" sz="4800" dirty="0" smtClean="0"/>
              <a:t>RECEIVABLES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73894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6867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 w="635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 smtClean="0">
                <a:solidFill>
                  <a:srgbClr val="0000E2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ACCOUNTS RECEIVABLE</a:t>
            </a:r>
            <a:endParaRPr lang="en-US" sz="3200" kern="1200" dirty="0">
              <a:solidFill>
                <a:srgbClr val="0000E2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12292" name="Rectangle 8"/>
          <p:cNvSpPr>
            <a:spLocks noChangeArrowheads="1"/>
          </p:cNvSpPr>
          <p:nvPr/>
        </p:nvSpPr>
        <p:spPr bwMode="auto">
          <a:xfrm>
            <a:off x="6581775" y="2438400"/>
            <a:ext cx="304800" cy="609600"/>
          </a:xfrm>
          <a:prstGeom prst="rect">
            <a:avLst/>
          </a:prstGeom>
          <a:solidFill>
            <a:schemeClr val="tx1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  <p:sp>
        <p:nvSpPr>
          <p:cNvPr id="12293" name="Rectangle 9"/>
          <p:cNvSpPr>
            <a:spLocks noChangeArrowheads="1"/>
          </p:cNvSpPr>
          <p:nvPr/>
        </p:nvSpPr>
        <p:spPr bwMode="auto">
          <a:xfrm>
            <a:off x="2314575" y="2438400"/>
            <a:ext cx="304800" cy="609600"/>
          </a:xfrm>
          <a:prstGeom prst="rect">
            <a:avLst/>
          </a:prstGeom>
          <a:solidFill>
            <a:schemeClr val="tx1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  <p:sp>
        <p:nvSpPr>
          <p:cNvPr id="1229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781550" y="2924175"/>
            <a:ext cx="3829050" cy="2638425"/>
          </a:xfrm>
          <a:solidFill>
            <a:schemeClr val="bg1"/>
          </a:solidFill>
          <a:ln w="57150" cap="flat" cmpd="thickThin">
            <a:solidFill>
              <a:schemeClr val="tx1"/>
            </a:solidFill>
            <a:miter lim="800000"/>
            <a:headEnd/>
            <a:tailEnd/>
          </a:ln>
        </p:spPr>
        <p:txBody>
          <a:bodyPr lIns="90488" tIns="91440" rIns="90488" bIns="44450"/>
          <a:lstStyle/>
          <a:p>
            <a:pPr marL="0" indent="0" algn="ctr">
              <a:spcBef>
                <a:spcPct val="35000"/>
              </a:spcBef>
              <a:buClrTx/>
              <a:buSzTx/>
              <a:buFontTx/>
              <a:buNone/>
            </a:pPr>
            <a:r>
              <a:rPr lang="en-US" altLang="en-US" sz="2300" b="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Written promises to pay a certain sum of money on a specified future date.</a:t>
            </a:r>
          </a:p>
        </p:txBody>
      </p:sp>
      <p:sp>
        <p:nvSpPr>
          <p:cNvPr id="12295" name="Rectangle 11"/>
          <p:cNvSpPr>
            <a:spLocks noChangeArrowheads="1"/>
          </p:cNvSpPr>
          <p:nvPr/>
        </p:nvSpPr>
        <p:spPr bwMode="auto">
          <a:xfrm>
            <a:off x="895350" y="1476375"/>
            <a:ext cx="7362825" cy="962025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en-US" altLang="en-US" sz="24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Receivables</a:t>
            </a:r>
            <a:r>
              <a:rPr lang="en-US" altLang="en-US" sz="2300" dirty="0">
                <a:latin typeface="Liberation Sans" panose="020B0604020202020204" pitchFamily="34" charset="0"/>
              </a:rPr>
              <a:t> - Claims held against customers and others for money, goods, or services.</a:t>
            </a:r>
          </a:p>
        </p:txBody>
      </p:sp>
      <p:sp>
        <p:nvSpPr>
          <p:cNvPr id="12296" name="Rectangle 12"/>
          <p:cNvSpPr>
            <a:spLocks noChangeArrowheads="1"/>
          </p:cNvSpPr>
          <p:nvPr/>
        </p:nvSpPr>
        <p:spPr bwMode="auto">
          <a:xfrm>
            <a:off x="514350" y="2924175"/>
            <a:ext cx="3829050" cy="2638425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91440" rIns="90488" bIns="44450"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"/>
              </a:spcBef>
            </a:pPr>
            <a:r>
              <a:rPr lang="en-US" altLang="en-US" sz="2300" dirty="0">
                <a:latin typeface="Liberation Sans" panose="020B0604020202020204" pitchFamily="34" charset="0"/>
              </a:rPr>
              <a:t>Oral promises of the purchaser to pay for goods and services sold.</a:t>
            </a:r>
          </a:p>
          <a:p>
            <a:pPr latinLnBrk="1">
              <a:spcBef>
                <a:spcPct val="5000"/>
              </a:spcBef>
            </a:pPr>
            <a:endParaRPr lang="en-US" altLang="en-US" sz="2300" dirty="0">
              <a:latin typeface="Liberation Sans" panose="020B0604020202020204" pitchFamily="34" charset="0"/>
            </a:endParaRPr>
          </a:p>
        </p:txBody>
      </p:sp>
      <p:sp>
        <p:nvSpPr>
          <p:cNvPr id="676878" name="Text Box 14"/>
          <p:cNvSpPr txBox="1">
            <a:spLocks noChangeArrowheads="1"/>
          </p:cNvSpPr>
          <p:nvPr/>
        </p:nvSpPr>
        <p:spPr bwMode="auto">
          <a:xfrm>
            <a:off x="866775" y="4267200"/>
            <a:ext cx="3048000" cy="958850"/>
          </a:xfrm>
          <a:prstGeom prst="rect">
            <a:avLst/>
          </a:prstGeom>
          <a:solidFill>
            <a:srgbClr val="0066FF"/>
          </a:solidFill>
          <a:ln w="19050" algn="ctr">
            <a:solidFill>
              <a:schemeClr val="bg2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noAutofit/>
          </a:bodyPr>
          <a:lstStyle>
            <a:defPPr>
              <a:defRPr lang="en-US"/>
            </a:defPPr>
            <a:lvl1pPr>
              <a:spcBef>
                <a:spcPts val="0"/>
              </a:spcBef>
              <a:defRPr sz="27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r>
              <a:rPr lang="en-US" dirty="0">
                <a:latin typeface="Liberation Sans" panose="020B0604020202020204" pitchFamily="34" charset="0"/>
              </a:rPr>
              <a:t>Accounts Receivable</a:t>
            </a:r>
          </a:p>
        </p:txBody>
      </p:sp>
      <p:sp>
        <p:nvSpPr>
          <p:cNvPr id="676879" name="Text Box 15"/>
          <p:cNvSpPr txBox="1">
            <a:spLocks noChangeArrowheads="1"/>
          </p:cNvSpPr>
          <p:nvPr/>
        </p:nvSpPr>
        <p:spPr bwMode="auto">
          <a:xfrm>
            <a:off x="5210175" y="4267200"/>
            <a:ext cx="3048000" cy="958850"/>
          </a:xfrm>
          <a:prstGeom prst="rect">
            <a:avLst/>
          </a:prstGeom>
          <a:solidFill>
            <a:srgbClr val="0066FF"/>
          </a:solidFill>
          <a:ln w="19050" algn="ctr">
            <a:solidFill>
              <a:schemeClr val="bg2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noAutofit/>
          </a:bodyPr>
          <a:lstStyle/>
          <a:p>
            <a:pPr>
              <a:spcBef>
                <a:spcPts val="0"/>
              </a:spcBef>
              <a:defRPr/>
            </a:pPr>
            <a:r>
              <a:rPr lang="en-US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Notes </a:t>
            </a:r>
            <a:endParaRPr lang="en-US" sz="27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Liberation Sans" panose="020B0604020202020204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US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iberation Sans" panose="020B0604020202020204" pitchFamily="34" charset="0"/>
              </a:rPr>
              <a:t>Receivable</a:t>
            </a:r>
            <a:endParaRPr 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11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3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12229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7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7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6878" grpId="0" animBg="1"/>
      <p:bldP spid="67687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609600" y="1365250"/>
            <a:ext cx="7620000" cy="544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05000"/>
              </a:lnSpc>
              <a:spcBef>
                <a:spcPct val="30000"/>
              </a:spcBef>
              <a:buSzPct val="80000"/>
            </a:pPr>
            <a:r>
              <a:rPr lang="en-US" altLang="en-US" b="1" dirty="0" smtClean="0">
                <a:solidFill>
                  <a:srgbClr val="0000C4"/>
                </a:solidFill>
                <a:latin typeface="Liberation Sans" panose="020B0604020202020204" pitchFamily="34" charset="0"/>
              </a:rPr>
              <a:t>Non-Trade </a:t>
            </a:r>
            <a:r>
              <a:rPr lang="en-US" altLang="en-US" b="1" dirty="0">
                <a:solidFill>
                  <a:srgbClr val="0000C4"/>
                </a:solidFill>
                <a:latin typeface="Liberation Sans" panose="020B0604020202020204" pitchFamily="34" charset="0"/>
              </a:rPr>
              <a:t>Receivables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609600" y="1949450"/>
            <a:ext cx="7620000" cy="4407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82625" indent="-450850"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FontTx/>
              <a:buAutoNum type="arabicPeriod"/>
            </a:pPr>
            <a:r>
              <a:rPr lang="en-US" altLang="en-US" sz="2000" dirty="0">
                <a:latin typeface="Liberation Sans" panose="020B0604020202020204" pitchFamily="34" charset="0"/>
              </a:rPr>
              <a:t>Advances to officers and employees.</a:t>
            </a:r>
          </a:p>
          <a:p>
            <a:pPr algn="l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FontTx/>
              <a:buAutoNum type="arabicPeriod"/>
            </a:pPr>
            <a:r>
              <a:rPr lang="en-US" altLang="en-US" sz="2000" dirty="0">
                <a:latin typeface="Liberation Sans" panose="020B0604020202020204" pitchFamily="34" charset="0"/>
              </a:rPr>
              <a:t>Advances to subsidiaries.</a:t>
            </a:r>
          </a:p>
          <a:p>
            <a:pPr algn="l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FontTx/>
              <a:buAutoNum type="arabicPeriod"/>
            </a:pPr>
            <a:r>
              <a:rPr lang="en-US" altLang="en-US" sz="2000" dirty="0">
                <a:latin typeface="Liberation Sans" panose="020B0604020202020204" pitchFamily="34" charset="0"/>
              </a:rPr>
              <a:t>Deposits paid to cover potential damages or losses.</a:t>
            </a:r>
          </a:p>
          <a:p>
            <a:pPr algn="l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FontTx/>
              <a:buAutoNum type="arabicPeriod"/>
            </a:pPr>
            <a:r>
              <a:rPr lang="en-US" altLang="en-US" sz="2000" dirty="0">
                <a:latin typeface="Liberation Sans" panose="020B0604020202020204" pitchFamily="34" charset="0"/>
              </a:rPr>
              <a:t>Deposits paid as a guarantee of performance or payment.</a:t>
            </a:r>
          </a:p>
          <a:p>
            <a:pPr algn="l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FontTx/>
              <a:buAutoNum type="arabicPeriod"/>
            </a:pPr>
            <a:r>
              <a:rPr lang="en-US" altLang="en-US" sz="2000" dirty="0">
                <a:latin typeface="Liberation Sans" panose="020B0604020202020204" pitchFamily="34" charset="0"/>
              </a:rPr>
              <a:t>Dividends and interest receivable.</a:t>
            </a:r>
          </a:p>
          <a:p>
            <a:pPr algn="l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800000"/>
              </a:buClr>
              <a:buFontTx/>
              <a:buAutoNum type="arabicPeriod"/>
            </a:pPr>
            <a:r>
              <a:rPr lang="en-US" altLang="en-US" sz="2000" dirty="0">
                <a:latin typeface="Liberation Sans" panose="020B0604020202020204" pitchFamily="34" charset="0"/>
              </a:rPr>
              <a:t>Claims against:  </a:t>
            </a:r>
            <a:r>
              <a:rPr lang="en-US" altLang="en-US" sz="1800" dirty="0">
                <a:latin typeface="Liberation Sans" panose="020B0604020202020204" pitchFamily="34" charset="0"/>
              </a:rPr>
              <a:t>Insurance companies for casualties sustained; defendants under suit; governmental bodies for tax refunds; common carriers for damaged or lost goods; creditors for returned, damaged, or lost goods; customers for returnable items (crates, containers, etc.).</a:t>
            </a:r>
          </a:p>
        </p:txBody>
      </p:sp>
      <p:sp>
        <p:nvSpPr>
          <p:cNvPr id="6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 w="635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 smtClean="0">
                <a:solidFill>
                  <a:srgbClr val="0000E2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ACCOUNTS RECEIVABLE</a:t>
            </a:r>
            <a:endParaRPr lang="en-US" sz="3200" kern="1200" dirty="0">
              <a:solidFill>
                <a:srgbClr val="0000E2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3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29192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965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 algn="l">
              <a:defRPr/>
            </a:pPr>
            <a:r>
              <a:rPr lang="en-US" sz="3200" i="0" kern="1200" dirty="0" smtClean="0">
                <a:solidFill>
                  <a:schemeClr val="accent6">
                    <a:lumMod val="50000"/>
                  </a:schemeClr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Recognition of Accounts Receivable</a:t>
            </a:r>
          </a:p>
        </p:txBody>
      </p:sp>
      <p:sp>
        <p:nvSpPr>
          <p:cNvPr id="16388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4230688" cy="3352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ap="flat" cmpd="thickThin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0" indent="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None/>
            </a:pPr>
            <a:r>
              <a:rPr lang="en-US" sz="230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Use to:</a:t>
            </a:r>
          </a:p>
          <a:p>
            <a:pPr marL="682625" indent="-45085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sz="2200" b="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Avoid </a:t>
            </a:r>
            <a:r>
              <a:rPr lang="en-US" sz="2200" b="0" dirty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frequent changes in </a:t>
            </a:r>
            <a:r>
              <a:rPr lang="en-US" sz="2200" b="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catalogs.</a:t>
            </a:r>
          </a:p>
          <a:p>
            <a:pPr marL="682625" indent="-45085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sz="2200" b="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Alter </a:t>
            </a:r>
            <a:r>
              <a:rPr lang="en-US" sz="2200" b="0" dirty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prices for different quantities </a:t>
            </a:r>
            <a:r>
              <a:rPr lang="en-US" sz="2200" b="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purchased.</a:t>
            </a:r>
          </a:p>
          <a:p>
            <a:pPr marL="682625" indent="-45085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sz="2200" b="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Hide </a:t>
            </a:r>
            <a:r>
              <a:rPr lang="en-US" sz="2200" b="0" dirty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the true invoice price from competitors.</a:t>
            </a:r>
            <a:endParaRPr lang="en-US" altLang="en-US" sz="2200" b="0" dirty="0"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</p:txBody>
      </p:sp>
      <p:pic>
        <p:nvPicPr>
          <p:cNvPr id="16389" name="Picture 8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752600"/>
            <a:ext cx="3517900" cy="327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90" name="Rectangle 9"/>
          <p:cNvSpPr>
            <a:spLocks noChangeArrowheads="1"/>
          </p:cNvSpPr>
          <p:nvPr/>
        </p:nvSpPr>
        <p:spPr bwMode="auto">
          <a:xfrm>
            <a:off x="6480175" y="2514600"/>
            <a:ext cx="1825625" cy="2097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en-US" altLang="en-US" sz="2100" b="1" dirty="0">
                <a:latin typeface="Liberation Sans" panose="020B0604020202020204" pitchFamily="34" charset="0"/>
              </a:rPr>
              <a:t>10 % Discount for new Retail Store Customers</a:t>
            </a:r>
          </a:p>
        </p:txBody>
      </p:sp>
      <p:sp>
        <p:nvSpPr>
          <p:cNvPr id="16391" name="Text Box 10"/>
          <p:cNvSpPr txBox="1">
            <a:spLocks noChangeArrowheads="1"/>
          </p:cNvSpPr>
          <p:nvPr/>
        </p:nvSpPr>
        <p:spPr bwMode="auto">
          <a:xfrm>
            <a:off x="609600" y="1365250"/>
            <a:ext cx="7620000" cy="544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05000"/>
              </a:lnSpc>
              <a:spcBef>
                <a:spcPct val="30000"/>
              </a:spcBef>
              <a:buSzPct val="80000"/>
            </a:pPr>
            <a:r>
              <a:rPr lang="en-US" altLang="en-US" b="1" dirty="0">
                <a:latin typeface="Liberation Sans" panose="020B0604020202020204" pitchFamily="34" charset="0"/>
              </a:rPr>
              <a:t>Trade Discounts</a:t>
            </a:r>
          </a:p>
        </p:txBody>
      </p:sp>
      <p:sp>
        <p:nvSpPr>
          <p:cNvPr id="8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20996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 w="127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>
                <a:solidFill>
                  <a:schemeClr val="accent6">
                    <a:lumMod val="50000"/>
                  </a:schemeClr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Recognition of Accounts </a:t>
            </a:r>
            <a:r>
              <a:rPr lang="en-US" sz="3200" kern="1200" dirty="0" smtClean="0">
                <a:solidFill>
                  <a:schemeClr val="accent6">
                    <a:lumMod val="50000"/>
                  </a:schemeClr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Receivable</a:t>
            </a:r>
            <a:endParaRPr lang="en-US" sz="3200" kern="1200" dirty="0">
              <a:solidFill>
                <a:schemeClr val="accent6">
                  <a:lumMod val="50000"/>
                </a:schemeClr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09600" y="1981200"/>
            <a:ext cx="4230688" cy="3581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ap="flat" cmpd="thickThin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682625" indent="-45085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300" b="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Offered to induce prompt payment.</a:t>
            </a:r>
          </a:p>
          <a:p>
            <a:pPr marL="682625" indent="-45085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sz="2300" b="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Terms </a:t>
            </a:r>
            <a:r>
              <a:rPr lang="en-US" sz="2300" b="0" dirty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such as 2/10, </a:t>
            </a:r>
            <a:r>
              <a:rPr lang="en-US" sz="2300" b="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n/30, 2/10</a:t>
            </a:r>
            <a:r>
              <a:rPr lang="en-US" sz="2300" b="0" dirty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, E.O.M., </a:t>
            </a:r>
            <a:r>
              <a:rPr lang="en-US" sz="2300" b="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or net </a:t>
            </a:r>
            <a:r>
              <a:rPr lang="en-US" sz="2300" b="0" dirty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30, </a:t>
            </a:r>
            <a:r>
              <a:rPr lang="en-US" sz="2300" b="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E.O.M.</a:t>
            </a:r>
            <a:endParaRPr lang="en-US" altLang="en-US" sz="2300" b="0" dirty="0">
              <a:solidFill>
                <a:schemeClr val="tx1"/>
              </a:solidFill>
              <a:effectLst/>
              <a:latin typeface="Liberation Sans" panose="020B0604020202020204" pitchFamily="34" charset="0"/>
            </a:endParaRPr>
          </a:p>
          <a:p>
            <a:pPr marL="682625" indent="-45085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300" b="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IFRS needs the Net Method.</a:t>
            </a:r>
          </a:p>
        </p:txBody>
      </p:sp>
      <p:sp>
        <p:nvSpPr>
          <p:cNvPr id="17413" name="Text Box 7"/>
          <p:cNvSpPr txBox="1">
            <a:spLocks noChangeArrowheads="1"/>
          </p:cNvSpPr>
          <p:nvPr/>
        </p:nvSpPr>
        <p:spPr bwMode="auto">
          <a:xfrm>
            <a:off x="609600" y="1365250"/>
            <a:ext cx="7620000" cy="513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05000"/>
              </a:lnSpc>
              <a:spcBef>
                <a:spcPct val="30000"/>
              </a:spcBef>
              <a:buSzPct val="80000"/>
            </a:pPr>
            <a:r>
              <a:rPr lang="en-US" altLang="en-US" b="1" dirty="0">
                <a:latin typeface="Liberation Sans" panose="020B0604020202020204" pitchFamily="34" charset="0"/>
              </a:rPr>
              <a:t>Cash Discounts </a:t>
            </a:r>
            <a:r>
              <a:rPr lang="en-US" altLang="en-US" sz="2500" b="1" dirty="0">
                <a:latin typeface="Liberation Sans" panose="020B0604020202020204" pitchFamily="34" charset="0"/>
              </a:rPr>
              <a:t>(Sales Discounts)</a:t>
            </a:r>
          </a:p>
        </p:txBody>
      </p:sp>
      <p:pic>
        <p:nvPicPr>
          <p:cNvPr id="17414" name="Picture 8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2575" y="2120900"/>
            <a:ext cx="3095625" cy="397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415" name="Rectangle 9"/>
          <p:cNvSpPr>
            <a:spLocks noChangeArrowheads="1"/>
          </p:cNvSpPr>
          <p:nvPr/>
        </p:nvSpPr>
        <p:spPr bwMode="auto">
          <a:xfrm>
            <a:off x="5943600" y="3590925"/>
            <a:ext cx="1868488" cy="11969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400" dirty="0">
                <a:latin typeface="Liberation Sans" panose="020B0604020202020204" pitchFamily="34" charset="0"/>
              </a:rPr>
              <a:t>Payment terms are 2/10, n/30</a:t>
            </a:r>
          </a:p>
        </p:txBody>
      </p:sp>
      <p:sp>
        <p:nvSpPr>
          <p:cNvPr id="8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16911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0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 w="127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Cash Discounts </a:t>
            </a:r>
            <a:r>
              <a:rPr lang="en-US" kern="120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(Sales Discounts)</a:t>
            </a:r>
            <a:endParaRPr lang="en-US" kern="1200" dirty="0">
              <a:solidFill>
                <a:schemeClr val="tx1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pic>
        <p:nvPicPr>
          <p:cNvPr id="10076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85" y="1592736"/>
            <a:ext cx="8358116" cy="450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100761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2461099"/>
            <a:ext cx="4248150" cy="292976"/>
          </a:xfrm>
          <a:prstGeom prst="rect">
            <a:avLst/>
          </a:prstGeom>
          <a:noFill/>
          <a:ln w="12700" cap="sq" cmpd="sng">
            <a:noFill/>
            <a:prstDash val="solid"/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2765899"/>
            <a:ext cx="4248150" cy="292976"/>
          </a:xfrm>
          <a:prstGeom prst="rect">
            <a:avLst/>
          </a:prstGeom>
          <a:noFill/>
          <a:ln w="12700" cap="sq" cmpd="sng">
            <a:noFill/>
            <a:prstDash val="solid"/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539723"/>
            <a:ext cx="4248150" cy="292976"/>
          </a:xfrm>
          <a:prstGeom prst="rect">
            <a:avLst/>
          </a:prstGeom>
          <a:noFill/>
          <a:ln w="12700" cap="sq" cmpd="sng">
            <a:noFill/>
            <a:prstDash val="solid"/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32699"/>
            <a:ext cx="4248150" cy="292976"/>
          </a:xfrm>
          <a:prstGeom prst="rect">
            <a:avLst/>
          </a:prstGeom>
          <a:noFill/>
          <a:ln w="12700" cap="sq" cmpd="sng">
            <a:noFill/>
            <a:prstDash val="solid"/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073123"/>
            <a:ext cx="4248150" cy="292976"/>
          </a:xfrm>
          <a:prstGeom prst="rect">
            <a:avLst/>
          </a:prstGeom>
          <a:noFill/>
          <a:ln w="12700" cap="sq" cmpd="sng">
            <a:noFill/>
            <a:prstDash val="solid"/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758923"/>
            <a:ext cx="4248150" cy="292976"/>
          </a:xfrm>
          <a:prstGeom prst="rect">
            <a:avLst/>
          </a:prstGeom>
          <a:noFill/>
          <a:ln w="12700" cap="sq" cmpd="sng">
            <a:noFill/>
            <a:prstDash val="solid"/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051899"/>
            <a:ext cx="4248150" cy="292976"/>
          </a:xfrm>
          <a:prstGeom prst="rect">
            <a:avLst/>
          </a:prstGeom>
          <a:noFill/>
          <a:ln w="12700" cap="sq" cmpd="sng">
            <a:noFill/>
            <a:prstDash val="solid"/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239000" y="900368"/>
            <a:ext cx="16764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1200" b="1" dirty="0">
                <a:solidFill>
                  <a:schemeClr val="accent6">
                    <a:lumMod val="50000"/>
                  </a:schemeClr>
                </a:solidFill>
                <a:latin typeface="Liberation Sans" panose="020B0604020202020204" pitchFamily="34" charset="0"/>
              </a:rPr>
              <a:t>ILLUSTRATION 7-5</a:t>
            </a:r>
          </a:p>
          <a:p>
            <a:pPr algn="l"/>
            <a:r>
              <a:rPr lang="en-US" sz="1200" dirty="0">
                <a:latin typeface="Liberation Sans" panose="020B0604020202020204" pitchFamily="34" charset="0"/>
              </a:rPr>
              <a:t>Entries under Gross</a:t>
            </a:r>
          </a:p>
          <a:p>
            <a:pPr algn="l"/>
            <a:r>
              <a:rPr lang="en-US" sz="1200" dirty="0">
                <a:latin typeface="Liberation Sans" panose="020B0604020202020204" pitchFamily="34" charset="0"/>
              </a:rPr>
              <a:t>and Net Methods</a:t>
            </a: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735439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10076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7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609600" y="1981200"/>
            <a:ext cx="7620000" cy="9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ts val="1200"/>
              </a:spcBef>
              <a:buSzPct val="80000"/>
            </a:pPr>
            <a:r>
              <a:rPr lang="en-US" altLang="en-US" sz="2200" dirty="0">
                <a:latin typeface="Liberation Sans" panose="020B0604020202020204" pitchFamily="34" charset="0"/>
              </a:rPr>
              <a:t>A company should measure receivables in terms of their present value.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609600" y="1371600"/>
            <a:ext cx="7620000" cy="52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05000"/>
              </a:lnSpc>
              <a:spcBef>
                <a:spcPct val="30000"/>
              </a:spcBef>
              <a:buSzPct val="80000"/>
            </a:pPr>
            <a:r>
              <a:rPr lang="en-US" altLang="en-US" sz="2700" b="1" dirty="0">
                <a:latin typeface="Liberation Sans" panose="020B0604020202020204" pitchFamily="34" charset="0"/>
              </a:rPr>
              <a:t>Non-Recognition of Interest Element</a:t>
            </a:r>
          </a:p>
        </p:txBody>
      </p:sp>
      <p:sp>
        <p:nvSpPr>
          <p:cNvPr id="22533" name="Text Box 7"/>
          <p:cNvSpPr txBox="1">
            <a:spLocks noChangeArrowheads="1"/>
          </p:cNvSpPr>
          <p:nvPr/>
        </p:nvSpPr>
        <p:spPr bwMode="auto">
          <a:xfrm>
            <a:off x="609600" y="2971800"/>
            <a:ext cx="4800600" cy="2492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ts val="1200"/>
              </a:spcBef>
              <a:buSzPct val="80000"/>
            </a:pPr>
            <a:r>
              <a:rPr lang="en-US" altLang="en-US" sz="2200" b="1" dirty="0">
                <a:latin typeface="Liberation Sans" panose="020B0604020202020204" pitchFamily="34" charset="0"/>
              </a:rPr>
              <a:t>In practice</a:t>
            </a:r>
            <a:r>
              <a:rPr lang="en-US" altLang="en-US" sz="2200" dirty="0">
                <a:latin typeface="Liberation Sans" panose="020B0604020202020204" pitchFamily="34" charset="0"/>
              </a:rPr>
              <a:t>, companies ignore interest revenue related to accounts receivable </a:t>
            </a:r>
            <a:r>
              <a:rPr lang="en-US" altLang="en-US" sz="2200" dirty="0" smtClean="0">
                <a:latin typeface="Liberation Sans" panose="020B0604020202020204" pitchFamily="34" charset="0"/>
              </a:rPr>
              <a:t>because, </a:t>
            </a:r>
            <a:r>
              <a:rPr lang="en-US" sz="2200" dirty="0" smtClean="0">
                <a:latin typeface="Liberation Sans" panose="020B0604020202020204" pitchFamily="34" charset="0"/>
              </a:rPr>
              <a:t>for </a:t>
            </a:r>
            <a:r>
              <a:rPr lang="en-US" sz="2200" dirty="0">
                <a:latin typeface="Liberation Sans" panose="020B0604020202020204" pitchFamily="34" charset="0"/>
              </a:rPr>
              <a:t>current assets, the amount of the discount is not usually material in </a:t>
            </a:r>
            <a:r>
              <a:rPr lang="en-US" sz="2200" dirty="0" smtClean="0">
                <a:latin typeface="Liberation Sans" panose="020B0604020202020204" pitchFamily="34" charset="0"/>
              </a:rPr>
              <a:t>relation to </a:t>
            </a:r>
            <a:r>
              <a:rPr lang="en-US" sz="2200" dirty="0">
                <a:latin typeface="Liberation Sans" panose="020B0604020202020204" pitchFamily="34" charset="0"/>
              </a:rPr>
              <a:t>the net income for the period.</a:t>
            </a:r>
            <a:endParaRPr lang="en-US" altLang="en-US" sz="2200" dirty="0">
              <a:latin typeface="Liberation Sans" panose="020B0604020202020204" pitchFamily="34" charset="0"/>
            </a:endParaRPr>
          </a:p>
        </p:txBody>
      </p:sp>
      <p:sp>
        <p:nvSpPr>
          <p:cNvPr id="22534" name="Rectangle 8"/>
          <p:cNvSpPr>
            <a:spLocks noChangeArrowheads="1"/>
          </p:cNvSpPr>
          <p:nvPr/>
        </p:nvSpPr>
        <p:spPr bwMode="auto">
          <a:xfrm>
            <a:off x="7620000" y="4267200"/>
            <a:ext cx="685800" cy="228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  <p:sp>
        <p:nvSpPr>
          <p:cNvPr id="954378" name="Rectangle 10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 w="127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>
                <a:solidFill>
                  <a:schemeClr val="accent6">
                    <a:lumMod val="50000"/>
                  </a:schemeClr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Recognition of Accounts </a:t>
            </a:r>
            <a:r>
              <a:rPr lang="en-US" sz="3200" kern="1200" dirty="0" smtClean="0">
                <a:solidFill>
                  <a:schemeClr val="accent6">
                    <a:lumMod val="50000"/>
                  </a:schemeClr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Receivable</a:t>
            </a:r>
            <a:endParaRPr lang="en-US" sz="3200" kern="1200" dirty="0">
              <a:solidFill>
                <a:schemeClr val="accent6">
                  <a:lumMod val="50000"/>
                </a:schemeClr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 bwMode="auto">
          <a:xfrm>
            <a:off x="7861300" y="3505200"/>
            <a:ext cx="800100" cy="228600"/>
          </a:xfrm>
          <a:prstGeom prst="rect">
            <a:avLst/>
          </a:prstGeom>
          <a:solidFill>
            <a:schemeClr val="accent3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  <a:extLst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  <p:pic>
        <p:nvPicPr>
          <p:cNvPr id="96358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005138"/>
            <a:ext cx="3072786" cy="248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2170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12763" y="1295400"/>
            <a:ext cx="8174037" cy="906463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w="57150" cap="flat" cmpd="thickThin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0" indent="0">
              <a:lnSpc>
                <a:spcPct val="115000"/>
              </a:lnSpc>
              <a:buFont typeface="Wingdings" pitchFamily="2" charset="2"/>
              <a:buNone/>
            </a:pPr>
            <a:r>
              <a:rPr lang="en-US" altLang="en-US" sz="2300" dirty="0" smtClean="0">
                <a:effectLst/>
                <a:latin typeface="Liberation Sans" panose="020B0604020202020204" pitchFamily="34" charset="0"/>
              </a:rPr>
              <a:t>How are these accounts presented on the Statement of Financial Position?</a:t>
            </a:r>
          </a:p>
        </p:txBody>
      </p:sp>
      <p:sp>
        <p:nvSpPr>
          <p:cNvPr id="23555" name="Line 3"/>
          <p:cNvSpPr>
            <a:spLocks noChangeShapeType="1"/>
          </p:cNvSpPr>
          <p:nvPr/>
        </p:nvSpPr>
        <p:spPr bwMode="auto">
          <a:xfrm>
            <a:off x="1017588" y="3581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3556" name="Line 4"/>
          <p:cNvSpPr>
            <a:spLocks noChangeShapeType="1"/>
          </p:cNvSpPr>
          <p:nvPr/>
        </p:nvSpPr>
        <p:spPr bwMode="auto">
          <a:xfrm>
            <a:off x="4979988" y="3581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3557" name="Line 5"/>
          <p:cNvSpPr>
            <a:spLocks noChangeShapeType="1"/>
          </p:cNvSpPr>
          <p:nvPr/>
        </p:nvSpPr>
        <p:spPr bwMode="auto">
          <a:xfrm>
            <a:off x="2514600" y="3608388"/>
            <a:ext cx="0" cy="2386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3558" name="Line 6"/>
          <p:cNvSpPr>
            <a:spLocks noChangeShapeType="1"/>
          </p:cNvSpPr>
          <p:nvPr/>
        </p:nvSpPr>
        <p:spPr bwMode="auto">
          <a:xfrm>
            <a:off x="6553200" y="3608388"/>
            <a:ext cx="0" cy="2386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915988" y="3125788"/>
            <a:ext cx="3502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Accounts Receivable</a:t>
            </a:r>
          </a:p>
        </p:txBody>
      </p:sp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4802188" y="2820988"/>
            <a:ext cx="3502025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Allowance for       Doubtful Accounts</a:t>
            </a:r>
          </a:p>
        </p:txBody>
      </p:sp>
      <p:sp>
        <p:nvSpPr>
          <p:cNvPr id="23561" name="Line 9"/>
          <p:cNvSpPr>
            <a:spLocks noChangeShapeType="1"/>
          </p:cNvSpPr>
          <p:nvPr/>
        </p:nvSpPr>
        <p:spPr bwMode="auto">
          <a:xfrm>
            <a:off x="1017588" y="60198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3562" name="Line 10"/>
          <p:cNvSpPr>
            <a:spLocks noChangeShapeType="1"/>
          </p:cNvSpPr>
          <p:nvPr/>
        </p:nvSpPr>
        <p:spPr bwMode="auto">
          <a:xfrm>
            <a:off x="1017588" y="5486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3563" name="Line 11"/>
          <p:cNvSpPr>
            <a:spLocks noChangeShapeType="1"/>
          </p:cNvSpPr>
          <p:nvPr/>
        </p:nvSpPr>
        <p:spPr bwMode="auto">
          <a:xfrm>
            <a:off x="4979988" y="5486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3564" name="Line 12"/>
          <p:cNvSpPr>
            <a:spLocks noChangeShapeType="1"/>
          </p:cNvSpPr>
          <p:nvPr/>
        </p:nvSpPr>
        <p:spPr bwMode="auto">
          <a:xfrm>
            <a:off x="4979988" y="60198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458788" y="3659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Beg.       500</a:t>
            </a:r>
          </a:p>
        </p:txBody>
      </p:sp>
      <p:sp>
        <p:nvSpPr>
          <p:cNvPr id="23566" name="Rectangle 14"/>
          <p:cNvSpPr>
            <a:spLocks noChangeArrowheads="1"/>
          </p:cNvSpPr>
          <p:nvPr/>
        </p:nvSpPr>
        <p:spPr bwMode="auto">
          <a:xfrm>
            <a:off x="6630988" y="3659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 25      Beg.       </a:t>
            </a:r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458788" y="5564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End.       500</a:t>
            </a:r>
          </a:p>
        </p:txBody>
      </p:sp>
      <p:sp>
        <p:nvSpPr>
          <p:cNvPr id="23568" name="Rectangle 16"/>
          <p:cNvSpPr>
            <a:spLocks noChangeArrowheads="1"/>
          </p:cNvSpPr>
          <p:nvPr/>
        </p:nvSpPr>
        <p:spPr bwMode="auto">
          <a:xfrm>
            <a:off x="6630988" y="5564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 25      End.       </a:t>
            </a:r>
          </a:p>
        </p:txBody>
      </p:sp>
      <p:sp>
        <p:nvSpPr>
          <p:cNvPr id="21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23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 w="635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 smtClean="0">
                <a:solidFill>
                  <a:srgbClr val="0000E2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ACCOUNTS RECEIVABLE</a:t>
            </a:r>
            <a:endParaRPr lang="en-US" sz="3200" kern="1200" dirty="0">
              <a:solidFill>
                <a:srgbClr val="0000E2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19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82089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76200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3393479"/>
              </p:ext>
            </p:extLst>
          </p:nvPr>
        </p:nvGraphicFramePr>
        <p:xfrm>
          <a:off x="742950" y="1524000"/>
          <a:ext cx="8172450" cy="334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6501" name="Worksheet" r:id="rId4" imgW="4467251" imgH="1828800" progId="Excel.Sheet.8">
                  <p:embed/>
                </p:oleObj>
              </mc:Choice>
              <mc:Fallback>
                <p:oleObj name="Worksheet" r:id="rId4" imgW="4467251" imgH="1828800" progId="Excel.Sheet.8">
                  <p:embed/>
                  <p:pic>
                    <p:nvPicPr>
                      <p:cNvPr id="0" name="Picture 30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950" y="1524000"/>
                        <a:ext cx="8172450" cy="3340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609600" y="381000"/>
            <a:ext cx="8229600" cy="560388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>
            <a:lvl1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5667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10239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4811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9383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marL="0" algn="l"/>
            <a:r>
              <a:rPr lang="en-US" sz="3200" kern="1200" dirty="0" smtClean="0">
                <a:solidFill>
                  <a:srgbClr val="0000E2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ACCOUNTS RECEIVABLE</a:t>
            </a:r>
            <a:endParaRPr lang="en-US" sz="3200" kern="1200" dirty="0">
              <a:solidFill>
                <a:srgbClr val="0000E2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6051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6235131"/>
              </p:ext>
            </p:extLst>
          </p:nvPr>
        </p:nvGraphicFramePr>
        <p:xfrm>
          <a:off x="742950" y="1524000"/>
          <a:ext cx="8172450" cy="330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0815" name="Worksheet" r:id="rId4" imgW="4467251" imgH="1809635" progId="Excel.Sheet.8">
                  <p:embed/>
                </p:oleObj>
              </mc:Choice>
              <mc:Fallback>
                <p:oleObj name="Worksheet" r:id="rId4" imgW="4467251" imgH="1809635" progId="Excel.Sheet.8">
                  <p:embed/>
                  <p:pic>
                    <p:nvPicPr>
                      <p:cNvPr id="0" name="Picture 30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950" y="1524000"/>
                        <a:ext cx="8172450" cy="3305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609600" y="381000"/>
            <a:ext cx="8229600" cy="560388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>
            <a:lvl1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5667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10239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4811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9383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marL="0" algn="l"/>
            <a:r>
              <a:rPr lang="en-US" sz="3200" kern="1200" dirty="0" smtClean="0">
                <a:solidFill>
                  <a:srgbClr val="0000E2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ACCOUNTS RECEIVABLE</a:t>
            </a:r>
            <a:endParaRPr lang="en-US" sz="3200" kern="1200" dirty="0">
              <a:solidFill>
                <a:srgbClr val="0000E2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Line 2"/>
          <p:cNvSpPr>
            <a:spLocks noChangeShapeType="1"/>
          </p:cNvSpPr>
          <p:nvPr/>
        </p:nvSpPr>
        <p:spPr bwMode="auto">
          <a:xfrm>
            <a:off x="1017588" y="3581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6627" name="Line 3"/>
          <p:cNvSpPr>
            <a:spLocks noChangeShapeType="1"/>
          </p:cNvSpPr>
          <p:nvPr/>
        </p:nvSpPr>
        <p:spPr bwMode="auto">
          <a:xfrm>
            <a:off x="4979988" y="3581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6628" name="Line 4"/>
          <p:cNvSpPr>
            <a:spLocks noChangeShapeType="1"/>
          </p:cNvSpPr>
          <p:nvPr/>
        </p:nvSpPr>
        <p:spPr bwMode="auto">
          <a:xfrm>
            <a:off x="2514600" y="3608388"/>
            <a:ext cx="0" cy="2386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6629" name="Line 5"/>
          <p:cNvSpPr>
            <a:spLocks noChangeShapeType="1"/>
          </p:cNvSpPr>
          <p:nvPr/>
        </p:nvSpPr>
        <p:spPr bwMode="auto">
          <a:xfrm>
            <a:off x="6553200" y="3608388"/>
            <a:ext cx="0" cy="2386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762000" y="3125788"/>
            <a:ext cx="3502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Accounts Receivable</a:t>
            </a: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4802188" y="2790825"/>
            <a:ext cx="3502025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Allowance for       Doubtful Accounts</a:t>
            </a:r>
          </a:p>
        </p:txBody>
      </p:sp>
      <p:sp>
        <p:nvSpPr>
          <p:cNvPr id="26632" name="Line 8"/>
          <p:cNvSpPr>
            <a:spLocks noChangeShapeType="1"/>
          </p:cNvSpPr>
          <p:nvPr/>
        </p:nvSpPr>
        <p:spPr bwMode="auto">
          <a:xfrm>
            <a:off x="1017588" y="60198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6633" name="Line 9"/>
          <p:cNvSpPr>
            <a:spLocks noChangeShapeType="1"/>
          </p:cNvSpPr>
          <p:nvPr/>
        </p:nvSpPr>
        <p:spPr bwMode="auto">
          <a:xfrm>
            <a:off x="1017588" y="5486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6634" name="Line 10"/>
          <p:cNvSpPr>
            <a:spLocks noChangeShapeType="1"/>
          </p:cNvSpPr>
          <p:nvPr/>
        </p:nvSpPr>
        <p:spPr bwMode="auto">
          <a:xfrm>
            <a:off x="4979988" y="5486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6635" name="Line 11"/>
          <p:cNvSpPr>
            <a:spLocks noChangeShapeType="1"/>
          </p:cNvSpPr>
          <p:nvPr/>
        </p:nvSpPr>
        <p:spPr bwMode="auto">
          <a:xfrm>
            <a:off x="4979988" y="60198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6636" name="Rectangle 12"/>
          <p:cNvSpPr>
            <a:spLocks noChangeArrowheads="1"/>
          </p:cNvSpPr>
          <p:nvPr/>
        </p:nvSpPr>
        <p:spPr bwMode="auto">
          <a:xfrm>
            <a:off x="458788" y="3659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Beg.       500</a:t>
            </a:r>
          </a:p>
        </p:txBody>
      </p:sp>
      <p:sp>
        <p:nvSpPr>
          <p:cNvPr id="26637" name="Rectangle 13"/>
          <p:cNvSpPr>
            <a:spLocks noChangeArrowheads="1"/>
          </p:cNvSpPr>
          <p:nvPr/>
        </p:nvSpPr>
        <p:spPr bwMode="auto">
          <a:xfrm>
            <a:off x="6630988" y="3659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 25      Beg.       </a:t>
            </a:r>
          </a:p>
        </p:txBody>
      </p:sp>
      <p:sp>
        <p:nvSpPr>
          <p:cNvPr id="26638" name="Rectangle 14"/>
          <p:cNvSpPr>
            <a:spLocks noChangeArrowheads="1"/>
          </p:cNvSpPr>
          <p:nvPr/>
        </p:nvSpPr>
        <p:spPr bwMode="auto">
          <a:xfrm>
            <a:off x="458788" y="5564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End.       500</a:t>
            </a:r>
          </a:p>
        </p:txBody>
      </p:sp>
      <p:sp>
        <p:nvSpPr>
          <p:cNvPr id="26639" name="Rectangle 15"/>
          <p:cNvSpPr>
            <a:spLocks noChangeArrowheads="1"/>
          </p:cNvSpPr>
          <p:nvPr/>
        </p:nvSpPr>
        <p:spPr bwMode="auto">
          <a:xfrm>
            <a:off x="6630988" y="5564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 25      End.       </a:t>
            </a:r>
          </a:p>
        </p:txBody>
      </p:sp>
      <p:sp>
        <p:nvSpPr>
          <p:cNvPr id="26640" name="Line 18"/>
          <p:cNvSpPr>
            <a:spLocks noChangeShapeType="1"/>
          </p:cNvSpPr>
          <p:nvPr/>
        </p:nvSpPr>
        <p:spPr bwMode="auto">
          <a:xfrm>
            <a:off x="304800" y="2667000"/>
            <a:ext cx="85344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6641" name="Rectangle 19"/>
          <p:cNvSpPr>
            <a:spLocks noGrp="1" noChangeArrowheads="1"/>
          </p:cNvSpPr>
          <p:nvPr>
            <p:ph type="body" idx="1"/>
          </p:nvPr>
        </p:nvSpPr>
        <p:spPr>
          <a:xfrm>
            <a:off x="590550" y="1219200"/>
            <a:ext cx="8172450" cy="1371600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w="57150" cap="flat" cmpd="thickThin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>
              <a:lnSpc>
                <a:spcPct val="110000"/>
              </a:lnSpc>
              <a:buFont typeface="Wingdings" pitchFamily="2" charset="2"/>
              <a:buNone/>
              <a:tabLst>
                <a:tab pos="914400" algn="l"/>
                <a:tab pos="5486400" algn="r"/>
                <a:tab pos="6400800" algn="r"/>
              </a:tabLst>
            </a:pPr>
            <a:r>
              <a:rPr lang="en-US" altLang="en-US" sz="220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Journal entry for credit sale of $100?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  <a:tabLst>
                <a:tab pos="914400" algn="l"/>
                <a:tab pos="5486400" algn="r"/>
                <a:tab pos="6400800" algn="r"/>
              </a:tabLst>
            </a:pPr>
            <a:r>
              <a:rPr lang="en-US" altLang="en-US" sz="2200" b="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	</a:t>
            </a:r>
            <a:r>
              <a:rPr lang="en-US" altLang="en-US" sz="2100" b="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Accounts Receivable	100	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  <a:tabLst>
                <a:tab pos="914400" algn="l"/>
                <a:tab pos="5486400" algn="r"/>
                <a:tab pos="6400800" algn="r"/>
              </a:tabLst>
            </a:pPr>
            <a:r>
              <a:rPr lang="en-US" altLang="en-US" sz="2100" b="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		Sales Revenue		 100</a:t>
            </a:r>
          </a:p>
        </p:txBody>
      </p:sp>
      <p:sp>
        <p:nvSpPr>
          <p:cNvPr id="22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24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 w="635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 smtClean="0">
                <a:solidFill>
                  <a:srgbClr val="0000E2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ACCOUNTS RECEIVABLE</a:t>
            </a:r>
            <a:endParaRPr lang="en-US" sz="3200" kern="1200" dirty="0">
              <a:solidFill>
                <a:srgbClr val="0000E2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10973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Line 2"/>
          <p:cNvSpPr>
            <a:spLocks noChangeShapeType="1"/>
          </p:cNvSpPr>
          <p:nvPr/>
        </p:nvSpPr>
        <p:spPr bwMode="auto">
          <a:xfrm>
            <a:off x="1017588" y="3581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7651" name="Line 3"/>
          <p:cNvSpPr>
            <a:spLocks noChangeShapeType="1"/>
          </p:cNvSpPr>
          <p:nvPr/>
        </p:nvSpPr>
        <p:spPr bwMode="auto">
          <a:xfrm>
            <a:off x="4979988" y="3581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7652" name="Line 4"/>
          <p:cNvSpPr>
            <a:spLocks noChangeShapeType="1"/>
          </p:cNvSpPr>
          <p:nvPr/>
        </p:nvSpPr>
        <p:spPr bwMode="auto">
          <a:xfrm>
            <a:off x="2514600" y="3608388"/>
            <a:ext cx="0" cy="2386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7653" name="Line 5"/>
          <p:cNvSpPr>
            <a:spLocks noChangeShapeType="1"/>
          </p:cNvSpPr>
          <p:nvPr/>
        </p:nvSpPr>
        <p:spPr bwMode="auto">
          <a:xfrm>
            <a:off x="6553200" y="3608388"/>
            <a:ext cx="0" cy="2386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4802188" y="2790825"/>
            <a:ext cx="3502025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Allowance for       Doubtful Accounts</a:t>
            </a:r>
          </a:p>
        </p:txBody>
      </p:sp>
      <p:sp>
        <p:nvSpPr>
          <p:cNvPr id="27656" name="Line 8"/>
          <p:cNvSpPr>
            <a:spLocks noChangeShapeType="1"/>
          </p:cNvSpPr>
          <p:nvPr/>
        </p:nvSpPr>
        <p:spPr bwMode="auto">
          <a:xfrm>
            <a:off x="1017588" y="60198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7657" name="Line 9"/>
          <p:cNvSpPr>
            <a:spLocks noChangeShapeType="1"/>
          </p:cNvSpPr>
          <p:nvPr/>
        </p:nvSpPr>
        <p:spPr bwMode="auto">
          <a:xfrm>
            <a:off x="1017588" y="5486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7658" name="Line 10"/>
          <p:cNvSpPr>
            <a:spLocks noChangeShapeType="1"/>
          </p:cNvSpPr>
          <p:nvPr/>
        </p:nvSpPr>
        <p:spPr bwMode="auto">
          <a:xfrm>
            <a:off x="4979988" y="5486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7659" name="Line 11"/>
          <p:cNvSpPr>
            <a:spLocks noChangeShapeType="1"/>
          </p:cNvSpPr>
          <p:nvPr/>
        </p:nvSpPr>
        <p:spPr bwMode="auto">
          <a:xfrm>
            <a:off x="4979988" y="60198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458788" y="3659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Beg.       500</a:t>
            </a:r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6630988" y="3659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 25      Beg.       </a:t>
            </a:r>
          </a:p>
        </p:txBody>
      </p:sp>
      <p:sp>
        <p:nvSpPr>
          <p:cNvPr id="27662" name="Rectangle 14"/>
          <p:cNvSpPr>
            <a:spLocks noChangeArrowheads="1"/>
          </p:cNvSpPr>
          <p:nvPr/>
        </p:nvSpPr>
        <p:spPr bwMode="auto">
          <a:xfrm>
            <a:off x="458788" y="5564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End.       600</a:t>
            </a:r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6630988" y="5564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 25      End.       </a:t>
            </a:r>
          </a:p>
        </p:txBody>
      </p:sp>
      <p:sp>
        <p:nvSpPr>
          <p:cNvPr id="27664" name="Rectangle 18"/>
          <p:cNvSpPr>
            <a:spLocks noGrp="1" noChangeArrowheads="1"/>
          </p:cNvSpPr>
          <p:nvPr>
            <p:ph type="body" idx="1"/>
          </p:nvPr>
        </p:nvSpPr>
        <p:spPr>
          <a:xfrm>
            <a:off x="590550" y="1219200"/>
            <a:ext cx="8172450" cy="1371600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w="57150" cap="flat" cmpd="thickThin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>
              <a:lnSpc>
                <a:spcPct val="110000"/>
              </a:lnSpc>
              <a:buFont typeface="Wingdings" pitchFamily="2" charset="2"/>
              <a:buNone/>
              <a:tabLst>
                <a:tab pos="914400" algn="l"/>
                <a:tab pos="5486400" algn="r"/>
                <a:tab pos="6400800" algn="r"/>
              </a:tabLst>
            </a:pPr>
            <a:r>
              <a:rPr lang="en-US" altLang="en-US" sz="220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Journal entry for credit sale of $100?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  <a:tabLst>
                <a:tab pos="914400" algn="l"/>
                <a:tab pos="5486400" algn="r"/>
                <a:tab pos="6400800" algn="r"/>
              </a:tabLst>
            </a:pPr>
            <a:r>
              <a:rPr lang="en-US" altLang="en-US" sz="220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	</a:t>
            </a:r>
            <a:r>
              <a:rPr lang="en-US" altLang="en-US" sz="2100" b="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Accounts Receivable	100	</a:t>
            </a:r>
          </a:p>
          <a:p>
            <a:pPr>
              <a:lnSpc>
                <a:spcPct val="110000"/>
              </a:lnSpc>
              <a:buFont typeface="Wingdings" pitchFamily="2" charset="2"/>
              <a:buNone/>
              <a:tabLst>
                <a:tab pos="914400" algn="l"/>
                <a:tab pos="5486400" algn="r"/>
                <a:tab pos="6400800" algn="r"/>
              </a:tabLst>
            </a:pPr>
            <a:r>
              <a:rPr lang="en-US" altLang="en-US" sz="2100" b="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</a:rPr>
              <a:t>		Sales Revenue		 100</a:t>
            </a:r>
          </a:p>
        </p:txBody>
      </p:sp>
      <p:sp>
        <p:nvSpPr>
          <p:cNvPr id="27665" name="Line 19"/>
          <p:cNvSpPr>
            <a:spLocks noChangeShapeType="1"/>
          </p:cNvSpPr>
          <p:nvPr/>
        </p:nvSpPr>
        <p:spPr bwMode="auto">
          <a:xfrm>
            <a:off x="304800" y="2667000"/>
            <a:ext cx="85344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7666" name="Rectangle 20"/>
          <p:cNvSpPr>
            <a:spLocks noChangeArrowheads="1"/>
          </p:cNvSpPr>
          <p:nvPr/>
        </p:nvSpPr>
        <p:spPr bwMode="auto">
          <a:xfrm>
            <a:off x="458788" y="4192588"/>
            <a:ext cx="1978025" cy="43973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Sale       100</a:t>
            </a:r>
          </a:p>
        </p:txBody>
      </p:sp>
      <p:sp>
        <p:nvSpPr>
          <p:cNvPr id="23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25" name="Rectangle 6"/>
          <p:cNvSpPr>
            <a:spLocks noChangeArrowheads="1"/>
          </p:cNvSpPr>
          <p:nvPr/>
        </p:nvSpPr>
        <p:spPr bwMode="auto">
          <a:xfrm>
            <a:off x="762000" y="3125788"/>
            <a:ext cx="3502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Accounts Receivable</a:t>
            </a:r>
          </a:p>
        </p:txBody>
      </p:sp>
      <p:sp>
        <p:nvSpPr>
          <p:cNvPr id="26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 w="635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 smtClean="0">
                <a:solidFill>
                  <a:srgbClr val="0000E2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ACCOUNTS RECEIVABLE</a:t>
            </a:r>
            <a:endParaRPr lang="en-US" sz="3200" kern="1200" dirty="0">
              <a:solidFill>
                <a:srgbClr val="0000E2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53112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Line 2"/>
          <p:cNvSpPr>
            <a:spLocks noChangeShapeType="1"/>
          </p:cNvSpPr>
          <p:nvPr/>
        </p:nvSpPr>
        <p:spPr bwMode="auto">
          <a:xfrm>
            <a:off x="1017588" y="3581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8675" name="Line 3"/>
          <p:cNvSpPr>
            <a:spLocks noChangeShapeType="1"/>
          </p:cNvSpPr>
          <p:nvPr/>
        </p:nvSpPr>
        <p:spPr bwMode="auto">
          <a:xfrm>
            <a:off x="4979988" y="3581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8676" name="Line 4"/>
          <p:cNvSpPr>
            <a:spLocks noChangeShapeType="1"/>
          </p:cNvSpPr>
          <p:nvPr/>
        </p:nvSpPr>
        <p:spPr bwMode="auto">
          <a:xfrm>
            <a:off x="2514600" y="3608388"/>
            <a:ext cx="0" cy="2386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8677" name="Line 5"/>
          <p:cNvSpPr>
            <a:spLocks noChangeShapeType="1"/>
          </p:cNvSpPr>
          <p:nvPr/>
        </p:nvSpPr>
        <p:spPr bwMode="auto">
          <a:xfrm>
            <a:off x="6553200" y="3608388"/>
            <a:ext cx="0" cy="2386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4802188" y="2790825"/>
            <a:ext cx="3502025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Allowance for       Doubtful Accounts</a:t>
            </a:r>
          </a:p>
        </p:txBody>
      </p:sp>
      <p:sp>
        <p:nvSpPr>
          <p:cNvPr id="28680" name="Line 8"/>
          <p:cNvSpPr>
            <a:spLocks noChangeShapeType="1"/>
          </p:cNvSpPr>
          <p:nvPr/>
        </p:nvSpPr>
        <p:spPr bwMode="auto">
          <a:xfrm>
            <a:off x="1017588" y="60198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8681" name="Line 9"/>
          <p:cNvSpPr>
            <a:spLocks noChangeShapeType="1"/>
          </p:cNvSpPr>
          <p:nvPr/>
        </p:nvSpPr>
        <p:spPr bwMode="auto">
          <a:xfrm>
            <a:off x="1017588" y="5486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8682" name="Line 10"/>
          <p:cNvSpPr>
            <a:spLocks noChangeShapeType="1"/>
          </p:cNvSpPr>
          <p:nvPr/>
        </p:nvSpPr>
        <p:spPr bwMode="auto">
          <a:xfrm>
            <a:off x="4979988" y="5486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8683" name="Line 11"/>
          <p:cNvSpPr>
            <a:spLocks noChangeShapeType="1"/>
          </p:cNvSpPr>
          <p:nvPr/>
        </p:nvSpPr>
        <p:spPr bwMode="auto">
          <a:xfrm>
            <a:off x="4979988" y="60198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8684" name="Rectangle 12"/>
          <p:cNvSpPr>
            <a:spLocks noChangeArrowheads="1"/>
          </p:cNvSpPr>
          <p:nvPr/>
        </p:nvSpPr>
        <p:spPr bwMode="auto">
          <a:xfrm>
            <a:off x="458788" y="3659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Beg.       500</a:t>
            </a:r>
          </a:p>
        </p:txBody>
      </p:sp>
      <p:sp>
        <p:nvSpPr>
          <p:cNvPr id="28685" name="Rectangle 13"/>
          <p:cNvSpPr>
            <a:spLocks noChangeArrowheads="1"/>
          </p:cNvSpPr>
          <p:nvPr/>
        </p:nvSpPr>
        <p:spPr bwMode="auto">
          <a:xfrm>
            <a:off x="6630988" y="3659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 25      Beg.       </a:t>
            </a:r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458788" y="5564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End.       600</a:t>
            </a:r>
          </a:p>
        </p:txBody>
      </p:sp>
      <p:sp>
        <p:nvSpPr>
          <p:cNvPr id="28687" name="Rectangle 15"/>
          <p:cNvSpPr>
            <a:spLocks noChangeArrowheads="1"/>
          </p:cNvSpPr>
          <p:nvPr/>
        </p:nvSpPr>
        <p:spPr bwMode="auto">
          <a:xfrm>
            <a:off x="6630988" y="5564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 25      End.       </a:t>
            </a:r>
          </a:p>
        </p:txBody>
      </p:sp>
      <p:sp>
        <p:nvSpPr>
          <p:cNvPr id="28688" name="Rectangle 16"/>
          <p:cNvSpPr>
            <a:spLocks noChangeArrowheads="1"/>
          </p:cNvSpPr>
          <p:nvPr/>
        </p:nvSpPr>
        <p:spPr bwMode="auto">
          <a:xfrm>
            <a:off x="458788" y="41925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Sale       100</a:t>
            </a:r>
          </a:p>
        </p:txBody>
      </p:sp>
      <p:sp>
        <p:nvSpPr>
          <p:cNvPr id="28689" name="Rectangle 19"/>
          <p:cNvSpPr>
            <a:spLocks noChangeArrowheads="1"/>
          </p:cNvSpPr>
          <p:nvPr/>
        </p:nvSpPr>
        <p:spPr bwMode="auto">
          <a:xfrm>
            <a:off x="590550" y="1219200"/>
            <a:ext cx="8172450" cy="13716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57150" cmpd="thickThin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42900" indent="-3429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200" b="1" dirty="0">
                <a:latin typeface="Liberation Sans" panose="020B0604020202020204" pitchFamily="34" charset="0"/>
              </a:rPr>
              <a:t>Collected $333 on account?</a:t>
            </a:r>
          </a:p>
          <a:p>
            <a:pPr algn="l">
              <a:lnSpc>
                <a:spcPct val="11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200" b="1" dirty="0">
                <a:latin typeface="Liberation Sans" panose="020B0604020202020204" pitchFamily="34" charset="0"/>
              </a:rPr>
              <a:t>	</a:t>
            </a:r>
            <a:r>
              <a:rPr lang="en-US" altLang="en-US" sz="2100" dirty="0">
                <a:latin typeface="Liberation Sans" panose="020B0604020202020204" pitchFamily="34" charset="0"/>
              </a:rPr>
              <a:t>Cash	333</a:t>
            </a:r>
          </a:p>
          <a:p>
            <a:pPr algn="l">
              <a:lnSpc>
                <a:spcPct val="11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100" dirty="0">
                <a:latin typeface="Liberation Sans" panose="020B0604020202020204" pitchFamily="34" charset="0"/>
              </a:rPr>
              <a:t>		Accounts Receivable 		333</a:t>
            </a:r>
          </a:p>
        </p:txBody>
      </p:sp>
      <p:sp>
        <p:nvSpPr>
          <p:cNvPr id="28690" name="Line 20"/>
          <p:cNvSpPr>
            <a:spLocks noChangeShapeType="1"/>
          </p:cNvSpPr>
          <p:nvPr/>
        </p:nvSpPr>
        <p:spPr bwMode="auto">
          <a:xfrm>
            <a:off x="304800" y="2667000"/>
            <a:ext cx="85344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3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25" name="Rectangle 6"/>
          <p:cNvSpPr>
            <a:spLocks noChangeArrowheads="1"/>
          </p:cNvSpPr>
          <p:nvPr/>
        </p:nvSpPr>
        <p:spPr bwMode="auto">
          <a:xfrm>
            <a:off x="762000" y="3125788"/>
            <a:ext cx="3502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Accounts Receivable</a:t>
            </a:r>
          </a:p>
        </p:txBody>
      </p:sp>
      <p:sp>
        <p:nvSpPr>
          <p:cNvPr id="26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 w="635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 smtClean="0">
                <a:solidFill>
                  <a:srgbClr val="0000E2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ACCOUNTS RECEIVABLE</a:t>
            </a:r>
            <a:endParaRPr lang="en-US" sz="3200" kern="1200" dirty="0">
              <a:solidFill>
                <a:srgbClr val="0000E2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03451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Line 2"/>
          <p:cNvSpPr>
            <a:spLocks noChangeShapeType="1"/>
          </p:cNvSpPr>
          <p:nvPr/>
        </p:nvSpPr>
        <p:spPr bwMode="auto">
          <a:xfrm>
            <a:off x="1017588" y="3581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9699" name="Line 3"/>
          <p:cNvSpPr>
            <a:spLocks noChangeShapeType="1"/>
          </p:cNvSpPr>
          <p:nvPr/>
        </p:nvSpPr>
        <p:spPr bwMode="auto">
          <a:xfrm>
            <a:off x="4979988" y="3581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9700" name="Line 4"/>
          <p:cNvSpPr>
            <a:spLocks noChangeShapeType="1"/>
          </p:cNvSpPr>
          <p:nvPr/>
        </p:nvSpPr>
        <p:spPr bwMode="auto">
          <a:xfrm>
            <a:off x="2514600" y="3608388"/>
            <a:ext cx="0" cy="2386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9701" name="Line 5"/>
          <p:cNvSpPr>
            <a:spLocks noChangeShapeType="1"/>
          </p:cNvSpPr>
          <p:nvPr/>
        </p:nvSpPr>
        <p:spPr bwMode="auto">
          <a:xfrm>
            <a:off x="6553200" y="3608388"/>
            <a:ext cx="0" cy="2386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4802188" y="2790825"/>
            <a:ext cx="3502025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Allowance for       Doubtful Accounts</a:t>
            </a:r>
          </a:p>
        </p:txBody>
      </p:sp>
      <p:sp>
        <p:nvSpPr>
          <p:cNvPr id="29704" name="Line 8"/>
          <p:cNvSpPr>
            <a:spLocks noChangeShapeType="1"/>
          </p:cNvSpPr>
          <p:nvPr/>
        </p:nvSpPr>
        <p:spPr bwMode="auto">
          <a:xfrm>
            <a:off x="1017588" y="60198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9705" name="Line 9"/>
          <p:cNvSpPr>
            <a:spLocks noChangeShapeType="1"/>
          </p:cNvSpPr>
          <p:nvPr/>
        </p:nvSpPr>
        <p:spPr bwMode="auto">
          <a:xfrm>
            <a:off x="1017588" y="5486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9706" name="Line 10"/>
          <p:cNvSpPr>
            <a:spLocks noChangeShapeType="1"/>
          </p:cNvSpPr>
          <p:nvPr/>
        </p:nvSpPr>
        <p:spPr bwMode="auto">
          <a:xfrm>
            <a:off x="4979988" y="5486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9707" name="Line 11"/>
          <p:cNvSpPr>
            <a:spLocks noChangeShapeType="1"/>
          </p:cNvSpPr>
          <p:nvPr/>
        </p:nvSpPr>
        <p:spPr bwMode="auto">
          <a:xfrm>
            <a:off x="4979988" y="60198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9708" name="Rectangle 12"/>
          <p:cNvSpPr>
            <a:spLocks noChangeArrowheads="1"/>
          </p:cNvSpPr>
          <p:nvPr/>
        </p:nvSpPr>
        <p:spPr bwMode="auto">
          <a:xfrm>
            <a:off x="458788" y="3659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Beg.       500</a:t>
            </a:r>
          </a:p>
        </p:txBody>
      </p:sp>
      <p:sp>
        <p:nvSpPr>
          <p:cNvPr id="29709" name="Rectangle 13"/>
          <p:cNvSpPr>
            <a:spLocks noChangeArrowheads="1"/>
          </p:cNvSpPr>
          <p:nvPr/>
        </p:nvSpPr>
        <p:spPr bwMode="auto">
          <a:xfrm>
            <a:off x="6630988" y="3659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 25      Beg.       </a:t>
            </a:r>
          </a:p>
        </p:txBody>
      </p:sp>
      <p:sp>
        <p:nvSpPr>
          <p:cNvPr id="29710" name="Rectangle 14"/>
          <p:cNvSpPr>
            <a:spLocks noChangeArrowheads="1"/>
          </p:cNvSpPr>
          <p:nvPr/>
        </p:nvSpPr>
        <p:spPr bwMode="auto">
          <a:xfrm>
            <a:off x="458788" y="5564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End.       267</a:t>
            </a:r>
          </a:p>
        </p:txBody>
      </p:sp>
      <p:sp>
        <p:nvSpPr>
          <p:cNvPr id="29711" name="Rectangle 15"/>
          <p:cNvSpPr>
            <a:spLocks noChangeArrowheads="1"/>
          </p:cNvSpPr>
          <p:nvPr/>
        </p:nvSpPr>
        <p:spPr bwMode="auto">
          <a:xfrm>
            <a:off x="6630988" y="5564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 25      End.       </a:t>
            </a:r>
          </a:p>
        </p:txBody>
      </p:sp>
      <p:sp>
        <p:nvSpPr>
          <p:cNvPr id="29712" name="Rectangle 16"/>
          <p:cNvSpPr>
            <a:spLocks noChangeArrowheads="1"/>
          </p:cNvSpPr>
          <p:nvPr/>
        </p:nvSpPr>
        <p:spPr bwMode="auto">
          <a:xfrm>
            <a:off x="458788" y="41925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Sale       100</a:t>
            </a:r>
          </a:p>
        </p:txBody>
      </p:sp>
      <p:sp>
        <p:nvSpPr>
          <p:cNvPr id="29713" name="Rectangle 19"/>
          <p:cNvSpPr>
            <a:spLocks noChangeArrowheads="1"/>
          </p:cNvSpPr>
          <p:nvPr/>
        </p:nvSpPr>
        <p:spPr bwMode="auto">
          <a:xfrm>
            <a:off x="590550" y="1219200"/>
            <a:ext cx="8172450" cy="13716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57150" cmpd="thickThin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42900" indent="-3429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200" b="1" dirty="0">
                <a:latin typeface="Liberation Sans" panose="020B0604020202020204" pitchFamily="34" charset="0"/>
              </a:rPr>
              <a:t>Collected $333 on account?</a:t>
            </a:r>
          </a:p>
          <a:p>
            <a:pPr algn="l">
              <a:lnSpc>
                <a:spcPct val="11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200" b="1" dirty="0">
                <a:latin typeface="Liberation Sans" panose="020B0604020202020204" pitchFamily="34" charset="0"/>
              </a:rPr>
              <a:t>	</a:t>
            </a:r>
            <a:r>
              <a:rPr lang="en-US" altLang="en-US" sz="2100" dirty="0">
                <a:latin typeface="Liberation Sans" panose="020B0604020202020204" pitchFamily="34" charset="0"/>
              </a:rPr>
              <a:t>Cash	333</a:t>
            </a:r>
          </a:p>
          <a:p>
            <a:pPr algn="l">
              <a:lnSpc>
                <a:spcPct val="11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100" dirty="0">
                <a:latin typeface="Liberation Sans" panose="020B0604020202020204" pitchFamily="34" charset="0"/>
              </a:rPr>
              <a:t>		Accounts Receivable 		333</a:t>
            </a:r>
          </a:p>
        </p:txBody>
      </p:sp>
      <p:sp>
        <p:nvSpPr>
          <p:cNvPr id="29714" name="Line 20"/>
          <p:cNvSpPr>
            <a:spLocks noChangeShapeType="1"/>
          </p:cNvSpPr>
          <p:nvPr/>
        </p:nvSpPr>
        <p:spPr bwMode="auto">
          <a:xfrm>
            <a:off x="304800" y="2667000"/>
            <a:ext cx="85344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9715" name="Rectangle 21"/>
          <p:cNvSpPr>
            <a:spLocks noChangeArrowheads="1"/>
          </p:cNvSpPr>
          <p:nvPr/>
        </p:nvSpPr>
        <p:spPr bwMode="auto">
          <a:xfrm>
            <a:off x="2668588" y="4192588"/>
            <a:ext cx="1825625" cy="439737"/>
          </a:xfrm>
          <a:prstGeom prst="rect">
            <a:avLst/>
          </a:prstGeom>
          <a:solidFill>
            <a:srgbClr val="FAFD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333     Coll.       </a:t>
            </a:r>
          </a:p>
        </p:txBody>
      </p:sp>
      <p:sp>
        <p:nvSpPr>
          <p:cNvPr id="24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26" name="Rectangle 6"/>
          <p:cNvSpPr>
            <a:spLocks noChangeArrowheads="1"/>
          </p:cNvSpPr>
          <p:nvPr/>
        </p:nvSpPr>
        <p:spPr bwMode="auto">
          <a:xfrm>
            <a:off x="762000" y="3125788"/>
            <a:ext cx="3502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Accounts Receivable</a:t>
            </a:r>
          </a:p>
        </p:txBody>
      </p:sp>
      <p:sp>
        <p:nvSpPr>
          <p:cNvPr id="27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 w="635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 smtClean="0">
                <a:solidFill>
                  <a:srgbClr val="0000E2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ACCOUNTS RECEIVABLE</a:t>
            </a:r>
            <a:endParaRPr lang="en-US" sz="3200" kern="1200" dirty="0">
              <a:solidFill>
                <a:srgbClr val="0000E2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24741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Line 2"/>
          <p:cNvSpPr>
            <a:spLocks noChangeShapeType="1"/>
          </p:cNvSpPr>
          <p:nvPr/>
        </p:nvSpPr>
        <p:spPr bwMode="auto">
          <a:xfrm>
            <a:off x="1017588" y="3581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0723" name="Line 3"/>
          <p:cNvSpPr>
            <a:spLocks noChangeShapeType="1"/>
          </p:cNvSpPr>
          <p:nvPr/>
        </p:nvSpPr>
        <p:spPr bwMode="auto">
          <a:xfrm>
            <a:off x="4979988" y="3581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0724" name="Line 4"/>
          <p:cNvSpPr>
            <a:spLocks noChangeShapeType="1"/>
          </p:cNvSpPr>
          <p:nvPr/>
        </p:nvSpPr>
        <p:spPr bwMode="auto">
          <a:xfrm>
            <a:off x="2514600" y="3608388"/>
            <a:ext cx="0" cy="2386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0725" name="Line 5"/>
          <p:cNvSpPr>
            <a:spLocks noChangeShapeType="1"/>
          </p:cNvSpPr>
          <p:nvPr/>
        </p:nvSpPr>
        <p:spPr bwMode="auto">
          <a:xfrm>
            <a:off x="6553200" y="3608388"/>
            <a:ext cx="0" cy="2386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4802188" y="2790825"/>
            <a:ext cx="3502025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Allowance for       Doubtful Accounts</a:t>
            </a:r>
          </a:p>
        </p:txBody>
      </p:sp>
      <p:sp>
        <p:nvSpPr>
          <p:cNvPr id="30728" name="Line 8"/>
          <p:cNvSpPr>
            <a:spLocks noChangeShapeType="1"/>
          </p:cNvSpPr>
          <p:nvPr/>
        </p:nvSpPr>
        <p:spPr bwMode="auto">
          <a:xfrm>
            <a:off x="1017588" y="60198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0729" name="Line 9"/>
          <p:cNvSpPr>
            <a:spLocks noChangeShapeType="1"/>
          </p:cNvSpPr>
          <p:nvPr/>
        </p:nvSpPr>
        <p:spPr bwMode="auto">
          <a:xfrm>
            <a:off x="1017588" y="5486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0730" name="Line 10"/>
          <p:cNvSpPr>
            <a:spLocks noChangeShapeType="1"/>
          </p:cNvSpPr>
          <p:nvPr/>
        </p:nvSpPr>
        <p:spPr bwMode="auto">
          <a:xfrm>
            <a:off x="4979988" y="5486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0731" name="Line 11"/>
          <p:cNvSpPr>
            <a:spLocks noChangeShapeType="1"/>
          </p:cNvSpPr>
          <p:nvPr/>
        </p:nvSpPr>
        <p:spPr bwMode="auto">
          <a:xfrm>
            <a:off x="4979988" y="60198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0732" name="Rectangle 12"/>
          <p:cNvSpPr>
            <a:spLocks noChangeArrowheads="1"/>
          </p:cNvSpPr>
          <p:nvPr/>
        </p:nvSpPr>
        <p:spPr bwMode="auto">
          <a:xfrm>
            <a:off x="458788" y="3659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Beg.       500</a:t>
            </a:r>
          </a:p>
        </p:txBody>
      </p:sp>
      <p:sp>
        <p:nvSpPr>
          <p:cNvPr id="30733" name="Rectangle 13"/>
          <p:cNvSpPr>
            <a:spLocks noChangeArrowheads="1"/>
          </p:cNvSpPr>
          <p:nvPr/>
        </p:nvSpPr>
        <p:spPr bwMode="auto">
          <a:xfrm>
            <a:off x="6630988" y="3659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 25      Beg.       </a:t>
            </a:r>
          </a:p>
        </p:txBody>
      </p:sp>
      <p:sp>
        <p:nvSpPr>
          <p:cNvPr id="30734" name="Rectangle 14"/>
          <p:cNvSpPr>
            <a:spLocks noChangeArrowheads="1"/>
          </p:cNvSpPr>
          <p:nvPr/>
        </p:nvSpPr>
        <p:spPr bwMode="auto">
          <a:xfrm>
            <a:off x="458788" y="5564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End.       267</a:t>
            </a:r>
          </a:p>
        </p:txBody>
      </p:sp>
      <p:sp>
        <p:nvSpPr>
          <p:cNvPr id="30735" name="Rectangle 15"/>
          <p:cNvSpPr>
            <a:spLocks noChangeArrowheads="1"/>
          </p:cNvSpPr>
          <p:nvPr/>
        </p:nvSpPr>
        <p:spPr bwMode="auto">
          <a:xfrm>
            <a:off x="6630988" y="5564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 25      End.       </a:t>
            </a:r>
          </a:p>
        </p:txBody>
      </p:sp>
      <p:sp>
        <p:nvSpPr>
          <p:cNvPr id="30736" name="Rectangle 16"/>
          <p:cNvSpPr>
            <a:spLocks noChangeArrowheads="1"/>
          </p:cNvSpPr>
          <p:nvPr/>
        </p:nvSpPr>
        <p:spPr bwMode="auto">
          <a:xfrm>
            <a:off x="458788" y="41925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Sale       100</a:t>
            </a:r>
          </a:p>
        </p:txBody>
      </p:sp>
      <p:sp>
        <p:nvSpPr>
          <p:cNvPr id="30737" name="Rectangle 17"/>
          <p:cNvSpPr>
            <a:spLocks noChangeArrowheads="1"/>
          </p:cNvSpPr>
          <p:nvPr/>
        </p:nvSpPr>
        <p:spPr bwMode="auto">
          <a:xfrm>
            <a:off x="2668588" y="4192588"/>
            <a:ext cx="18256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333     Coll.       </a:t>
            </a:r>
          </a:p>
        </p:txBody>
      </p:sp>
      <p:sp>
        <p:nvSpPr>
          <p:cNvPr id="30738" name="Rectangle 20"/>
          <p:cNvSpPr>
            <a:spLocks noChangeArrowheads="1"/>
          </p:cNvSpPr>
          <p:nvPr/>
        </p:nvSpPr>
        <p:spPr bwMode="auto">
          <a:xfrm>
            <a:off x="590550" y="1219200"/>
            <a:ext cx="8172450" cy="13716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57150" cmpd="thickThin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42900" indent="-3429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200" b="1" dirty="0">
                <a:latin typeface="Liberation Sans" panose="020B0604020202020204" pitchFamily="34" charset="0"/>
              </a:rPr>
              <a:t>Adjustment of $15 for estimated bad debts? </a:t>
            </a:r>
          </a:p>
          <a:p>
            <a:pPr algn="l">
              <a:lnSpc>
                <a:spcPct val="11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200" b="1" dirty="0">
                <a:latin typeface="Liberation Sans" panose="020B0604020202020204" pitchFamily="34" charset="0"/>
              </a:rPr>
              <a:t>	</a:t>
            </a:r>
            <a:r>
              <a:rPr lang="en-US" altLang="en-US" sz="2100" dirty="0">
                <a:latin typeface="Liberation Sans" panose="020B0604020202020204" pitchFamily="34" charset="0"/>
              </a:rPr>
              <a:t>Bad Debt Expense	15</a:t>
            </a:r>
          </a:p>
          <a:p>
            <a:pPr algn="l">
              <a:lnSpc>
                <a:spcPct val="11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100" dirty="0">
                <a:latin typeface="Liberation Sans" panose="020B0604020202020204" pitchFamily="34" charset="0"/>
              </a:rPr>
              <a:t>		Allowance for Doubtful Accounts		15</a:t>
            </a:r>
          </a:p>
        </p:txBody>
      </p:sp>
      <p:sp>
        <p:nvSpPr>
          <p:cNvPr id="30739" name="Line 21"/>
          <p:cNvSpPr>
            <a:spLocks noChangeShapeType="1"/>
          </p:cNvSpPr>
          <p:nvPr/>
        </p:nvSpPr>
        <p:spPr bwMode="auto">
          <a:xfrm>
            <a:off x="304800" y="2667000"/>
            <a:ext cx="85344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4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26" name="Rectangle 6"/>
          <p:cNvSpPr>
            <a:spLocks noChangeArrowheads="1"/>
          </p:cNvSpPr>
          <p:nvPr/>
        </p:nvSpPr>
        <p:spPr bwMode="auto">
          <a:xfrm>
            <a:off x="762000" y="3125788"/>
            <a:ext cx="3502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Accounts Receivable</a:t>
            </a:r>
          </a:p>
        </p:txBody>
      </p:sp>
      <p:sp>
        <p:nvSpPr>
          <p:cNvPr id="27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 w="635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 smtClean="0">
                <a:solidFill>
                  <a:srgbClr val="0000E2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ACCOUNTS RECEIVABLE</a:t>
            </a:r>
            <a:endParaRPr lang="en-US" sz="3200" kern="1200" dirty="0">
              <a:solidFill>
                <a:srgbClr val="0000E2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614093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Line 2"/>
          <p:cNvSpPr>
            <a:spLocks noChangeShapeType="1"/>
          </p:cNvSpPr>
          <p:nvPr/>
        </p:nvSpPr>
        <p:spPr bwMode="auto">
          <a:xfrm>
            <a:off x="1017588" y="3581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1747" name="Line 3"/>
          <p:cNvSpPr>
            <a:spLocks noChangeShapeType="1"/>
          </p:cNvSpPr>
          <p:nvPr/>
        </p:nvSpPr>
        <p:spPr bwMode="auto">
          <a:xfrm>
            <a:off x="4979988" y="3581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1748" name="Line 4"/>
          <p:cNvSpPr>
            <a:spLocks noChangeShapeType="1"/>
          </p:cNvSpPr>
          <p:nvPr/>
        </p:nvSpPr>
        <p:spPr bwMode="auto">
          <a:xfrm>
            <a:off x="2514600" y="3608388"/>
            <a:ext cx="0" cy="2386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1749" name="Line 5"/>
          <p:cNvSpPr>
            <a:spLocks noChangeShapeType="1"/>
          </p:cNvSpPr>
          <p:nvPr/>
        </p:nvSpPr>
        <p:spPr bwMode="auto">
          <a:xfrm>
            <a:off x="6553200" y="3608388"/>
            <a:ext cx="0" cy="2386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4802188" y="2790825"/>
            <a:ext cx="3502025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Allowance for       Doubtful Accounts</a:t>
            </a:r>
          </a:p>
        </p:txBody>
      </p:sp>
      <p:sp>
        <p:nvSpPr>
          <p:cNvPr id="31752" name="Line 8"/>
          <p:cNvSpPr>
            <a:spLocks noChangeShapeType="1"/>
          </p:cNvSpPr>
          <p:nvPr/>
        </p:nvSpPr>
        <p:spPr bwMode="auto">
          <a:xfrm>
            <a:off x="1017588" y="60198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1753" name="Line 9"/>
          <p:cNvSpPr>
            <a:spLocks noChangeShapeType="1"/>
          </p:cNvSpPr>
          <p:nvPr/>
        </p:nvSpPr>
        <p:spPr bwMode="auto">
          <a:xfrm>
            <a:off x="1017588" y="5486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1754" name="Line 10"/>
          <p:cNvSpPr>
            <a:spLocks noChangeShapeType="1"/>
          </p:cNvSpPr>
          <p:nvPr/>
        </p:nvSpPr>
        <p:spPr bwMode="auto">
          <a:xfrm>
            <a:off x="4979988" y="5486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1755" name="Line 11"/>
          <p:cNvSpPr>
            <a:spLocks noChangeShapeType="1"/>
          </p:cNvSpPr>
          <p:nvPr/>
        </p:nvSpPr>
        <p:spPr bwMode="auto">
          <a:xfrm>
            <a:off x="4979988" y="60198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1756" name="Rectangle 12"/>
          <p:cNvSpPr>
            <a:spLocks noChangeArrowheads="1"/>
          </p:cNvSpPr>
          <p:nvPr/>
        </p:nvSpPr>
        <p:spPr bwMode="auto">
          <a:xfrm>
            <a:off x="458788" y="3659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Beg.       500</a:t>
            </a:r>
          </a:p>
        </p:txBody>
      </p:sp>
      <p:sp>
        <p:nvSpPr>
          <p:cNvPr id="31757" name="Rectangle 13"/>
          <p:cNvSpPr>
            <a:spLocks noChangeArrowheads="1"/>
          </p:cNvSpPr>
          <p:nvPr/>
        </p:nvSpPr>
        <p:spPr bwMode="auto">
          <a:xfrm>
            <a:off x="6630988" y="3659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 25      Beg.       </a:t>
            </a:r>
          </a:p>
        </p:txBody>
      </p:sp>
      <p:sp>
        <p:nvSpPr>
          <p:cNvPr id="31758" name="Rectangle 14"/>
          <p:cNvSpPr>
            <a:spLocks noChangeArrowheads="1"/>
          </p:cNvSpPr>
          <p:nvPr/>
        </p:nvSpPr>
        <p:spPr bwMode="auto">
          <a:xfrm>
            <a:off x="458788" y="5564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End.       267</a:t>
            </a:r>
          </a:p>
        </p:txBody>
      </p:sp>
      <p:sp>
        <p:nvSpPr>
          <p:cNvPr id="31759" name="Rectangle 15"/>
          <p:cNvSpPr>
            <a:spLocks noChangeArrowheads="1"/>
          </p:cNvSpPr>
          <p:nvPr/>
        </p:nvSpPr>
        <p:spPr bwMode="auto">
          <a:xfrm>
            <a:off x="6630988" y="5564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 40      End.       </a:t>
            </a:r>
          </a:p>
        </p:txBody>
      </p:sp>
      <p:sp>
        <p:nvSpPr>
          <p:cNvPr id="31760" name="Rectangle 16"/>
          <p:cNvSpPr>
            <a:spLocks noChangeArrowheads="1"/>
          </p:cNvSpPr>
          <p:nvPr/>
        </p:nvSpPr>
        <p:spPr bwMode="auto">
          <a:xfrm>
            <a:off x="458788" y="41925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Sale       100</a:t>
            </a:r>
          </a:p>
        </p:txBody>
      </p:sp>
      <p:sp>
        <p:nvSpPr>
          <p:cNvPr id="31761" name="Rectangle 17"/>
          <p:cNvSpPr>
            <a:spLocks noChangeArrowheads="1"/>
          </p:cNvSpPr>
          <p:nvPr/>
        </p:nvSpPr>
        <p:spPr bwMode="auto">
          <a:xfrm>
            <a:off x="2668588" y="4192588"/>
            <a:ext cx="18256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333     Coll.       </a:t>
            </a:r>
          </a:p>
        </p:txBody>
      </p:sp>
      <p:sp>
        <p:nvSpPr>
          <p:cNvPr id="31762" name="Rectangle 20"/>
          <p:cNvSpPr>
            <a:spLocks noChangeArrowheads="1"/>
          </p:cNvSpPr>
          <p:nvPr/>
        </p:nvSpPr>
        <p:spPr bwMode="auto">
          <a:xfrm>
            <a:off x="590550" y="1219200"/>
            <a:ext cx="8172450" cy="13716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57150" cmpd="thickThin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42900" indent="-3429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200" b="1" dirty="0">
                <a:latin typeface="Liberation Sans" panose="020B0604020202020204" pitchFamily="34" charset="0"/>
              </a:rPr>
              <a:t>Adjustment of $15 for estimated bad debts? </a:t>
            </a:r>
          </a:p>
          <a:p>
            <a:pPr algn="l">
              <a:lnSpc>
                <a:spcPct val="11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200" b="1" dirty="0">
                <a:latin typeface="Liberation Sans" panose="020B0604020202020204" pitchFamily="34" charset="0"/>
              </a:rPr>
              <a:t>	</a:t>
            </a:r>
            <a:r>
              <a:rPr lang="en-US" altLang="en-US" sz="2100" dirty="0">
                <a:latin typeface="Liberation Sans" panose="020B0604020202020204" pitchFamily="34" charset="0"/>
              </a:rPr>
              <a:t>Bad Debt Expense	15</a:t>
            </a:r>
          </a:p>
          <a:p>
            <a:pPr algn="l">
              <a:lnSpc>
                <a:spcPct val="11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100" dirty="0">
                <a:latin typeface="Liberation Sans" panose="020B0604020202020204" pitchFamily="34" charset="0"/>
              </a:rPr>
              <a:t>		Allowance for Doubtful Accounts		15</a:t>
            </a:r>
          </a:p>
        </p:txBody>
      </p:sp>
      <p:sp>
        <p:nvSpPr>
          <p:cNvPr id="31763" name="Line 21"/>
          <p:cNvSpPr>
            <a:spLocks noChangeShapeType="1"/>
          </p:cNvSpPr>
          <p:nvPr/>
        </p:nvSpPr>
        <p:spPr bwMode="auto">
          <a:xfrm>
            <a:off x="304800" y="2667000"/>
            <a:ext cx="85344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1764" name="Rectangle 22"/>
          <p:cNvSpPr>
            <a:spLocks noChangeArrowheads="1"/>
          </p:cNvSpPr>
          <p:nvPr/>
        </p:nvSpPr>
        <p:spPr bwMode="auto">
          <a:xfrm>
            <a:off x="6630988" y="4192588"/>
            <a:ext cx="1978025" cy="439737"/>
          </a:xfrm>
          <a:prstGeom prst="rect">
            <a:avLst/>
          </a:prstGeom>
          <a:solidFill>
            <a:srgbClr val="FAFD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 15      Est.       </a:t>
            </a:r>
          </a:p>
        </p:txBody>
      </p:sp>
      <p:sp>
        <p:nvSpPr>
          <p:cNvPr id="25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27" name="Rectangle 6"/>
          <p:cNvSpPr>
            <a:spLocks noChangeArrowheads="1"/>
          </p:cNvSpPr>
          <p:nvPr/>
        </p:nvSpPr>
        <p:spPr bwMode="auto">
          <a:xfrm>
            <a:off x="762000" y="3125788"/>
            <a:ext cx="3502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Accounts Receivable</a:t>
            </a:r>
          </a:p>
        </p:txBody>
      </p:sp>
      <p:sp>
        <p:nvSpPr>
          <p:cNvPr id="2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 w="635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 smtClean="0">
                <a:solidFill>
                  <a:srgbClr val="0000E2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ACCOUNTS RECEIVABLE</a:t>
            </a:r>
            <a:endParaRPr lang="en-US" sz="3200" kern="1200" dirty="0">
              <a:solidFill>
                <a:srgbClr val="0000E2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024712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Line 2"/>
          <p:cNvSpPr>
            <a:spLocks noChangeShapeType="1"/>
          </p:cNvSpPr>
          <p:nvPr/>
        </p:nvSpPr>
        <p:spPr bwMode="auto">
          <a:xfrm>
            <a:off x="1017588" y="3581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2771" name="Line 3"/>
          <p:cNvSpPr>
            <a:spLocks noChangeShapeType="1"/>
          </p:cNvSpPr>
          <p:nvPr/>
        </p:nvSpPr>
        <p:spPr bwMode="auto">
          <a:xfrm>
            <a:off x="4979988" y="3581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2772" name="Line 4"/>
          <p:cNvSpPr>
            <a:spLocks noChangeShapeType="1"/>
          </p:cNvSpPr>
          <p:nvPr/>
        </p:nvSpPr>
        <p:spPr bwMode="auto">
          <a:xfrm>
            <a:off x="2514600" y="3608388"/>
            <a:ext cx="0" cy="2386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2773" name="Line 5"/>
          <p:cNvSpPr>
            <a:spLocks noChangeShapeType="1"/>
          </p:cNvSpPr>
          <p:nvPr/>
        </p:nvSpPr>
        <p:spPr bwMode="auto">
          <a:xfrm>
            <a:off x="6553200" y="3608388"/>
            <a:ext cx="0" cy="2386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4802188" y="2790825"/>
            <a:ext cx="3502025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Allowance for       Doubtful Accounts</a:t>
            </a:r>
          </a:p>
        </p:txBody>
      </p:sp>
      <p:sp>
        <p:nvSpPr>
          <p:cNvPr id="32776" name="Line 8"/>
          <p:cNvSpPr>
            <a:spLocks noChangeShapeType="1"/>
          </p:cNvSpPr>
          <p:nvPr/>
        </p:nvSpPr>
        <p:spPr bwMode="auto">
          <a:xfrm>
            <a:off x="1017588" y="60198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2777" name="Line 9"/>
          <p:cNvSpPr>
            <a:spLocks noChangeShapeType="1"/>
          </p:cNvSpPr>
          <p:nvPr/>
        </p:nvSpPr>
        <p:spPr bwMode="auto">
          <a:xfrm>
            <a:off x="1017588" y="5486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2778" name="Line 10"/>
          <p:cNvSpPr>
            <a:spLocks noChangeShapeType="1"/>
          </p:cNvSpPr>
          <p:nvPr/>
        </p:nvSpPr>
        <p:spPr bwMode="auto">
          <a:xfrm>
            <a:off x="4979988" y="5486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2779" name="Line 11"/>
          <p:cNvSpPr>
            <a:spLocks noChangeShapeType="1"/>
          </p:cNvSpPr>
          <p:nvPr/>
        </p:nvSpPr>
        <p:spPr bwMode="auto">
          <a:xfrm>
            <a:off x="4979988" y="60198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2780" name="Rectangle 12"/>
          <p:cNvSpPr>
            <a:spLocks noChangeArrowheads="1"/>
          </p:cNvSpPr>
          <p:nvPr/>
        </p:nvSpPr>
        <p:spPr bwMode="auto">
          <a:xfrm>
            <a:off x="458788" y="3659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Beg.       500</a:t>
            </a:r>
          </a:p>
        </p:txBody>
      </p:sp>
      <p:sp>
        <p:nvSpPr>
          <p:cNvPr id="32781" name="Rectangle 13"/>
          <p:cNvSpPr>
            <a:spLocks noChangeArrowheads="1"/>
          </p:cNvSpPr>
          <p:nvPr/>
        </p:nvSpPr>
        <p:spPr bwMode="auto">
          <a:xfrm>
            <a:off x="6630988" y="3659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 25      Beg.       </a:t>
            </a:r>
          </a:p>
        </p:txBody>
      </p:sp>
      <p:sp>
        <p:nvSpPr>
          <p:cNvPr id="32782" name="Rectangle 14"/>
          <p:cNvSpPr>
            <a:spLocks noChangeArrowheads="1"/>
          </p:cNvSpPr>
          <p:nvPr/>
        </p:nvSpPr>
        <p:spPr bwMode="auto">
          <a:xfrm>
            <a:off x="458788" y="5564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End.       267</a:t>
            </a:r>
          </a:p>
        </p:txBody>
      </p:sp>
      <p:sp>
        <p:nvSpPr>
          <p:cNvPr id="32783" name="Rectangle 15"/>
          <p:cNvSpPr>
            <a:spLocks noChangeArrowheads="1"/>
          </p:cNvSpPr>
          <p:nvPr/>
        </p:nvSpPr>
        <p:spPr bwMode="auto">
          <a:xfrm>
            <a:off x="6630988" y="5564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 40      End.       </a:t>
            </a:r>
          </a:p>
        </p:txBody>
      </p:sp>
      <p:sp>
        <p:nvSpPr>
          <p:cNvPr id="32784" name="Rectangle 16"/>
          <p:cNvSpPr>
            <a:spLocks noChangeArrowheads="1"/>
          </p:cNvSpPr>
          <p:nvPr/>
        </p:nvSpPr>
        <p:spPr bwMode="auto">
          <a:xfrm>
            <a:off x="458788" y="41925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Sale       100</a:t>
            </a:r>
          </a:p>
        </p:txBody>
      </p:sp>
      <p:sp>
        <p:nvSpPr>
          <p:cNvPr id="32785" name="Rectangle 17"/>
          <p:cNvSpPr>
            <a:spLocks noChangeArrowheads="1"/>
          </p:cNvSpPr>
          <p:nvPr/>
        </p:nvSpPr>
        <p:spPr bwMode="auto">
          <a:xfrm>
            <a:off x="2668588" y="4192588"/>
            <a:ext cx="18256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333     Coll.       </a:t>
            </a:r>
          </a:p>
        </p:txBody>
      </p:sp>
      <p:sp>
        <p:nvSpPr>
          <p:cNvPr id="32786" name="Rectangle 18"/>
          <p:cNvSpPr>
            <a:spLocks noChangeArrowheads="1"/>
          </p:cNvSpPr>
          <p:nvPr/>
        </p:nvSpPr>
        <p:spPr bwMode="auto">
          <a:xfrm>
            <a:off x="6630988" y="41925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 15      Est.       </a:t>
            </a:r>
          </a:p>
        </p:txBody>
      </p:sp>
      <p:sp>
        <p:nvSpPr>
          <p:cNvPr id="32787" name="Rectangle 21"/>
          <p:cNvSpPr>
            <a:spLocks noChangeArrowheads="1"/>
          </p:cNvSpPr>
          <p:nvPr/>
        </p:nvSpPr>
        <p:spPr bwMode="auto">
          <a:xfrm>
            <a:off x="590550" y="1219200"/>
            <a:ext cx="8172450" cy="13716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57150" cmpd="thickThin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42900" indent="-3429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200" b="1" dirty="0">
                <a:latin typeface="Liberation Sans" panose="020B0604020202020204" pitchFamily="34" charset="0"/>
              </a:rPr>
              <a:t>Write-off of uncollectible accounts for $10? </a:t>
            </a:r>
          </a:p>
          <a:p>
            <a:pPr algn="l">
              <a:lnSpc>
                <a:spcPct val="11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200" b="1" dirty="0">
                <a:latin typeface="Liberation Sans" panose="020B0604020202020204" pitchFamily="34" charset="0"/>
              </a:rPr>
              <a:t>	</a:t>
            </a:r>
            <a:r>
              <a:rPr lang="en-US" altLang="en-US" sz="2100" dirty="0">
                <a:latin typeface="Liberation Sans" panose="020B0604020202020204" pitchFamily="34" charset="0"/>
              </a:rPr>
              <a:t>Allowance for Doubtful accounts	10</a:t>
            </a:r>
          </a:p>
          <a:p>
            <a:pPr algn="l">
              <a:lnSpc>
                <a:spcPct val="11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100" dirty="0">
                <a:latin typeface="Liberation Sans" panose="020B0604020202020204" pitchFamily="34" charset="0"/>
              </a:rPr>
              <a:t>		Accounts Receivable		10</a:t>
            </a:r>
          </a:p>
        </p:txBody>
      </p:sp>
      <p:sp>
        <p:nvSpPr>
          <p:cNvPr id="32788" name="Line 22"/>
          <p:cNvSpPr>
            <a:spLocks noChangeShapeType="1"/>
          </p:cNvSpPr>
          <p:nvPr/>
        </p:nvSpPr>
        <p:spPr bwMode="auto">
          <a:xfrm>
            <a:off x="304800" y="2667000"/>
            <a:ext cx="85344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25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27" name="Rectangle 6"/>
          <p:cNvSpPr>
            <a:spLocks noChangeArrowheads="1"/>
          </p:cNvSpPr>
          <p:nvPr/>
        </p:nvSpPr>
        <p:spPr bwMode="auto">
          <a:xfrm>
            <a:off x="762000" y="3125788"/>
            <a:ext cx="3502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Accounts Receivable</a:t>
            </a:r>
          </a:p>
        </p:txBody>
      </p:sp>
      <p:sp>
        <p:nvSpPr>
          <p:cNvPr id="2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 w="635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 smtClean="0">
                <a:solidFill>
                  <a:srgbClr val="0000E2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ACCOUNTS RECEIVABLE</a:t>
            </a:r>
            <a:endParaRPr lang="en-US" sz="3200" kern="1200" dirty="0">
              <a:solidFill>
                <a:srgbClr val="0000E2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0201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Line 2"/>
          <p:cNvSpPr>
            <a:spLocks noChangeShapeType="1"/>
          </p:cNvSpPr>
          <p:nvPr/>
        </p:nvSpPr>
        <p:spPr bwMode="auto">
          <a:xfrm>
            <a:off x="1017588" y="3581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3795" name="Line 3"/>
          <p:cNvSpPr>
            <a:spLocks noChangeShapeType="1"/>
          </p:cNvSpPr>
          <p:nvPr/>
        </p:nvSpPr>
        <p:spPr bwMode="auto">
          <a:xfrm>
            <a:off x="4979988" y="3581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3796" name="Line 4"/>
          <p:cNvSpPr>
            <a:spLocks noChangeShapeType="1"/>
          </p:cNvSpPr>
          <p:nvPr/>
        </p:nvSpPr>
        <p:spPr bwMode="auto">
          <a:xfrm>
            <a:off x="2514600" y="3608388"/>
            <a:ext cx="0" cy="2386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3797" name="Line 5"/>
          <p:cNvSpPr>
            <a:spLocks noChangeShapeType="1"/>
          </p:cNvSpPr>
          <p:nvPr/>
        </p:nvSpPr>
        <p:spPr bwMode="auto">
          <a:xfrm>
            <a:off x="6553200" y="3608388"/>
            <a:ext cx="0" cy="23860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4802188" y="2790825"/>
            <a:ext cx="3502025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Allowance for       Doubtful Accounts</a:t>
            </a:r>
          </a:p>
        </p:txBody>
      </p:sp>
      <p:sp>
        <p:nvSpPr>
          <p:cNvPr id="33800" name="Line 8"/>
          <p:cNvSpPr>
            <a:spLocks noChangeShapeType="1"/>
          </p:cNvSpPr>
          <p:nvPr/>
        </p:nvSpPr>
        <p:spPr bwMode="auto">
          <a:xfrm>
            <a:off x="1017588" y="60198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3801" name="Line 9"/>
          <p:cNvSpPr>
            <a:spLocks noChangeShapeType="1"/>
          </p:cNvSpPr>
          <p:nvPr/>
        </p:nvSpPr>
        <p:spPr bwMode="auto">
          <a:xfrm>
            <a:off x="1017588" y="5486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3802" name="Line 10"/>
          <p:cNvSpPr>
            <a:spLocks noChangeShapeType="1"/>
          </p:cNvSpPr>
          <p:nvPr/>
        </p:nvSpPr>
        <p:spPr bwMode="auto">
          <a:xfrm>
            <a:off x="4979988" y="54864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3803" name="Line 11"/>
          <p:cNvSpPr>
            <a:spLocks noChangeShapeType="1"/>
          </p:cNvSpPr>
          <p:nvPr/>
        </p:nvSpPr>
        <p:spPr bwMode="auto">
          <a:xfrm>
            <a:off x="4979988" y="6019800"/>
            <a:ext cx="30718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3804" name="Rectangle 12"/>
          <p:cNvSpPr>
            <a:spLocks noChangeArrowheads="1"/>
          </p:cNvSpPr>
          <p:nvPr/>
        </p:nvSpPr>
        <p:spPr bwMode="auto">
          <a:xfrm>
            <a:off x="458788" y="3659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Beg.       500</a:t>
            </a:r>
          </a:p>
        </p:txBody>
      </p:sp>
      <p:sp>
        <p:nvSpPr>
          <p:cNvPr id="33805" name="Rectangle 13"/>
          <p:cNvSpPr>
            <a:spLocks noChangeArrowheads="1"/>
          </p:cNvSpPr>
          <p:nvPr/>
        </p:nvSpPr>
        <p:spPr bwMode="auto">
          <a:xfrm>
            <a:off x="6630988" y="3659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 25      Beg.       </a:t>
            </a:r>
          </a:p>
        </p:txBody>
      </p:sp>
      <p:sp>
        <p:nvSpPr>
          <p:cNvPr id="33806" name="Rectangle 14"/>
          <p:cNvSpPr>
            <a:spLocks noChangeArrowheads="1"/>
          </p:cNvSpPr>
          <p:nvPr/>
        </p:nvSpPr>
        <p:spPr bwMode="auto">
          <a:xfrm>
            <a:off x="458788" y="5564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End.       257</a:t>
            </a:r>
          </a:p>
        </p:txBody>
      </p:sp>
      <p:sp>
        <p:nvSpPr>
          <p:cNvPr id="33807" name="Rectangle 15"/>
          <p:cNvSpPr>
            <a:spLocks noChangeArrowheads="1"/>
          </p:cNvSpPr>
          <p:nvPr/>
        </p:nvSpPr>
        <p:spPr bwMode="auto">
          <a:xfrm>
            <a:off x="6630988" y="55641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 30      End.       </a:t>
            </a:r>
          </a:p>
        </p:txBody>
      </p:sp>
      <p:sp>
        <p:nvSpPr>
          <p:cNvPr id="33808" name="Rectangle 16"/>
          <p:cNvSpPr>
            <a:spLocks noChangeArrowheads="1"/>
          </p:cNvSpPr>
          <p:nvPr/>
        </p:nvSpPr>
        <p:spPr bwMode="auto">
          <a:xfrm>
            <a:off x="458788" y="41925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Sale       100</a:t>
            </a:r>
          </a:p>
        </p:txBody>
      </p:sp>
      <p:sp>
        <p:nvSpPr>
          <p:cNvPr id="33809" name="Rectangle 17"/>
          <p:cNvSpPr>
            <a:spLocks noChangeArrowheads="1"/>
          </p:cNvSpPr>
          <p:nvPr/>
        </p:nvSpPr>
        <p:spPr bwMode="auto">
          <a:xfrm>
            <a:off x="2668588" y="4192588"/>
            <a:ext cx="18256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333     Coll.       </a:t>
            </a:r>
          </a:p>
        </p:txBody>
      </p:sp>
      <p:sp>
        <p:nvSpPr>
          <p:cNvPr id="33810" name="Rectangle 18"/>
          <p:cNvSpPr>
            <a:spLocks noChangeArrowheads="1"/>
          </p:cNvSpPr>
          <p:nvPr/>
        </p:nvSpPr>
        <p:spPr bwMode="auto">
          <a:xfrm>
            <a:off x="6630988" y="4192588"/>
            <a:ext cx="1978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 15      Est.       </a:t>
            </a:r>
          </a:p>
        </p:txBody>
      </p:sp>
      <p:sp>
        <p:nvSpPr>
          <p:cNvPr id="33811" name="Rectangle 21"/>
          <p:cNvSpPr>
            <a:spLocks noChangeArrowheads="1"/>
          </p:cNvSpPr>
          <p:nvPr/>
        </p:nvSpPr>
        <p:spPr bwMode="auto">
          <a:xfrm>
            <a:off x="590550" y="1219200"/>
            <a:ext cx="8172450" cy="13716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57150" cmpd="thickThin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42900" indent="-3429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  <a:tab pos="5486400" algn="r"/>
                <a:tab pos="64008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200" b="1" dirty="0">
                <a:latin typeface="Liberation Sans" panose="020B0604020202020204" pitchFamily="34" charset="0"/>
              </a:rPr>
              <a:t>Write-off of uncollectible accounts for $10? </a:t>
            </a:r>
          </a:p>
          <a:p>
            <a:pPr algn="l">
              <a:lnSpc>
                <a:spcPct val="11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200" b="1" dirty="0">
                <a:latin typeface="Liberation Sans" panose="020B0604020202020204" pitchFamily="34" charset="0"/>
              </a:rPr>
              <a:t>	</a:t>
            </a:r>
            <a:r>
              <a:rPr lang="en-US" altLang="en-US" sz="2100" dirty="0">
                <a:latin typeface="Liberation Sans" panose="020B0604020202020204" pitchFamily="34" charset="0"/>
              </a:rPr>
              <a:t>Allowance for Doubtful accounts	10</a:t>
            </a:r>
          </a:p>
          <a:p>
            <a:pPr algn="l">
              <a:lnSpc>
                <a:spcPct val="110000"/>
              </a:lnSpc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100" dirty="0">
                <a:latin typeface="Liberation Sans" panose="020B0604020202020204" pitchFamily="34" charset="0"/>
              </a:rPr>
              <a:t>		Accounts Receivable		10</a:t>
            </a:r>
          </a:p>
        </p:txBody>
      </p:sp>
      <p:sp>
        <p:nvSpPr>
          <p:cNvPr id="33812" name="Line 22"/>
          <p:cNvSpPr>
            <a:spLocks noChangeShapeType="1"/>
          </p:cNvSpPr>
          <p:nvPr/>
        </p:nvSpPr>
        <p:spPr bwMode="auto">
          <a:xfrm>
            <a:off x="304800" y="2667000"/>
            <a:ext cx="85344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33813" name="Rectangle 23"/>
          <p:cNvSpPr>
            <a:spLocks noChangeArrowheads="1"/>
          </p:cNvSpPr>
          <p:nvPr/>
        </p:nvSpPr>
        <p:spPr bwMode="auto">
          <a:xfrm>
            <a:off x="4725988" y="4725988"/>
            <a:ext cx="1673225" cy="439737"/>
          </a:xfrm>
          <a:prstGeom prst="rect">
            <a:avLst/>
          </a:prstGeom>
          <a:solidFill>
            <a:srgbClr val="FAFD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W/O      10</a:t>
            </a:r>
          </a:p>
        </p:txBody>
      </p:sp>
      <p:sp>
        <p:nvSpPr>
          <p:cNvPr id="33814" name="Rectangle 24"/>
          <p:cNvSpPr>
            <a:spLocks noChangeArrowheads="1"/>
          </p:cNvSpPr>
          <p:nvPr/>
        </p:nvSpPr>
        <p:spPr bwMode="auto">
          <a:xfrm>
            <a:off x="2668588" y="4725988"/>
            <a:ext cx="1749425" cy="439737"/>
          </a:xfrm>
          <a:prstGeom prst="rect">
            <a:avLst/>
          </a:prstGeom>
          <a:solidFill>
            <a:srgbClr val="FAFD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  10     W/O       </a:t>
            </a:r>
          </a:p>
        </p:txBody>
      </p:sp>
      <p:sp>
        <p:nvSpPr>
          <p:cNvPr id="27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762000" y="3125788"/>
            <a:ext cx="3502025" cy="43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300" b="1" dirty="0">
                <a:latin typeface="Liberation Sans" panose="020B0604020202020204" pitchFamily="34" charset="0"/>
              </a:rPr>
              <a:t>Accounts Receivable</a:t>
            </a:r>
          </a:p>
        </p:txBody>
      </p:sp>
      <p:sp>
        <p:nvSpPr>
          <p:cNvPr id="30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 w="635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 smtClean="0">
                <a:solidFill>
                  <a:srgbClr val="0000E2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ACCOUNTS RECEIVABLE</a:t>
            </a:r>
            <a:endParaRPr lang="en-US" sz="3200" kern="1200" dirty="0">
              <a:solidFill>
                <a:srgbClr val="0000E2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25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464293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6256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3701252"/>
              </p:ext>
            </p:extLst>
          </p:nvPr>
        </p:nvGraphicFramePr>
        <p:xfrm>
          <a:off x="742950" y="1524000"/>
          <a:ext cx="8172450" cy="330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864" name="Worksheet" r:id="rId4" imgW="4467251" imgH="1809635" progId="Excel.Sheet.8">
                  <p:embed/>
                </p:oleObj>
              </mc:Choice>
              <mc:Fallback>
                <p:oleObj name="Worksheet" r:id="rId4" imgW="4467251" imgH="1809635" progId="Excel.Sheet.8">
                  <p:embed/>
                  <p:pic>
                    <p:nvPicPr>
                      <p:cNvPr id="0" name="Picture 30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950" y="1524000"/>
                        <a:ext cx="8172450" cy="3305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609600" y="381000"/>
            <a:ext cx="8229600" cy="560388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>
            <a:lvl1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5667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10239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4811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9383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marL="0" algn="l"/>
            <a:r>
              <a:rPr lang="en-US" sz="3200" kern="1200" dirty="0" smtClean="0">
                <a:solidFill>
                  <a:srgbClr val="0000E2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ACCOUNTS RECEIVABLE</a:t>
            </a:r>
            <a:endParaRPr lang="en-US" sz="3200" kern="1200" dirty="0">
              <a:solidFill>
                <a:srgbClr val="0000E2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4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14"/>
          <p:cNvSpPr>
            <a:spLocks noChangeArrowheads="1"/>
          </p:cNvSpPr>
          <p:nvPr/>
        </p:nvSpPr>
        <p:spPr bwMode="auto">
          <a:xfrm>
            <a:off x="609600" y="1981200"/>
            <a:ext cx="8077200" cy="363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82625" indent="-450850" algn="l">
              <a:lnSpc>
                <a:spcPct val="125000"/>
              </a:lnSpc>
              <a:spcBef>
                <a:spcPts val="1200"/>
              </a:spcBef>
              <a:buClr>
                <a:schemeClr val="accent6">
                  <a:lumMod val="50000"/>
                </a:schemeClr>
              </a:buClr>
              <a:buSzPct val="80000"/>
              <a:buFont typeface="Wingdings" pitchFamily="2" charset="2"/>
              <a:buChar char="u"/>
              <a:defRPr/>
            </a:pPr>
            <a:r>
              <a:rPr lang="en-US" sz="2200" dirty="0">
                <a:latin typeface="Liberation Sans" panose="020B0604020202020204" pitchFamily="34" charset="0"/>
                <a:cs typeface="Arial" pitchFamily="34" charset="0"/>
              </a:rPr>
              <a:t>Reporting of receivables involves </a:t>
            </a:r>
          </a:p>
          <a:p>
            <a:pPr marL="1255713" indent="-450850" algn="l">
              <a:lnSpc>
                <a:spcPct val="125000"/>
              </a:lnSpc>
              <a:spcBef>
                <a:spcPts val="1200"/>
              </a:spcBef>
              <a:buFont typeface="+mj-lt"/>
              <a:buAutoNum type="arabicParenR"/>
              <a:defRPr/>
            </a:pPr>
            <a:r>
              <a:rPr lang="en-US" sz="2100" dirty="0">
                <a:latin typeface="Liberation Sans" panose="020B0604020202020204" pitchFamily="34" charset="0"/>
                <a:cs typeface="Arial" pitchFamily="34" charset="0"/>
              </a:rPr>
              <a:t>classification and </a:t>
            </a:r>
          </a:p>
          <a:p>
            <a:pPr marL="1255713" indent="-450850" algn="l">
              <a:lnSpc>
                <a:spcPct val="125000"/>
              </a:lnSpc>
              <a:spcBef>
                <a:spcPts val="1200"/>
              </a:spcBef>
              <a:buFont typeface="+mj-lt"/>
              <a:buAutoNum type="arabicParenR"/>
              <a:defRPr/>
            </a:pPr>
            <a:r>
              <a:rPr lang="en-US" sz="2100" dirty="0">
                <a:latin typeface="Liberation Sans" panose="020B0604020202020204" pitchFamily="34" charset="0"/>
                <a:cs typeface="Arial" pitchFamily="34" charset="0"/>
              </a:rPr>
              <a:t>valuation on the </a:t>
            </a:r>
            <a:r>
              <a:rPr lang="en-US" sz="2100" dirty="0" smtClean="0">
                <a:latin typeface="Liberation Sans" panose="020B0604020202020204" pitchFamily="34" charset="0"/>
                <a:cs typeface="Arial" pitchFamily="34" charset="0"/>
              </a:rPr>
              <a:t>statement of financial position. </a:t>
            </a:r>
            <a:endParaRPr lang="en-US" sz="2100" dirty="0">
              <a:latin typeface="Liberation Sans" panose="020B0604020202020204" pitchFamily="34" charset="0"/>
              <a:cs typeface="Arial" pitchFamily="34" charset="0"/>
            </a:endParaRPr>
          </a:p>
          <a:p>
            <a:pPr marL="682625" indent="-450850" algn="l">
              <a:lnSpc>
                <a:spcPct val="125000"/>
              </a:lnSpc>
              <a:spcBef>
                <a:spcPts val="1200"/>
              </a:spcBef>
              <a:buClr>
                <a:schemeClr val="accent6">
                  <a:lumMod val="50000"/>
                </a:schemeClr>
              </a:buClr>
              <a:buSzPct val="80000"/>
              <a:buFont typeface="Wingdings" pitchFamily="2" charset="2"/>
              <a:buChar char="u"/>
              <a:defRPr/>
            </a:pPr>
            <a:r>
              <a:rPr lang="en-US" sz="2200" dirty="0">
                <a:latin typeface="Liberation Sans" panose="020B0604020202020204" pitchFamily="34" charset="0"/>
                <a:cs typeface="Arial" pitchFamily="34" charset="0"/>
              </a:rPr>
              <a:t>Classification involves determining the length of time each receivable will be outstanding.</a:t>
            </a:r>
          </a:p>
          <a:p>
            <a:pPr marL="682625" indent="-450850" algn="l">
              <a:lnSpc>
                <a:spcPct val="125000"/>
              </a:lnSpc>
              <a:spcBef>
                <a:spcPts val="1200"/>
              </a:spcBef>
              <a:buClr>
                <a:schemeClr val="accent6">
                  <a:lumMod val="50000"/>
                </a:schemeClr>
              </a:buClr>
              <a:buSzPct val="80000"/>
              <a:buFont typeface="Wingdings" pitchFamily="2" charset="2"/>
              <a:buChar char="u"/>
              <a:defRPr/>
            </a:pPr>
            <a:r>
              <a:rPr lang="en-US" sz="2200" dirty="0">
                <a:latin typeface="Liberation Sans" panose="020B0604020202020204" pitchFamily="34" charset="0"/>
                <a:cs typeface="Arial" pitchFamily="34" charset="0"/>
              </a:rPr>
              <a:t>Value and report short-term receivables at </a:t>
            </a:r>
            <a:r>
              <a:rPr lang="en-US" sz="2200" b="1" dirty="0" smtClean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  <a:cs typeface="Arial" pitchFamily="34" charset="0"/>
              </a:rPr>
              <a:t>cash </a:t>
            </a:r>
            <a:r>
              <a:rPr lang="en-US" sz="22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  <a:cs typeface="Arial" pitchFamily="34" charset="0"/>
              </a:rPr>
              <a:t>realizable value</a:t>
            </a:r>
            <a:r>
              <a:rPr lang="en-US" sz="2200" dirty="0">
                <a:latin typeface="Liberation Sans" panose="020B0604020202020204" pitchFamily="34" charset="0"/>
                <a:cs typeface="Arial" pitchFamily="34" charset="0"/>
              </a:rPr>
              <a:t>.</a:t>
            </a:r>
          </a:p>
        </p:txBody>
      </p:sp>
      <p:sp>
        <p:nvSpPr>
          <p:cNvPr id="35845" name="Text Box 15"/>
          <p:cNvSpPr txBox="1">
            <a:spLocks noChangeArrowheads="1"/>
          </p:cNvSpPr>
          <p:nvPr/>
        </p:nvSpPr>
        <p:spPr bwMode="auto">
          <a:xfrm>
            <a:off x="609600" y="1371600"/>
            <a:ext cx="7620000" cy="51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05000"/>
              </a:lnSpc>
              <a:spcBef>
                <a:spcPct val="30000"/>
              </a:spcBef>
              <a:buSzPct val="80000"/>
              <a:defRPr/>
            </a:pP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  <a:latin typeface="Liberation Sans" panose="020B0604020202020204" pitchFamily="34" charset="0"/>
              </a:rPr>
              <a:t>Valuation of Accounts Receivable</a:t>
            </a:r>
          </a:p>
        </p:txBody>
      </p:sp>
      <p:sp>
        <p:nvSpPr>
          <p:cNvPr id="6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 w="635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>
                <a:solidFill>
                  <a:srgbClr val="0000E2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ACCOUNTS RECEIVABLE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805896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236" name="Rectangle 1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 algn="l">
              <a:defRPr/>
            </a:pPr>
            <a:r>
              <a:rPr lang="en-US" sz="3200" i="0" kern="1200" dirty="0" smtClean="0">
                <a:solidFill>
                  <a:schemeClr val="accent6">
                    <a:lumMod val="50000"/>
                  </a:schemeClr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Valuation of Accounts Receivable</a:t>
            </a:r>
          </a:p>
        </p:txBody>
      </p:sp>
      <p:sp>
        <p:nvSpPr>
          <p:cNvPr id="35844" name="Rectangle 14"/>
          <p:cNvSpPr>
            <a:spLocks noChangeArrowheads="1"/>
          </p:cNvSpPr>
          <p:nvPr/>
        </p:nvSpPr>
        <p:spPr bwMode="auto">
          <a:xfrm>
            <a:off x="609600" y="1981200"/>
            <a:ext cx="8077200" cy="3208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682625" indent="-450850" algn="l">
              <a:lnSpc>
                <a:spcPct val="125000"/>
              </a:lnSpc>
              <a:spcBef>
                <a:spcPts val="1200"/>
              </a:spcBef>
              <a:buClr>
                <a:schemeClr val="accent6">
                  <a:lumMod val="50000"/>
                </a:schemeClr>
              </a:buClr>
              <a:buSzPct val="80000"/>
              <a:buFont typeface="Wingdings" pitchFamily="2" charset="2"/>
              <a:buChar char="u"/>
              <a:defRPr/>
            </a:pPr>
            <a:r>
              <a:rPr lang="en-US" sz="2200" dirty="0">
                <a:latin typeface="Liberation Sans" panose="020B0604020202020204" pitchFamily="34" charset="0"/>
                <a:cs typeface="Arial" pitchFamily="34" charset="0"/>
              </a:rPr>
              <a:t>Record credit losses as debits to Bad Debt Expense </a:t>
            </a:r>
            <a:r>
              <a:rPr lang="en-US" sz="2000" dirty="0">
                <a:latin typeface="Liberation Sans" panose="020B0604020202020204" pitchFamily="34" charset="0"/>
                <a:cs typeface="Arial" pitchFamily="34" charset="0"/>
              </a:rPr>
              <a:t>(or Uncollectible Accounts Expense)</a:t>
            </a:r>
            <a:r>
              <a:rPr lang="en-US" sz="2200" dirty="0">
                <a:latin typeface="Liberation Sans" panose="020B0604020202020204" pitchFamily="34" charset="0"/>
                <a:cs typeface="Arial" pitchFamily="34" charset="0"/>
              </a:rPr>
              <a:t>.</a:t>
            </a:r>
          </a:p>
          <a:p>
            <a:pPr marL="682625" indent="-450850" algn="l">
              <a:lnSpc>
                <a:spcPct val="125000"/>
              </a:lnSpc>
              <a:spcBef>
                <a:spcPts val="1200"/>
              </a:spcBef>
              <a:buClr>
                <a:schemeClr val="accent6">
                  <a:lumMod val="50000"/>
                </a:schemeClr>
              </a:buClr>
              <a:buSzPct val="80000"/>
              <a:buFont typeface="Wingdings" pitchFamily="2" charset="2"/>
              <a:buChar char="u"/>
              <a:defRPr/>
            </a:pPr>
            <a:r>
              <a:rPr lang="en-US" sz="2200" dirty="0">
                <a:latin typeface="Liberation Sans" panose="020B0604020202020204" pitchFamily="34" charset="0"/>
                <a:cs typeface="Arial" pitchFamily="34" charset="0"/>
              </a:rPr>
              <a:t>Normal and necessary risk of doing business on credit.</a:t>
            </a:r>
          </a:p>
          <a:p>
            <a:pPr marL="682625" indent="-450850" algn="l">
              <a:lnSpc>
                <a:spcPct val="125000"/>
              </a:lnSpc>
              <a:spcBef>
                <a:spcPts val="1200"/>
              </a:spcBef>
              <a:buClr>
                <a:schemeClr val="accent6">
                  <a:lumMod val="50000"/>
                </a:schemeClr>
              </a:buClr>
              <a:buSzPct val="80000"/>
              <a:buFont typeface="Wingdings" pitchFamily="2" charset="2"/>
              <a:buChar char="u"/>
              <a:defRPr/>
            </a:pPr>
            <a:r>
              <a:rPr lang="en-US" sz="2200" dirty="0">
                <a:latin typeface="Liberation Sans" panose="020B0604020202020204" pitchFamily="34" charset="0"/>
                <a:cs typeface="Arial" pitchFamily="34" charset="0"/>
              </a:rPr>
              <a:t>Two methods to account for uncollectible accounts: </a:t>
            </a:r>
          </a:p>
          <a:p>
            <a:pPr marL="1255713" indent="-450850" algn="l">
              <a:lnSpc>
                <a:spcPct val="125000"/>
              </a:lnSpc>
              <a:spcBef>
                <a:spcPts val="1200"/>
              </a:spcBef>
              <a:buSzPct val="100000"/>
              <a:buFont typeface="+mj-lt"/>
              <a:buAutoNum type="arabicParenR"/>
              <a:defRPr/>
            </a:pPr>
            <a:r>
              <a:rPr lang="en-US" sz="2100" dirty="0" smtClean="0">
                <a:latin typeface="Liberation Sans" panose="020B0604020202020204" pitchFamily="34" charset="0"/>
                <a:cs typeface="Arial" pitchFamily="34" charset="0"/>
              </a:rPr>
              <a:t>Direct </a:t>
            </a:r>
            <a:r>
              <a:rPr lang="en-US" sz="2100" dirty="0">
                <a:latin typeface="Liberation Sans" panose="020B0604020202020204" pitchFamily="34" charset="0"/>
                <a:cs typeface="Arial" pitchFamily="34" charset="0"/>
              </a:rPr>
              <a:t>write-off </a:t>
            </a:r>
            <a:r>
              <a:rPr lang="en-US" sz="2100" dirty="0" smtClean="0">
                <a:latin typeface="Liberation Sans" panose="020B0604020202020204" pitchFamily="34" charset="0"/>
                <a:cs typeface="Arial" pitchFamily="34" charset="0"/>
              </a:rPr>
              <a:t>method </a:t>
            </a:r>
            <a:endParaRPr lang="en-US" sz="2100" dirty="0">
              <a:latin typeface="Liberation Sans" panose="020B0604020202020204" pitchFamily="34" charset="0"/>
              <a:cs typeface="Arial" pitchFamily="34" charset="0"/>
            </a:endParaRPr>
          </a:p>
          <a:p>
            <a:pPr marL="1255713" indent="-450850" algn="l">
              <a:lnSpc>
                <a:spcPct val="125000"/>
              </a:lnSpc>
              <a:spcBef>
                <a:spcPts val="1200"/>
              </a:spcBef>
              <a:buSzPct val="100000"/>
              <a:buFont typeface="+mj-lt"/>
              <a:buAutoNum type="arabicParenR"/>
              <a:defRPr/>
            </a:pPr>
            <a:r>
              <a:rPr lang="en-US" sz="2100" dirty="0" smtClean="0">
                <a:latin typeface="Liberation Sans" panose="020B0604020202020204" pitchFamily="34" charset="0"/>
                <a:cs typeface="Arial" pitchFamily="34" charset="0"/>
              </a:rPr>
              <a:t>Allowance method</a:t>
            </a:r>
            <a:endParaRPr lang="en-US" sz="2100" dirty="0">
              <a:latin typeface="Liberation Sans" panose="020B0604020202020204" pitchFamily="34" charset="0"/>
              <a:cs typeface="Arial" pitchFamily="34" charset="0"/>
            </a:endParaRPr>
          </a:p>
        </p:txBody>
      </p:sp>
      <p:sp>
        <p:nvSpPr>
          <p:cNvPr id="37893" name="Text Box 15"/>
          <p:cNvSpPr txBox="1">
            <a:spLocks noChangeArrowheads="1"/>
          </p:cNvSpPr>
          <p:nvPr/>
        </p:nvSpPr>
        <p:spPr bwMode="auto">
          <a:xfrm>
            <a:off x="609600" y="1371600"/>
            <a:ext cx="7620000" cy="544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>
              <a:lnSpc>
                <a:spcPct val="105000"/>
              </a:lnSpc>
              <a:spcBef>
                <a:spcPct val="30000"/>
              </a:spcBef>
              <a:buSzPct val="80000"/>
              <a:defRPr b="1">
                <a:solidFill>
                  <a:schemeClr val="accent6">
                    <a:lumMod val="50000"/>
                  </a:schemeClr>
                </a:solidFill>
                <a:latin typeface="Liberation Sans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en-US" altLang="en-US" dirty="0">
                <a:solidFill>
                  <a:schemeClr val="tx1"/>
                </a:solidFill>
              </a:rPr>
              <a:t>Uncollectible Accounts Receivable</a:t>
            </a:r>
          </a:p>
        </p:txBody>
      </p:sp>
      <p:sp>
        <p:nvSpPr>
          <p:cNvPr id="6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0646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AutoShape 3"/>
          <p:cNvSpPr>
            <a:spLocks noChangeArrowheads="1"/>
          </p:cNvSpPr>
          <p:nvPr/>
        </p:nvSpPr>
        <p:spPr bwMode="auto">
          <a:xfrm rot="16200000" flipH="1">
            <a:off x="2019300" y="1914525"/>
            <a:ext cx="457200" cy="533400"/>
          </a:xfrm>
          <a:prstGeom prst="rightArrow">
            <a:avLst>
              <a:gd name="adj1" fmla="val 50000"/>
              <a:gd name="adj2" fmla="val 50014"/>
            </a:avLst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  <p:sp>
        <p:nvSpPr>
          <p:cNvPr id="38916" name="AutoShape 4"/>
          <p:cNvSpPr>
            <a:spLocks noChangeArrowheads="1"/>
          </p:cNvSpPr>
          <p:nvPr/>
        </p:nvSpPr>
        <p:spPr bwMode="auto">
          <a:xfrm rot="16200000" flipH="1">
            <a:off x="6438900" y="1914525"/>
            <a:ext cx="457200" cy="533400"/>
          </a:xfrm>
          <a:prstGeom prst="rightArrow">
            <a:avLst>
              <a:gd name="adj1" fmla="val 50000"/>
              <a:gd name="adj2" fmla="val 50014"/>
            </a:avLst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  <p:sp>
        <p:nvSpPr>
          <p:cNvPr id="98509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752975" y="2514600"/>
            <a:ext cx="4133850" cy="3657600"/>
          </a:xfrm>
          <a:solidFill>
            <a:srgbClr val="FCF6DA"/>
          </a:solidFill>
          <a:ln w="57150" cap="flat" cmpd="thickThin">
            <a:solidFill>
              <a:schemeClr val="tx1"/>
            </a:solidFill>
            <a:miter lim="800000"/>
            <a:headEnd/>
            <a:tailEnd/>
          </a:ln>
        </p:spPr>
        <p:txBody>
          <a:bodyPr lIns="137160" tIns="137160" rIns="90488" bIns="44450"/>
          <a:lstStyle/>
          <a:p>
            <a:pPr marL="0" indent="0" algn="ctr">
              <a:buFont typeface="Wingdings" pitchFamily="2" charset="2"/>
              <a:buNone/>
              <a:defRPr/>
            </a:pPr>
            <a:r>
              <a:rPr lang="en-US" sz="2500" dirty="0" smtClean="0">
                <a:solidFill>
                  <a:schemeClr val="tx2">
                    <a:lumMod val="75000"/>
                  </a:schemeClr>
                </a:solidFill>
                <a:effectLst/>
                <a:latin typeface="Liberation Sans" panose="020B0604020202020204" pitchFamily="34" charset="0"/>
              </a:rPr>
              <a:t>Allowance Method</a:t>
            </a:r>
          </a:p>
          <a:p>
            <a:pPr marL="53975" indent="0">
              <a:lnSpc>
                <a:spcPct val="110000"/>
              </a:lnSpc>
              <a:spcBef>
                <a:spcPct val="40000"/>
              </a:spcBef>
              <a:buFont typeface="Wingdings" pitchFamily="2" charset="2"/>
              <a:buNone/>
              <a:defRPr/>
            </a:pPr>
            <a:r>
              <a:rPr lang="en-US" sz="2200" b="0" dirty="0" smtClean="0">
                <a:effectLst/>
                <a:latin typeface="Liberation Sans" panose="020B0604020202020204" pitchFamily="34" charset="0"/>
              </a:rPr>
              <a:t>Losses are estimated:</a:t>
            </a:r>
          </a:p>
          <a:p>
            <a:pPr marL="571500" lvl="1" indent="-342900">
              <a:lnSpc>
                <a:spcPct val="110000"/>
              </a:lnSpc>
              <a:spcBef>
                <a:spcPct val="40000"/>
              </a:spcBef>
              <a:buClr>
                <a:schemeClr val="accent6">
                  <a:lumMod val="50000"/>
                </a:schemeClr>
              </a:buClr>
              <a:buSzPct val="80000"/>
              <a:buFont typeface="Wingdings" pitchFamily="2" charset="2"/>
              <a:buChar char="u"/>
              <a:defRPr/>
            </a:pPr>
            <a:r>
              <a:rPr lang="en-US" sz="2100" b="0" dirty="0" smtClean="0">
                <a:effectLst/>
                <a:latin typeface="Liberation Sans" panose="020B0604020202020204" pitchFamily="34" charset="0"/>
              </a:rPr>
              <a:t>Percentage-of-sales.</a:t>
            </a:r>
          </a:p>
          <a:p>
            <a:pPr marL="571500" lvl="1" indent="-342900">
              <a:lnSpc>
                <a:spcPct val="110000"/>
              </a:lnSpc>
              <a:spcBef>
                <a:spcPct val="40000"/>
              </a:spcBef>
              <a:buClr>
                <a:schemeClr val="accent6">
                  <a:lumMod val="50000"/>
                </a:schemeClr>
              </a:buClr>
              <a:buSzPct val="80000"/>
              <a:buFont typeface="Wingdings" pitchFamily="2" charset="2"/>
              <a:buChar char="u"/>
              <a:defRPr/>
            </a:pPr>
            <a:r>
              <a:rPr lang="en-US" sz="2100" b="0" dirty="0" smtClean="0">
                <a:effectLst/>
                <a:latin typeface="Liberation Sans" panose="020B0604020202020204" pitchFamily="34" charset="0"/>
              </a:rPr>
              <a:t>Percentage-of-receivables.</a:t>
            </a:r>
          </a:p>
          <a:p>
            <a:pPr marL="571500" lvl="1" indent="-342900">
              <a:lnSpc>
                <a:spcPct val="110000"/>
              </a:lnSpc>
              <a:spcBef>
                <a:spcPct val="40000"/>
              </a:spcBef>
              <a:buClr>
                <a:schemeClr val="accent6">
                  <a:lumMod val="50000"/>
                </a:schemeClr>
              </a:buClr>
              <a:buSzPct val="80000"/>
              <a:buFont typeface="Wingdings" pitchFamily="2" charset="2"/>
              <a:buChar char="u"/>
              <a:defRPr/>
            </a:pPr>
            <a:r>
              <a:rPr lang="en-US" sz="2100" b="0" dirty="0" smtClean="0">
                <a:effectLst/>
                <a:latin typeface="Liberation Sans" panose="020B0604020202020204" pitchFamily="34" charset="0"/>
              </a:rPr>
              <a:t>IFRS requires when bad debts are material in amount.</a:t>
            </a:r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485775" y="1447800"/>
            <a:ext cx="8201025" cy="552450"/>
          </a:xfrm>
          <a:prstGeom prst="rect">
            <a:avLst/>
          </a:prstGeom>
          <a:solidFill>
            <a:srgbClr val="FCF6DA"/>
          </a:solidFill>
          <a:ln w="57150" cmpd="thickThin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0" rIns="90488" bIns="44450" anchor="ctr"/>
          <a:lstStyle>
            <a:lvl1pPr marL="342900" indent="-342900"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sz="2400" b="1" dirty="0">
                <a:solidFill>
                  <a:srgbClr val="000000"/>
                </a:solidFill>
                <a:latin typeface="Liberation Sans" panose="020B0604020202020204" pitchFamily="34" charset="0"/>
              </a:rPr>
              <a:t>Methods of Accounting for Uncollectible Accounts</a:t>
            </a:r>
          </a:p>
        </p:txBody>
      </p:sp>
      <p:sp>
        <p:nvSpPr>
          <p:cNvPr id="985095" name="Rectangle 7"/>
          <p:cNvSpPr>
            <a:spLocks noChangeArrowheads="1"/>
          </p:cNvSpPr>
          <p:nvPr/>
        </p:nvSpPr>
        <p:spPr bwMode="auto">
          <a:xfrm>
            <a:off x="257175" y="2514600"/>
            <a:ext cx="4133850" cy="3657600"/>
          </a:xfrm>
          <a:prstGeom prst="rect">
            <a:avLst/>
          </a:prstGeom>
          <a:solidFill>
            <a:srgbClr val="FCF6DA"/>
          </a:solidFill>
          <a:ln w="57150" cmpd="thickThin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137160" rIns="90488" bIns="44450"/>
          <a:lstStyle/>
          <a:p>
            <a:pPr>
              <a:spcBef>
                <a:spcPct val="20000"/>
              </a:spcBef>
              <a:defRPr/>
            </a:pPr>
            <a:r>
              <a:rPr lang="en-US" sz="25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Direct Write-Off</a:t>
            </a:r>
          </a:p>
          <a:p>
            <a:pPr marL="53975" algn="l">
              <a:lnSpc>
                <a:spcPct val="110000"/>
              </a:lnSpc>
              <a:spcBef>
                <a:spcPct val="40000"/>
              </a:spcBef>
              <a:defRPr/>
            </a:pPr>
            <a:r>
              <a:rPr lang="en-US" sz="2200" dirty="0">
                <a:solidFill>
                  <a:schemeClr val="bg2"/>
                </a:solidFill>
                <a:latin typeface="Liberation Sans" panose="020B0604020202020204" pitchFamily="34" charset="0"/>
              </a:rPr>
              <a:t>Theoretically deficient:</a:t>
            </a:r>
          </a:p>
          <a:p>
            <a:pPr marL="571500" lvl="1" indent="-342900" algn="l">
              <a:lnSpc>
                <a:spcPct val="110000"/>
              </a:lnSpc>
              <a:spcBef>
                <a:spcPct val="40000"/>
              </a:spcBef>
              <a:buClr>
                <a:schemeClr val="accent6">
                  <a:lumMod val="50000"/>
                </a:schemeClr>
              </a:buClr>
              <a:buSzPct val="80000"/>
              <a:buFont typeface="Wingdings" pitchFamily="2" charset="2"/>
              <a:buChar char="u"/>
              <a:defRPr/>
            </a:pPr>
            <a:r>
              <a:rPr lang="en-US" sz="2100" dirty="0">
                <a:solidFill>
                  <a:schemeClr val="bg2"/>
                </a:solidFill>
                <a:latin typeface="Liberation Sans" panose="020B0604020202020204" pitchFamily="34" charset="0"/>
              </a:rPr>
              <a:t>No matching.</a:t>
            </a:r>
          </a:p>
          <a:p>
            <a:pPr marL="571500" lvl="1" indent="-342900" algn="l">
              <a:lnSpc>
                <a:spcPct val="110000"/>
              </a:lnSpc>
              <a:spcBef>
                <a:spcPct val="40000"/>
              </a:spcBef>
              <a:buClr>
                <a:schemeClr val="accent6">
                  <a:lumMod val="50000"/>
                </a:schemeClr>
              </a:buClr>
              <a:buSzPct val="80000"/>
              <a:buFont typeface="Wingdings" pitchFamily="2" charset="2"/>
              <a:buChar char="u"/>
              <a:defRPr/>
            </a:pPr>
            <a:r>
              <a:rPr lang="en-US" sz="2100" dirty="0">
                <a:solidFill>
                  <a:schemeClr val="bg2"/>
                </a:solidFill>
                <a:latin typeface="Liberation Sans" panose="020B0604020202020204" pitchFamily="34" charset="0"/>
              </a:rPr>
              <a:t>Receivable not stated at cash realizable value.</a:t>
            </a:r>
          </a:p>
          <a:p>
            <a:pPr marL="571500" lvl="1" indent="-342900" algn="l">
              <a:lnSpc>
                <a:spcPct val="110000"/>
              </a:lnSpc>
              <a:spcBef>
                <a:spcPct val="40000"/>
              </a:spcBef>
              <a:buClr>
                <a:schemeClr val="accent6">
                  <a:lumMod val="50000"/>
                </a:schemeClr>
              </a:buClr>
              <a:buSzPct val="80000"/>
              <a:buFont typeface="Wingdings" pitchFamily="2" charset="2"/>
              <a:buChar char="u"/>
              <a:defRPr/>
            </a:pPr>
            <a:r>
              <a:rPr lang="en-US" sz="2100" dirty="0">
                <a:solidFill>
                  <a:schemeClr val="bg2"/>
                </a:solidFill>
                <a:latin typeface="Liberation Sans" panose="020B0604020202020204" pitchFamily="34" charset="0"/>
              </a:rPr>
              <a:t>Not </a:t>
            </a:r>
            <a:r>
              <a:rPr lang="en-US" sz="2100" dirty="0" smtClean="0">
                <a:solidFill>
                  <a:schemeClr val="bg2"/>
                </a:solidFill>
                <a:latin typeface="Liberation Sans" panose="020B0604020202020204" pitchFamily="34" charset="0"/>
              </a:rPr>
              <a:t>appropriate when amount uncollectible is material.</a:t>
            </a:r>
            <a:endParaRPr lang="en-US" sz="2100" dirty="0">
              <a:solidFill>
                <a:schemeClr val="bg2"/>
              </a:solidFill>
              <a:latin typeface="Liberation Sans" panose="020B0604020202020204" pitchFamily="34" charset="0"/>
            </a:endParaRPr>
          </a:p>
        </p:txBody>
      </p:sp>
      <p:sp>
        <p:nvSpPr>
          <p:cNvPr id="985096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 w="127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>
                <a:solidFill>
                  <a:schemeClr val="accent6">
                    <a:lumMod val="50000"/>
                  </a:schemeClr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Valuation of Accounts Receivable</a:t>
            </a:r>
          </a:p>
        </p:txBody>
      </p:sp>
      <p:sp>
        <p:nvSpPr>
          <p:cNvPr id="9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851804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148" name="Rectangle 1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229600" cy="560388"/>
          </a:xfrm>
          <a:noFill/>
          <a:ln w="127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Allowance Method</a:t>
            </a:r>
            <a:endParaRPr lang="en-US" sz="3200" kern="1200" dirty="0">
              <a:solidFill>
                <a:schemeClr val="tx1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57200" y="4837331"/>
            <a:ext cx="3962400" cy="953869"/>
          </a:xfrm>
          <a:prstGeom prst="rect">
            <a:avLst/>
          </a:prstGeom>
          <a:solidFill>
            <a:schemeClr val="accent3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1800" dirty="0">
                <a:latin typeface="Liberation Sans" panose="020B0604020202020204" pitchFamily="34" charset="0"/>
              </a:rPr>
              <a:t>The </a:t>
            </a: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percentage-of-sales basis </a:t>
            </a:r>
            <a:r>
              <a:rPr lang="en-US" sz="1800" dirty="0">
                <a:latin typeface="Liberation Sans" panose="020B0604020202020204" pitchFamily="34" charset="0"/>
              </a:rPr>
              <a:t>results in a better matching of expenses with revenues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800600" y="4837330"/>
            <a:ext cx="3962400" cy="953869"/>
          </a:xfrm>
          <a:prstGeom prst="rect">
            <a:avLst/>
          </a:prstGeom>
          <a:solidFill>
            <a:schemeClr val="accent3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1800" dirty="0">
                <a:latin typeface="Liberation Sans" panose="020B0604020202020204" pitchFamily="34" charset="0"/>
              </a:rPr>
              <a:t>The </a:t>
            </a: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percentage-of-receivables</a:t>
            </a:r>
          </a:p>
          <a:p>
            <a:r>
              <a:rPr lang="en-US" sz="1800" dirty="0">
                <a:latin typeface="Liberation Sans" panose="020B0604020202020204" pitchFamily="34" charset="0"/>
              </a:rPr>
              <a:t>basis produces the better estimate of </a:t>
            </a:r>
            <a:r>
              <a:rPr lang="en-US" sz="1800" dirty="0" smtClean="0">
                <a:latin typeface="Liberation Sans" panose="020B0604020202020204" pitchFamily="34" charset="0"/>
              </a:rPr>
              <a:t>cash </a:t>
            </a:r>
            <a:r>
              <a:rPr lang="en-US" sz="1800" dirty="0">
                <a:latin typeface="Liberation Sans" panose="020B0604020202020204" pitchFamily="34" charset="0"/>
              </a:rPr>
              <a:t>realizable value</a:t>
            </a:r>
          </a:p>
        </p:txBody>
      </p:sp>
      <p:pic>
        <p:nvPicPr>
          <p:cNvPr id="96358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1484531"/>
            <a:ext cx="8343900" cy="3126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6858000" y="801469"/>
            <a:ext cx="2057400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l"/>
            <a:r>
              <a:rPr lang="en-US" sz="1200" b="1" dirty="0">
                <a:solidFill>
                  <a:schemeClr val="accent6">
                    <a:lumMod val="50000"/>
                  </a:schemeClr>
                </a:solidFill>
                <a:latin typeface="Liberation Sans" panose="020B0604020202020204" pitchFamily="34" charset="0"/>
              </a:rPr>
              <a:t>ILLUSTRATION 7-7</a:t>
            </a:r>
          </a:p>
          <a:p>
            <a:pPr algn="l"/>
            <a:r>
              <a:rPr lang="en-US" sz="1200" dirty="0">
                <a:latin typeface="Liberation Sans" panose="020B0604020202020204" pitchFamily="34" charset="0"/>
              </a:rPr>
              <a:t>Comparison of Bases for</a:t>
            </a:r>
          </a:p>
          <a:p>
            <a:pPr algn="l"/>
            <a:r>
              <a:rPr lang="en-US" sz="1200" dirty="0">
                <a:latin typeface="Liberation Sans" panose="020B0604020202020204" pitchFamily="34" charset="0"/>
              </a:rPr>
              <a:t>Estimating Uncollectibles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22927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4"/>
          <p:cNvSpPr>
            <a:spLocks noChangeArrowheads="1"/>
          </p:cNvSpPr>
          <p:nvPr/>
        </p:nvSpPr>
        <p:spPr bwMode="auto">
          <a:xfrm>
            <a:off x="609600" y="1371600"/>
            <a:ext cx="7924800" cy="4050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685800" indent="-45720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ts val="1200"/>
              </a:spcBef>
            </a:pPr>
            <a:r>
              <a:rPr lang="en-US" altLang="en-US" sz="2700" b="1" dirty="0">
                <a:latin typeface="Liberation Sans" panose="020B0604020202020204" pitchFamily="34" charset="0"/>
              </a:rPr>
              <a:t>Percentage-of-Sales Approach </a:t>
            </a:r>
          </a:p>
          <a:p>
            <a:pPr lvl="1" algn="l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latin typeface="Liberation Sans" panose="020B0604020202020204" pitchFamily="34" charset="0"/>
              </a:rPr>
              <a:t>Percentage based upon past experience and anticipate credit policy.</a:t>
            </a:r>
          </a:p>
          <a:p>
            <a:pPr lvl="1" algn="l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latin typeface="Liberation Sans" panose="020B0604020202020204" pitchFamily="34" charset="0"/>
              </a:rPr>
              <a:t>Achieves better matching of </a:t>
            </a:r>
            <a:r>
              <a:rPr lang="en-US" altLang="en-US" sz="2200" dirty="0" smtClean="0">
                <a:latin typeface="Liberation Sans" panose="020B0604020202020204" pitchFamily="34" charset="0"/>
              </a:rPr>
              <a:t>cost and revenues</a:t>
            </a:r>
            <a:r>
              <a:rPr lang="en-US" altLang="en-US" sz="2200" dirty="0">
                <a:latin typeface="Liberation Sans" panose="020B0604020202020204" pitchFamily="34" charset="0"/>
              </a:rPr>
              <a:t>. </a:t>
            </a:r>
          </a:p>
          <a:p>
            <a:pPr lvl="1" algn="l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sz="2200" dirty="0">
                <a:latin typeface="Liberation Sans" panose="020B0604020202020204" pitchFamily="34" charset="0"/>
              </a:rPr>
              <a:t>Any balance in Allowance for Doubtful Accounts is </a:t>
            </a:r>
            <a:r>
              <a:rPr lang="en-US" altLang="en-US" sz="2200" dirty="0" smtClean="0">
                <a:latin typeface="Liberation Sans" panose="020B0604020202020204" pitchFamily="34" charset="0"/>
              </a:rPr>
              <a:t>ignored.</a:t>
            </a:r>
          </a:p>
          <a:p>
            <a:pPr lvl="1" algn="l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sz="2200" dirty="0" smtClean="0">
                <a:latin typeface="Liberation Sans" panose="020B0604020202020204" pitchFamily="34" charset="0"/>
              </a:rPr>
              <a:t>Method frequently </a:t>
            </a:r>
            <a:r>
              <a:rPr lang="en-US" sz="2200" dirty="0">
                <a:latin typeface="Liberation Sans" panose="020B0604020202020204" pitchFamily="34" charset="0"/>
              </a:rPr>
              <a:t>referred to as the </a:t>
            </a:r>
            <a:r>
              <a:rPr lang="en-US" sz="2200" b="1" dirty="0" smtClean="0">
                <a:latin typeface="Liberation Sans" panose="020B0604020202020204" pitchFamily="34" charset="0"/>
              </a:rPr>
              <a:t>income statement </a:t>
            </a:r>
            <a:r>
              <a:rPr lang="en-US" sz="2200" b="1" dirty="0">
                <a:latin typeface="Liberation Sans" panose="020B0604020202020204" pitchFamily="34" charset="0"/>
              </a:rPr>
              <a:t>approach</a:t>
            </a:r>
            <a:r>
              <a:rPr lang="en-US" sz="2200" dirty="0">
                <a:latin typeface="Liberation Sans" panose="020B0604020202020204" pitchFamily="34" charset="0"/>
              </a:rPr>
              <a:t>.</a:t>
            </a:r>
            <a:endParaRPr lang="en-US" altLang="en-US" sz="2200" dirty="0">
              <a:latin typeface="Liberation Sans" panose="020B0604020202020204" pitchFamily="34" charset="0"/>
            </a:endParaRPr>
          </a:p>
        </p:txBody>
      </p:sp>
      <p:sp>
        <p:nvSpPr>
          <p:cNvPr id="5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7" name="Rectangle 1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 w="127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Allowance Method</a:t>
            </a:r>
            <a:endParaRPr lang="en-US" sz="3200" kern="1200" dirty="0">
              <a:solidFill>
                <a:schemeClr val="tx1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74077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4"/>
          <p:cNvSpPr>
            <a:spLocks noChangeArrowheads="1"/>
          </p:cNvSpPr>
          <p:nvPr/>
        </p:nvSpPr>
        <p:spPr bwMode="auto">
          <a:xfrm>
            <a:off x="609600" y="1371600"/>
            <a:ext cx="8153400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60000"/>
              </a:spcBef>
            </a:pPr>
            <a:r>
              <a:rPr lang="en-US" altLang="en-US" sz="21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Illustration:</a:t>
            </a:r>
            <a:r>
              <a:rPr lang="en-US" altLang="en-US" sz="2100" dirty="0">
                <a:latin typeface="Liberation Sans" panose="020B0604020202020204" pitchFamily="34" charset="0"/>
              </a:rPr>
              <a:t>  Gonzalez Company estimates that about 1% of net credit </a:t>
            </a:r>
            <a:r>
              <a:rPr lang="en-US" altLang="en-US" sz="2100" dirty="0" smtClean="0">
                <a:latin typeface="Liberation Sans" panose="020B0604020202020204" pitchFamily="34" charset="0"/>
              </a:rPr>
              <a:t>sales will </a:t>
            </a:r>
            <a:r>
              <a:rPr lang="en-US" altLang="en-US" sz="2100" dirty="0">
                <a:latin typeface="Liberation Sans" panose="020B0604020202020204" pitchFamily="34" charset="0"/>
              </a:rPr>
              <a:t>become uncollectible.  If net credit sales </a:t>
            </a:r>
            <a:r>
              <a:rPr lang="en-US" altLang="en-US" sz="2100" dirty="0" smtClean="0">
                <a:latin typeface="Liberation Sans" panose="020B0604020202020204" pitchFamily="34" charset="0"/>
              </a:rPr>
              <a:t>are R$800,000 </a:t>
            </a:r>
            <a:r>
              <a:rPr lang="en-US" altLang="en-US" sz="2100" dirty="0">
                <a:latin typeface="Liberation Sans" panose="020B0604020202020204" pitchFamily="34" charset="0"/>
              </a:rPr>
              <a:t>for the year, it records bad debt expense as follows.</a:t>
            </a:r>
          </a:p>
        </p:txBody>
      </p:sp>
      <p:sp>
        <p:nvSpPr>
          <p:cNvPr id="991237" name="Rectangle 5"/>
          <p:cNvSpPr>
            <a:spLocks noChangeArrowheads="1"/>
          </p:cNvSpPr>
          <p:nvPr/>
        </p:nvSpPr>
        <p:spPr bwMode="auto">
          <a:xfrm>
            <a:off x="990600" y="2933700"/>
            <a:ext cx="7467600" cy="909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25000"/>
              </a:spcBef>
            </a:pPr>
            <a:r>
              <a:rPr lang="en-US" altLang="en-US" sz="2100" dirty="0">
                <a:latin typeface="Liberation Sans" panose="020B0604020202020204" pitchFamily="34" charset="0"/>
              </a:rPr>
              <a:t>Bad Debt Expense </a:t>
            </a:r>
            <a:r>
              <a:rPr lang="en-US" altLang="en-US" sz="1800" dirty="0" smtClean="0">
                <a:latin typeface="Liberation Sans" panose="020B0604020202020204" pitchFamily="34" charset="0"/>
              </a:rPr>
              <a:t>(1% x R$800,000)</a:t>
            </a:r>
            <a:r>
              <a:rPr lang="en-US" altLang="en-US" sz="2100" dirty="0">
                <a:latin typeface="Liberation Sans" panose="020B0604020202020204" pitchFamily="34" charset="0"/>
              </a:rPr>
              <a:t>	8,000</a:t>
            </a:r>
          </a:p>
          <a:p>
            <a:pPr algn="l">
              <a:lnSpc>
                <a:spcPct val="115000"/>
              </a:lnSpc>
              <a:spcBef>
                <a:spcPct val="25000"/>
              </a:spcBef>
            </a:pPr>
            <a:r>
              <a:rPr lang="en-US" altLang="en-US" sz="2100" dirty="0">
                <a:latin typeface="Liberation Sans" panose="020B0604020202020204" pitchFamily="34" charset="0"/>
              </a:rPr>
              <a:t>	Allowance for Doubtful Accounts 		8,000</a:t>
            </a:r>
          </a:p>
        </p:txBody>
      </p:sp>
      <p:sp>
        <p:nvSpPr>
          <p:cNvPr id="41989" name="Rectangle 7"/>
          <p:cNvSpPr>
            <a:spLocks noChangeArrowheads="1"/>
          </p:cNvSpPr>
          <p:nvPr/>
        </p:nvSpPr>
        <p:spPr bwMode="auto">
          <a:xfrm>
            <a:off x="7924800" y="1295400"/>
            <a:ext cx="685800" cy="228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Liberation Sans" panose="020B0604020202020204" pitchFamily="34" charset="0"/>
            </a:endParaRPr>
          </a:p>
        </p:txBody>
      </p:sp>
      <p:sp>
        <p:nvSpPr>
          <p:cNvPr id="41990" name="Text Box 9"/>
          <p:cNvSpPr txBox="1">
            <a:spLocks noChangeArrowheads="1"/>
          </p:cNvSpPr>
          <p:nvPr/>
        </p:nvSpPr>
        <p:spPr bwMode="auto">
          <a:xfrm>
            <a:off x="7162800" y="4114800"/>
            <a:ext cx="16002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 smtClean="0">
                <a:solidFill>
                  <a:srgbClr val="800000"/>
                </a:solidFill>
                <a:latin typeface="Liberation Sans" panose="020B0604020202020204" pitchFamily="34" charset="0"/>
              </a:rPr>
              <a:t>ILLUSTRATION 7-8</a:t>
            </a:r>
            <a:endParaRPr lang="en-US" altLang="en-US" sz="1200" b="1" dirty="0">
              <a:solidFill>
                <a:srgbClr val="8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9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pic>
        <p:nvPicPr>
          <p:cNvPr id="39946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419600"/>
            <a:ext cx="8382000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 w="127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Percentage-of-Sales Approach</a:t>
            </a:r>
            <a:endParaRPr lang="en-US" sz="3200" kern="1200" dirty="0">
              <a:solidFill>
                <a:schemeClr val="tx1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28201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12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912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12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912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1237" grpId="0" build="p"/>
      <p:bldP spid="4199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4"/>
          <p:cNvSpPr>
            <a:spLocks noChangeArrowheads="1"/>
          </p:cNvSpPr>
          <p:nvPr/>
        </p:nvSpPr>
        <p:spPr bwMode="auto">
          <a:xfrm>
            <a:off x="609600" y="1371600"/>
            <a:ext cx="8153400" cy="341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120000"/>
              </a:lnSpc>
              <a:spcBef>
                <a:spcPts val="1200"/>
              </a:spcBef>
              <a:defRPr/>
            </a:pPr>
            <a:r>
              <a:rPr lang="en-US" sz="2700" b="1" dirty="0">
                <a:latin typeface="Liberation Sans" panose="020B0604020202020204" pitchFamily="34" charset="0"/>
              </a:rPr>
              <a:t>Percentage-of-Receivables Approach </a:t>
            </a:r>
          </a:p>
          <a:p>
            <a:pPr marL="685800" lvl="1" indent="-457200" algn="l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  <a:defRPr/>
            </a:pPr>
            <a:r>
              <a:rPr lang="en-US" sz="2200" dirty="0">
                <a:latin typeface="Liberation Sans" panose="020B0604020202020204" pitchFamily="34" charset="0"/>
              </a:rPr>
              <a:t>Not matching.</a:t>
            </a:r>
          </a:p>
          <a:p>
            <a:pPr marL="685800" lvl="1" indent="-457200" algn="l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  <a:defRPr/>
            </a:pPr>
            <a:r>
              <a:rPr lang="en-US" sz="2200" dirty="0" smtClean="0">
                <a:latin typeface="Liberation Sans" panose="020B0604020202020204" pitchFamily="34" charset="0"/>
              </a:rPr>
              <a:t>Estimate </a:t>
            </a:r>
            <a:r>
              <a:rPr lang="en-US" sz="2200" dirty="0">
                <a:latin typeface="Liberation Sans" panose="020B0604020202020204" pitchFamily="34" charset="0"/>
              </a:rPr>
              <a:t>of the receivables’ realizable </a:t>
            </a:r>
            <a:r>
              <a:rPr lang="en-US" sz="2200" dirty="0" smtClean="0">
                <a:latin typeface="Liberation Sans" panose="020B0604020202020204" pitchFamily="34" charset="0"/>
              </a:rPr>
              <a:t>value.</a:t>
            </a:r>
            <a:endParaRPr lang="en-US" sz="2200" dirty="0">
              <a:latin typeface="Liberation Sans" panose="020B0604020202020204" pitchFamily="34" charset="0"/>
            </a:endParaRPr>
          </a:p>
          <a:p>
            <a:pPr algn="l">
              <a:lnSpc>
                <a:spcPct val="120000"/>
              </a:lnSpc>
              <a:spcBef>
                <a:spcPts val="1200"/>
              </a:spcBef>
              <a:defRPr/>
            </a:pPr>
            <a:r>
              <a:rPr lang="en-US" sz="2300" dirty="0" smtClean="0">
                <a:latin typeface="Liberation Sans" panose="020B0604020202020204" pitchFamily="34" charset="0"/>
              </a:rPr>
              <a:t>Companies may apply this method using </a:t>
            </a:r>
          </a:p>
          <a:p>
            <a:pPr marL="685800" lvl="1" indent="-457200" algn="l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  <a:defRPr/>
            </a:pPr>
            <a:r>
              <a:rPr lang="en-US" sz="2200" dirty="0" smtClean="0">
                <a:latin typeface="Liberation Sans" panose="020B0604020202020204" pitchFamily="34" charset="0"/>
              </a:rPr>
              <a:t>one </a:t>
            </a:r>
            <a:r>
              <a:rPr lang="en-US" sz="2200" b="1" dirty="0">
                <a:latin typeface="Liberation Sans" panose="020B0604020202020204" pitchFamily="34" charset="0"/>
              </a:rPr>
              <a:t>composite rate</a:t>
            </a:r>
            <a:r>
              <a:rPr lang="en-US" sz="2200" dirty="0">
                <a:latin typeface="Liberation Sans" panose="020B0604020202020204" pitchFamily="34" charset="0"/>
              </a:rPr>
              <a:t>, or</a:t>
            </a:r>
          </a:p>
          <a:p>
            <a:pPr marL="685800" lvl="1" indent="-457200" algn="l">
              <a:lnSpc>
                <a:spcPct val="120000"/>
              </a:lnSpc>
              <a:spcBef>
                <a:spcPts val="12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  <a:defRPr/>
            </a:pPr>
            <a:r>
              <a:rPr lang="en-US" sz="2200" dirty="0">
                <a:latin typeface="Liberation Sans" panose="020B0604020202020204" pitchFamily="34" charset="0"/>
              </a:rPr>
              <a:t>an </a:t>
            </a:r>
            <a:r>
              <a:rPr lang="en-US" sz="22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aging schedule </a:t>
            </a:r>
            <a:r>
              <a:rPr lang="en-US" sz="2200" dirty="0">
                <a:latin typeface="Liberation Sans" panose="020B0604020202020204" pitchFamily="34" charset="0"/>
              </a:rPr>
              <a:t>using different rates.</a:t>
            </a:r>
          </a:p>
        </p:txBody>
      </p:sp>
      <p:sp>
        <p:nvSpPr>
          <p:cNvPr id="5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7" name="Rectangle 1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 w="127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Allowance Method</a:t>
            </a:r>
            <a:endParaRPr lang="en-US" sz="3200" kern="1200" dirty="0">
              <a:solidFill>
                <a:schemeClr val="tx1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86351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5333" name="Rectangle 5"/>
          <p:cNvSpPr>
            <a:spLocks noChangeArrowheads="1"/>
          </p:cNvSpPr>
          <p:nvPr/>
        </p:nvSpPr>
        <p:spPr bwMode="auto">
          <a:xfrm>
            <a:off x="838200" y="5334000"/>
            <a:ext cx="7467600" cy="837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25000"/>
              </a:spcBef>
            </a:pPr>
            <a:r>
              <a:rPr lang="en-US" altLang="en-US" sz="1900" b="1" dirty="0">
                <a:latin typeface="Liberation Sans" panose="020B0604020202020204" pitchFamily="34" charset="0"/>
              </a:rPr>
              <a:t>Bad Debt Expense 	37,650</a:t>
            </a:r>
          </a:p>
          <a:p>
            <a:pPr algn="l">
              <a:lnSpc>
                <a:spcPct val="115000"/>
              </a:lnSpc>
              <a:spcBef>
                <a:spcPct val="25000"/>
              </a:spcBef>
            </a:pPr>
            <a:r>
              <a:rPr lang="en-US" altLang="en-US" sz="1900" b="1" dirty="0">
                <a:latin typeface="Liberation Sans" panose="020B0604020202020204" pitchFamily="34" charset="0"/>
              </a:rPr>
              <a:t>	Allowance for Doubtful Accounts 		37,650</a:t>
            </a:r>
          </a:p>
        </p:txBody>
      </p:sp>
      <p:sp>
        <p:nvSpPr>
          <p:cNvPr id="44036" name="Rectangle 6"/>
          <p:cNvSpPr>
            <a:spLocks noChangeArrowheads="1"/>
          </p:cNvSpPr>
          <p:nvPr/>
        </p:nvSpPr>
        <p:spPr bwMode="auto">
          <a:xfrm>
            <a:off x="7010400" y="2362200"/>
            <a:ext cx="1828800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sz="1800" dirty="0">
                <a:latin typeface="Liberation Sans" panose="020B0604020202020204" pitchFamily="34" charset="0"/>
              </a:rPr>
              <a:t>What entry would Wilson make assuming that the allowance account had a </a:t>
            </a:r>
            <a:r>
              <a:rPr lang="en-US" altLang="en-US" sz="1800" b="1" dirty="0">
                <a:solidFill>
                  <a:schemeClr val="accent6">
                    <a:lumMod val="50000"/>
                  </a:schemeClr>
                </a:solidFill>
                <a:latin typeface="Liberation Sans" panose="020B0604020202020204" pitchFamily="34" charset="0"/>
              </a:rPr>
              <a:t>zero balance</a:t>
            </a:r>
            <a:r>
              <a:rPr lang="en-US" altLang="en-US" sz="1800" dirty="0">
                <a:latin typeface="Liberation Sans" panose="020B0604020202020204" pitchFamily="34" charset="0"/>
              </a:rPr>
              <a:t>?</a:t>
            </a:r>
          </a:p>
        </p:txBody>
      </p:sp>
      <p:sp>
        <p:nvSpPr>
          <p:cNvPr id="44037" name="Text Box 7"/>
          <p:cNvSpPr txBox="1">
            <a:spLocks noChangeArrowheads="1"/>
          </p:cNvSpPr>
          <p:nvPr/>
        </p:nvSpPr>
        <p:spPr bwMode="auto">
          <a:xfrm>
            <a:off x="7010400" y="1447800"/>
            <a:ext cx="1828800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/>
            <a:r>
              <a:rPr lang="en-US" altLang="en-US" sz="1200" b="1" dirty="0" smtClean="0">
                <a:solidFill>
                  <a:srgbClr val="800000"/>
                </a:solidFill>
                <a:latin typeface="Liberation Sans" panose="020B0604020202020204" pitchFamily="34" charset="0"/>
              </a:rPr>
              <a:t>ILLUSTRATION 7-9</a:t>
            </a:r>
          </a:p>
          <a:p>
            <a:pPr algn="l"/>
            <a:r>
              <a:rPr lang="en-US" altLang="en-US" sz="1200" dirty="0" smtClean="0">
                <a:latin typeface="Liberation Sans" panose="020B0604020202020204" pitchFamily="34" charset="0"/>
              </a:rPr>
              <a:t>Accounts </a:t>
            </a:r>
            <a:r>
              <a:rPr lang="en-US" altLang="en-US" sz="1200" dirty="0">
                <a:latin typeface="Liberation Sans" panose="020B0604020202020204" pitchFamily="34" charset="0"/>
              </a:rPr>
              <a:t>Receivable Aging Schedule</a:t>
            </a:r>
          </a:p>
        </p:txBody>
      </p:sp>
      <p:sp>
        <p:nvSpPr>
          <p:cNvPr id="8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10" name="Rectangle 1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 w="127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Percentage-of-Receivables Approach</a:t>
            </a:r>
            <a:endParaRPr lang="en-US" sz="3200" kern="1200" dirty="0">
              <a:solidFill>
                <a:schemeClr val="tx1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pic>
        <p:nvPicPr>
          <p:cNvPr id="9646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61" y="1407240"/>
            <a:ext cx="6316639" cy="3774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447342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53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953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53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953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533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7381" name="Rectangle 5"/>
          <p:cNvSpPr>
            <a:spLocks noChangeArrowheads="1"/>
          </p:cNvSpPr>
          <p:nvPr/>
        </p:nvSpPr>
        <p:spPr bwMode="auto">
          <a:xfrm>
            <a:off x="838200" y="5334000"/>
            <a:ext cx="7467600" cy="837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25000"/>
              </a:spcBef>
            </a:pPr>
            <a:r>
              <a:rPr lang="en-US" altLang="en-US" sz="1900" b="1" dirty="0">
                <a:latin typeface="Liberation Sans" panose="020B0604020202020204" pitchFamily="34" charset="0"/>
              </a:rPr>
              <a:t>Bad Debt Expense  </a:t>
            </a:r>
            <a:r>
              <a:rPr lang="en-US" altLang="en-US" sz="1900" b="1" dirty="0" smtClean="0">
                <a:latin typeface="Liberation Sans" panose="020B0604020202020204" pitchFamily="34" charset="0"/>
              </a:rPr>
              <a:t>(€37,650 </a:t>
            </a:r>
            <a:r>
              <a:rPr lang="en-US" altLang="en-US" sz="1900" b="1" dirty="0">
                <a:latin typeface="Liberation Sans" panose="020B0604020202020204" pitchFamily="34" charset="0"/>
              </a:rPr>
              <a:t>– </a:t>
            </a:r>
            <a:r>
              <a:rPr lang="en-US" altLang="en-US" sz="1900" b="1" dirty="0" smtClean="0">
                <a:latin typeface="Liberation Sans" panose="020B0604020202020204" pitchFamily="34" charset="0"/>
              </a:rPr>
              <a:t>€800</a:t>
            </a:r>
            <a:r>
              <a:rPr lang="en-US" altLang="en-US" sz="1900" b="1" dirty="0">
                <a:latin typeface="Liberation Sans" panose="020B0604020202020204" pitchFamily="34" charset="0"/>
              </a:rPr>
              <a:t>)	36,850</a:t>
            </a:r>
          </a:p>
          <a:p>
            <a:pPr algn="l">
              <a:lnSpc>
                <a:spcPct val="115000"/>
              </a:lnSpc>
              <a:spcBef>
                <a:spcPct val="25000"/>
              </a:spcBef>
            </a:pPr>
            <a:r>
              <a:rPr lang="en-US" altLang="en-US" sz="1900" b="1" dirty="0">
                <a:latin typeface="Liberation Sans" panose="020B0604020202020204" pitchFamily="34" charset="0"/>
              </a:rPr>
              <a:t>	Allowance for Doubtful Accounts 		36,850</a:t>
            </a:r>
          </a:p>
        </p:txBody>
      </p:sp>
      <p:sp>
        <p:nvSpPr>
          <p:cNvPr id="45060" name="Rectangle 6"/>
          <p:cNvSpPr>
            <a:spLocks noChangeArrowheads="1"/>
          </p:cNvSpPr>
          <p:nvPr/>
        </p:nvSpPr>
        <p:spPr bwMode="auto">
          <a:xfrm>
            <a:off x="7010400" y="2362200"/>
            <a:ext cx="1828800" cy="2529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sz="1800" dirty="0">
                <a:latin typeface="Liberation Sans" panose="020B0604020202020204" pitchFamily="34" charset="0"/>
              </a:rPr>
              <a:t>What entry would Wilson make assuming the allowance account had a </a:t>
            </a:r>
            <a:r>
              <a:rPr lang="en-US" altLang="en-US" sz="18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credit balance of </a:t>
            </a:r>
            <a:r>
              <a:rPr lang="en-US" altLang="en-US" sz="1800" b="1" dirty="0" smtClean="0">
                <a:solidFill>
                  <a:srgbClr val="800000"/>
                </a:solidFill>
                <a:latin typeface="Liberation Sans" panose="020B0604020202020204" pitchFamily="34" charset="0"/>
              </a:rPr>
              <a:t>€800</a:t>
            </a:r>
            <a:r>
              <a:rPr lang="en-US" altLang="en-US" sz="1800" dirty="0" smtClean="0">
                <a:latin typeface="Liberation Sans" panose="020B0604020202020204" pitchFamily="34" charset="0"/>
              </a:rPr>
              <a:t> </a:t>
            </a:r>
            <a:r>
              <a:rPr lang="en-US" altLang="en-US" sz="1800" dirty="0">
                <a:latin typeface="Liberation Sans" panose="020B0604020202020204" pitchFamily="34" charset="0"/>
              </a:rPr>
              <a:t>before adjustment?</a:t>
            </a:r>
          </a:p>
        </p:txBody>
      </p:sp>
      <p:sp>
        <p:nvSpPr>
          <p:cNvPr id="8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61" y="1407240"/>
            <a:ext cx="6316639" cy="3774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10400" y="1447800"/>
            <a:ext cx="1828800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algn="ctr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/>
            <a:r>
              <a:rPr lang="en-US" altLang="en-US" sz="1200" b="1" dirty="0" smtClean="0">
                <a:solidFill>
                  <a:srgbClr val="800000"/>
                </a:solidFill>
                <a:latin typeface="Liberation Sans" panose="020B0604020202020204" pitchFamily="34" charset="0"/>
              </a:rPr>
              <a:t>ILLUSTRATION 7-9</a:t>
            </a:r>
          </a:p>
          <a:p>
            <a:pPr algn="l"/>
            <a:r>
              <a:rPr lang="en-US" altLang="en-US" sz="1200" dirty="0" smtClean="0">
                <a:latin typeface="Liberation Sans" panose="020B0604020202020204" pitchFamily="34" charset="0"/>
              </a:rPr>
              <a:t>Accounts </a:t>
            </a:r>
            <a:r>
              <a:rPr lang="en-US" altLang="en-US" sz="1200" dirty="0">
                <a:latin typeface="Liberation Sans" panose="020B0604020202020204" pitchFamily="34" charset="0"/>
              </a:rPr>
              <a:t>Receivable Aging Schedule</a:t>
            </a:r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 w="127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marL="0" algn="l"/>
            <a:r>
              <a:rPr lang="en-US" sz="3200" kern="120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Percentage-of-Receivables Approach</a:t>
            </a:r>
            <a:endParaRPr lang="en-US" sz="3200" kern="1200" dirty="0">
              <a:solidFill>
                <a:schemeClr val="tx1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99238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97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3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973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7381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9"/>
          <p:cNvSpPr>
            <a:spLocks noChangeArrowheads="1"/>
          </p:cNvSpPr>
          <p:nvPr/>
        </p:nvSpPr>
        <p:spPr bwMode="auto">
          <a:xfrm>
            <a:off x="609600" y="1371600"/>
            <a:ext cx="8305800" cy="868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en-US" sz="21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Illustration:</a:t>
            </a:r>
            <a:r>
              <a:rPr lang="en-US" altLang="en-US" sz="2100" b="1" dirty="0">
                <a:latin typeface="Liberation Sans" panose="020B0604020202020204" pitchFamily="34" charset="0"/>
              </a:rPr>
              <a:t>  </a:t>
            </a:r>
            <a:r>
              <a:rPr lang="en-US" altLang="en-US" sz="2100" dirty="0">
                <a:latin typeface="Liberation Sans" panose="020B0604020202020204" pitchFamily="34" charset="0"/>
              </a:rPr>
              <a:t>Sandel Company reports the following financial information before adjustments.</a:t>
            </a:r>
          </a:p>
        </p:txBody>
      </p:sp>
      <p:sp>
        <p:nvSpPr>
          <p:cNvPr id="46085" name="Rectangle 10"/>
          <p:cNvSpPr>
            <a:spLocks noChangeArrowheads="1"/>
          </p:cNvSpPr>
          <p:nvPr/>
        </p:nvSpPr>
        <p:spPr bwMode="auto">
          <a:xfrm>
            <a:off x="609600" y="4002088"/>
            <a:ext cx="75438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en-US" sz="22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Instructions:</a:t>
            </a:r>
            <a:r>
              <a:rPr lang="en-US" altLang="en-US" sz="2200" dirty="0">
                <a:latin typeface="Liberation Sans" panose="020B0604020202020204" pitchFamily="34" charset="0"/>
              </a:rPr>
              <a:t>  Prepare the journal entry to record bad debt expense assuming Sandel Company estimates bad debts at (a) 1% of net sales and (b) 5% of accounts receivable.</a:t>
            </a:r>
          </a:p>
        </p:txBody>
      </p:sp>
      <p:sp>
        <p:nvSpPr>
          <p:cNvPr id="7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pic>
        <p:nvPicPr>
          <p:cNvPr id="96563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185412"/>
            <a:ext cx="7790501" cy="170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12"/>
          <p:cNvSpPr txBox="1">
            <a:spLocks noChangeArrowheads="1"/>
          </p:cNvSpPr>
          <p:nvPr/>
        </p:nvSpPr>
        <p:spPr bwMode="auto">
          <a:xfrm>
            <a:off x="609600" y="381000"/>
            <a:ext cx="8229600" cy="5603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5667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10239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4811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9383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marL="0" algn="l"/>
            <a:r>
              <a:rPr lang="en-US" sz="3200" kern="120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Allowance Method</a:t>
            </a:r>
            <a:endParaRPr lang="en-US" sz="3200" kern="1200" dirty="0">
              <a:solidFill>
                <a:schemeClr val="tx1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35069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5655" name="Rectangle 7"/>
          <p:cNvSpPr>
            <a:spLocks noChangeArrowheads="1"/>
          </p:cNvSpPr>
          <p:nvPr/>
        </p:nvSpPr>
        <p:spPr bwMode="auto">
          <a:xfrm>
            <a:off x="990600" y="5029200"/>
            <a:ext cx="8077200" cy="121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25000"/>
              </a:spcBef>
            </a:pPr>
            <a:r>
              <a:rPr lang="en-US" altLang="en-US" sz="2000" dirty="0">
                <a:latin typeface="Liberation Sans" panose="020B0604020202020204" pitchFamily="34" charset="0"/>
              </a:rPr>
              <a:t>Bad Debt Expense	7,500</a:t>
            </a:r>
          </a:p>
          <a:p>
            <a:pPr algn="l">
              <a:lnSpc>
                <a:spcPct val="115000"/>
              </a:lnSpc>
              <a:spcBef>
                <a:spcPct val="25000"/>
              </a:spcBef>
            </a:pPr>
            <a:r>
              <a:rPr lang="en-US" altLang="en-US" sz="2000" dirty="0">
                <a:latin typeface="Liberation Sans" panose="020B0604020202020204" pitchFamily="34" charset="0"/>
              </a:rPr>
              <a:t>	Allowance for Doubtful Accounts		7,500</a:t>
            </a:r>
          </a:p>
          <a:p>
            <a:pPr algn="l">
              <a:lnSpc>
                <a:spcPct val="115000"/>
              </a:lnSpc>
              <a:spcBef>
                <a:spcPct val="25000"/>
              </a:spcBef>
            </a:pPr>
            <a:r>
              <a:rPr lang="en-US" altLang="en-US" sz="1600" dirty="0" smtClean="0">
                <a:latin typeface="Liberation Sans" panose="020B0604020202020204" pitchFamily="34" charset="0"/>
              </a:rPr>
              <a:t>(€800,000 </a:t>
            </a:r>
            <a:r>
              <a:rPr lang="en-US" altLang="en-US" sz="1600" dirty="0">
                <a:latin typeface="Liberation Sans" panose="020B0604020202020204" pitchFamily="34" charset="0"/>
              </a:rPr>
              <a:t>– </a:t>
            </a:r>
            <a:r>
              <a:rPr lang="en-US" altLang="en-US" sz="1600" dirty="0" smtClean="0">
                <a:latin typeface="Liberation Sans" panose="020B0604020202020204" pitchFamily="34" charset="0"/>
              </a:rPr>
              <a:t>€50,000</a:t>
            </a:r>
            <a:r>
              <a:rPr lang="en-US" altLang="en-US" sz="1600" dirty="0">
                <a:latin typeface="Liberation Sans" panose="020B0604020202020204" pitchFamily="34" charset="0"/>
              </a:rPr>
              <a:t>) x 1% = </a:t>
            </a:r>
            <a:r>
              <a:rPr lang="en-US" altLang="en-US" sz="1600" dirty="0" smtClean="0">
                <a:latin typeface="Liberation Sans" panose="020B0604020202020204" pitchFamily="34" charset="0"/>
              </a:rPr>
              <a:t>€7,500</a:t>
            </a:r>
            <a:endParaRPr lang="en-US" altLang="en-US" sz="1600" dirty="0">
              <a:latin typeface="Liberation Sans" panose="020B0604020202020204" pitchFamily="34" charset="0"/>
            </a:endParaRPr>
          </a:p>
        </p:txBody>
      </p:sp>
      <p:sp>
        <p:nvSpPr>
          <p:cNvPr id="9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47112" name="Rectangle 9"/>
          <p:cNvSpPr>
            <a:spLocks noChangeArrowheads="1"/>
          </p:cNvSpPr>
          <p:nvPr/>
        </p:nvSpPr>
        <p:spPr bwMode="auto">
          <a:xfrm>
            <a:off x="609600" y="1371600"/>
            <a:ext cx="8305800" cy="868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en-US" sz="21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Illustration:</a:t>
            </a:r>
            <a:r>
              <a:rPr lang="en-US" altLang="en-US" sz="2100" b="1" dirty="0">
                <a:latin typeface="Liberation Sans" panose="020B0604020202020204" pitchFamily="34" charset="0"/>
              </a:rPr>
              <a:t>  </a:t>
            </a:r>
            <a:r>
              <a:rPr lang="en-US" altLang="en-US" sz="2100" dirty="0">
                <a:latin typeface="Liberation Sans" panose="020B0604020202020204" pitchFamily="34" charset="0"/>
              </a:rPr>
              <a:t>Sandel Company reports the following financial information before adjustments.</a:t>
            </a:r>
          </a:p>
        </p:txBody>
      </p:sp>
      <p:sp>
        <p:nvSpPr>
          <p:cNvPr id="47113" name="Rectangle 5"/>
          <p:cNvSpPr>
            <a:spLocks noChangeArrowheads="1"/>
          </p:cNvSpPr>
          <p:nvPr/>
        </p:nvSpPr>
        <p:spPr bwMode="auto">
          <a:xfrm>
            <a:off x="609600" y="4003675"/>
            <a:ext cx="8458200" cy="90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en-US" sz="22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Instructions:  </a:t>
            </a:r>
            <a:r>
              <a:rPr lang="en-US" altLang="en-US" sz="2200" dirty="0">
                <a:latin typeface="Liberation Sans" panose="020B0604020202020204" pitchFamily="34" charset="0"/>
              </a:rPr>
              <a:t>Prepare the journal entry assuming Sandel estimates bad debts at (b) </a:t>
            </a:r>
            <a:r>
              <a:rPr lang="en-US" altLang="en-US" sz="22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1% of net sales</a:t>
            </a:r>
            <a:r>
              <a:rPr lang="en-US" altLang="en-US" sz="2200" dirty="0">
                <a:latin typeface="Liberation Sans" panose="020B0604020202020204" pitchFamily="34" charset="0"/>
              </a:rPr>
              <a:t>.</a:t>
            </a:r>
          </a:p>
        </p:txBody>
      </p:sp>
      <p:sp>
        <p:nvSpPr>
          <p:cNvPr id="10" name="Rectangle 12"/>
          <p:cNvSpPr txBox="1">
            <a:spLocks noChangeArrowheads="1"/>
          </p:cNvSpPr>
          <p:nvPr/>
        </p:nvSpPr>
        <p:spPr bwMode="auto">
          <a:xfrm>
            <a:off x="609600" y="381000"/>
            <a:ext cx="8229600" cy="5603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5667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10239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4811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9383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marL="0" algn="l"/>
            <a:r>
              <a:rPr lang="en-US" sz="3200" kern="120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Allowance Method</a:t>
            </a:r>
            <a:endParaRPr lang="en-US" sz="3200" kern="1200" dirty="0">
              <a:solidFill>
                <a:schemeClr val="tx1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185412"/>
            <a:ext cx="7790501" cy="170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39111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5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95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56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956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56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956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5655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5"/>
          <p:cNvSpPr>
            <a:spLocks noChangeArrowheads="1"/>
          </p:cNvSpPr>
          <p:nvPr/>
        </p:nvSpPr>
        <p:spPr bwMode="auto">
          <a:xfrm>
            <a:off x="609600" y="4003675"/>
            <a:ext cx="8458200" cy="9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en-US" sz="22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Instructions:  </a:t>
            </a:r>
            <a:r>
              <a:rPr lang="en-US" altLang="en-US" sz="2200" dirty="0">
                <a:latin typeface="Liberation Sans" panose="020B0604020202020204" pitchFamily="34" charset="0"/>
              </a:rPr>
              <a:t>Prepare the journal entry assuming Sandel estimates bad debts at (b) </a:t>
            </a:r>
            <a:r>
              <a:rPr lang="en-US" altLang="en-US" sz="22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5% of accounts receivable</a:t>
            </a:r>
            <a:r>
              <a:rPr lang="en-US" altLang="en-US" sz="2200" dirty="0">
                <a:latin typeface="Liberation Sans" panose="020B0604020202020204" pitchFamily="34" charset="0"/>
              </a:rPr>
              <a:t>.</a:t>
            </a:r>
          </a:p>
        </p:txBody>
      </p:sp>
      <p:sp>
        <p:nvSpPr>
          <p:cNvPr id="797703" name="Rectangle 7"/>
          <p:cNvSpPr>
            <a:spLocks noChangeArrowheads="1"/>
          </p:cNvSpPr>
          <p:nvPr/>
        </p:nvSpPr>
        <p:spPr bwMode="auto">
          <a:xfrm>
            <a:off x="990600" y="5029200"/>
            <a:ext cx="8077200" cy="121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25000"/>
              </a:spcBef>
            </a:pPr>
            <a:r>
              <a:rPr lang="en-US" altLang="en-US" sz="2000" dirty="0">
                <a:latin typeface="Liberation Sans" panose="020B0604020202020204" pitchFamily="34" charset="0"/>
              </a:rPr>
              <a:t>Bad Debt Expense	6,000</a:t>
            </a:r>
          </a:p>
          <a:p>
            <a:pPr algn="l">
              <a:lnSpc>
                <a:spcPct val="115000"/>
              </a:lnSpc>
              <a:spcBef>
                <a:spcPct val="25000"/>
              </a:spcBef>
            </a:pPr>
            <a:r>
              <a:rPr lang="en-US" altLang="en-US" sz="2000" dirty="0">
                <a:latin typeface="Liberation Sans" panose="020B0604020202020204" pitchFamily="34" charset="0"/>
              </a:rPr>
              <a:t>	Allowance for Doubtful Accounts		6,000</a:t>
            </a:r>
          </a:p>
          <a:p>
            <a:pPr algn="l">
              <a:lnSpc>
                <a:spcPct val="115000"/>
              </a:lnSpc>
              <a:spcBef>
                <a:spcPct val="25000"/>
              </a:spcBef>
            </a:pPr>
            <a:r>
              <a:rPr lang="en-US" altLang="en-US" sz="1600" dirty="0" smtClean="0">
                <a:latin typeface="Liberation Sans" panose="020B0604020202020204" pitchFamily="34" charset="0"/>
              </a:rPr>
              <a:t>(€160,000 </a:t>
            </a:r>
            <a:r>
              <a:rPr lang="en-US" altLang="en-US" sz="1600" dirty="0">
                <a:latin typeface="Liberation Sans" panose="020B0604020202020204" pitchFamily="34" charset="0"/>
              </a:rPr>
              <a:t>x 5%) – </a:t>
            </a:r>
            <a:r>
              <a:rPr lang="en-US" altLang="en-US" sz="1600" dirty="0" smtClean="0">
                <a:latin typeface="Liberation Sans" panose="020B0604020202020204" pitchFamily="34" charset="0"/>
              </a:rPr>
              <a:t>€2,000</a:t>
            </a:r>
            <a:r>
              <a:rPr lang="en-US" altLang="en-US" sz="1600" dirty="0">
                <a:latin typeface="Liberation Sans" panose="020B0604020202020204" pitchFamily="34" charset="0"/>
              </a:rPr>
              <a:t>) = </a:t>
            </a:r>
            <a:r>
              <a:rPr lang="en-US" altLang="en-US" sz="1600" dirty="0" smtClean="0">
                <a:latin typeface="Liberation Sans" panose="020B0604020202020204" pitchFamily="34" charset="0"/>
              </a:rPr>
              <a:t>€6,000</a:t>
            </a:r>
            <a:endParaRPr lang="en-US" altLang="en-US" sz="1600" dirty="0">
              <a:latin typeface="Liberation Sans" panose="020B0604020202020204" pitchFamily="34" charset="0"/>
            </a:endParaRPr>
          </a:p>
        </p:txBody>
      </p:sp>
      <p:sp>
        <p:nvSpPr>
          <p:cNvPr id="9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48137" name="Rectangle 9"/>
          <p:cNvSpPr>
            <a:spLocks noChangeArrowheads="1"/>
          </p:cNvSpPr>
          <p:nvPr/>
        </p:nvSpPr>
        <p:spPr bwMode="auto">
          <a:xfrm>
            <a:off x="609600" y="1371600"/>
            <a:ext cx="8305800" cy="868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en-US" sz="21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Illustration:</a:t>
            </a:r>
            <a:r>
              <a:rPr lang="en-US" altLang="en-US" sz="2100" b="1" dirty="0">
                <a:latin typeface="Liberation Sans" panose="020B0604020202020204" pitchFamily="34" charset="0"/>
              </a:rPr>
              <a:t>  </a:t>
            </a:r>
            <a:r>
              <a:rPr lang="en-US" altLang="en-US" sz="2100" dirty="0">
                <a:latin typeface="Liberation Sans" panose="020B0604020202020204" pitchFamily="34" charset="0"/>
              </a:rPr>
              <a:t>Sandel Company reports the following financial information before adjustments.</a:t>
            </a:r>
          </a:p>
        </p:txBody>
      </p:sp>
      <p:sp>
        <p:nvSpPr>
          <p:cNvPr id="10" name="Rectangle 12"/>
          <p:cNvSpPr txBox="1">
            <a:spLocks noChangeArrowheads="1"/>
          </p:cNvSpPr>
          <p:nvPr/>
        </p:nvSpPr>
        <p:spPr bwMode="auto">
          <a:xfrm>
            <a:off x="609600" y="381000"/>
            <a:ext cx="8229600" cy="5603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marL="1095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5667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10239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4811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938338" algn="ctr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marL="0" algn="l"/>
            <a:r>
              <a:rPr lang="en-US" sz="3200" kern="120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Allowance Method</a:t>
            </a:r>
            <a:endParaRPr lang="en-US" sz="3200" kern="1200" dirty="0">
              <a:solidFill>
                <a:schemeClr val="tx1"/>
              </a:solidFill>
              <a:effectLst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185412"/>
            <a:ext cx="7790501" cy="170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76761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77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977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77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977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77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977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770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4"/>
          <p:cNvSpPr>
            <a:spLocks noChangeArrowheads="1"/>
          </p:cNvSpPr>
          <p:nvPr/>
        </p:nvSpPr>
        <p:spPr bwMode="auto">
          <a:xfrm>
            <a:off x="609600" y="1371600"/>
            <a:ext cx="8305800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en-US" sz="21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Illustration:  </a:t>
            </a:r>
            <a:r>
              <a:rPr lang="en-US" altLang="en-US" sz="2100" dirty="0">
                <a:latin typeface="Liberation Sans" panose="020B0604020202020204" pitchFamily="34" charset="0"/>
              </a:rPr>
              <a:t>The financial vice president of Brown Furniture authorizes a write-off of the </a:t>
            </a:r>
            <a:r>
              <a:rPr lang="en-US" altLang="en-US" sz="2100" dirty="0" smtClean="0">
                <a:latin typeface="Liberation Sans" panose="020B0604020202020204" pitchFamily="34" charset="0"/>
              </a:rPr>
              <a:t>£1,000 </a:t>
            </a:r>
            <a:r>
              <a:rPr lang="en-US" altLang="en-US" sz="2100" dirty="0">
                <a:latin typeface="Liberation Sans" panose="020B0604020202020204" pitchFamily="34" charset="0"/>
              </a:rPr>
              <a:t>balance owed by Randall Co. on March 1. The entry to record the write-off is:</a:t>
            </a:r>
          </a:p>
        </p:txBody>
      </p:sp>
      <p:sp>
        <p:nvSpPr>
          <p:cNvPr id="47107" name="Rectangle 5"/>
          <p:cNvSpPr>
            <a:spLocks noChangeArrowheads="1"/>
          </p:cNvSpPr>
          <p:nvPr/>
        </p:nvSpPr>
        <p:spPr bwMode="auto">
          <a:xfrm>
            <a:off x="914400" y="2711450"/>
            <a:ext cx="7620000" cy="86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3600" algn="r"/>
                <a:tab pos="720090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25000"/>
              </a:spcBef>
            </a:pPr>
            <a:r>
              <a:rPr lang="en-US" altLang="en-US" sz="2000" dirty="0">
                <a:latin typeface="Liberation Sans" panose="020B0604020202020204" pitchFamily="34" charset="0"/>
              </a:rPr>
              <a:t>Allowance for Doubtful Accounts	1,000</a:t>
            </a:r>
          </a:p>
          <a:p>
            <a:pPr algn="l">
              <a:lnSpc>
                <a:spcPct val="115000"/>
              </a:lnSpc>
              <a:spcBef>
                <a:spcPct val="25000"/>
              </a:spcBef>
            </a:pPr>
            <a:r>
              <a:rPr lang="en-US" altLang="en-US" sz="2000" dirty="0">
                <a:latin typeface="Liberation Sans" panose="020B0604020202020204" pitchFamily="34" charset="0"/>
              </a:rPr>
              <a:t>	Accounts Receivable		1,000</a:t>
            </a:r>
          </a:p>
        </p:txBody>
      </p:sp>
      <p:sp>
        <p:nvSpPr>
          <p:cNvPr id="49156" name="Rectangle 6"/>
          <p:cNvSpPr>
            <a:spLocks noChangeArrowheads="1"/>
          </p:cNvSpPr>
          <p:nvPr/>
        </p:nvSpPr>
        <p:spPr bwMode="auto">
          <a:xfrm>
            <a:off x="609600" y="3819525"/>
            <a:ext cx="8305800" cy="832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en-US" sz="2100" dirty="0">
                <a:latin typeface="Liberation Sans" panose="020B0604020202020204" pitchFamily="34" charset="0"/>
              </a:rPr>
              <a:t>Assume that on July 1, Randall Co. pays the </a:t>
            </a:r>
            <a:r>
              <a:rPr lang="en-US" altLang="en-US" sz="2100" dirty="0" smtClean="0">
                <a:latin typeface="Liberation Sans" panose="020B0604020202020204" pitchFamily="34" charset="0"/>
              </a:rPr>
              <a:t>£1,000 </a:t>
            </a:r>
            <a:r>
              <a:rPr lang="en-US" altLang="en-US" sz="2100" dirty="0">
                <a:latin typeface="Liberation Sans" panose="020B0604020202020204" pitchFamily="34" charset="0"/>
              </a:rPr>
              <a:t>amount that Brown had written off on March 1. These are the entries:</a:t>
            </a:r>
          </a:p>
        </p:txBody>
      </p:sp>
      <p:sp>
        <p:nvSpPr>
          <p:cNvPr id="47109" name="Rectangle 7"/>
          <p:cNvSpPr>
            <a:spLocks noChangeArrowheads="1"/>
          </p:cNvSpPr>
          <p:nvPr/>
        </p:nvSpPr>
        <p:spPr bwMode="auto">
          <a:xfrm>
            <a:off x="533400" y="4754563"/>
            <a:ext cx="8153400" cy="157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857250" indent="-457200">
              <a:tabLst>
                <a:tab pos="6343650" algn="r"/>
                <a:tab pos="760095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6343650" algn="r"/>
                <a:tab pos="760095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6343650" algn="r"/>
                <a:tab pos="760095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6343650" algn="r"/>
                <a:tab pos="760095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6343650" algn="r"/>
                <a:tab pos="760095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343650" algn="r"/>
                <a:tab pos="760095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343650" algn="r"/>
                <a:tab pos="760095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343650" algn="r"/>
                <a:tab pos="760095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343650" algn="r"/>
                <a:tab pos="7600950" algn="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Accounts Receivable	1,000</a:t>
            </a:r>
          </a:p>
          <a:p>
            <a:pPr algn="l">
              <a:lnSpc>
                <a:spcPct val="11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	Allowance for Doubtful Accounts 		1,000</a:t>
            </a:r>
          </a:p>
          <a:p>
            <a:pPr algn="l">
              <a:lnSpc>
                <a:spcPct val="115000"/>
              </a:lnSpc>
              <a:spcBef>
                <a:spcPct val="25000"/>
              </a:spcBef>
            </a:pPr>
            <a:r>
              <a:rPr lang="en-US" altLang="en-US" sz="2000" dirty="0">
                <a:latin typeface="Liberation Sans" panose="020B0604020202020204" pitchFamily="34" charset="0"/>
              </a:rPr>
              <a:t>Cash 	1,000</a:t>
            </a:r>
          </a:p>
          <a:p>
            <a:pPr algn="l">
              <a:lnSpc>
                <a:spcPct val="115000"/>
              </a:lnSpc>
            </a:pPr>
            <a:r>
              <a:rPr lang="en-US" altLang="en-US" sz="2000" dirty="0">
                <a:latin typeface="Liberation Sans" panose="020B0604020202020204" pitchFamily="34" charset="0"/>
              </a:rPr>
              <a:t>	Accounts Receivable		1,000</a:t>
            </a:r>
          </a:p>
        </p:txBody>
      </p:sp>
      <p:sp>
        <p:nvSpPr>
          <p:cNvPr id="999433" name="Rectangle 9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81000"/>
            <a:ext cx="8229600" cy="560388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 algn="l">
              <a:defRPr/>
            </a:pPr>
            <a:r>
              <a:rPr lang="en-US" sz="3200" i="0" kern="1200" dirty="0" smtClean="0">
                <a:solidFill>
                  <a:schemeClr val="tx1"/>
                </a:solidFill>
                <a:effectLst/>
                <a:latin typeface="Liberation Sans" panose="020B0604020202020204" pitchFamily="34" charset="0"/>
                <a:ea typeface="+mn-ea"/>
                <a:cs typeface="+mn-cs"/>
              </a:rPr>
              <a:t>Write-Off of Uncollectible Accounts</a:t>
            </a:r>
          </a:p>
        </p:txBody>
      </p:sp>
      <p:sp>
        <p:nvSpPr>
          <p:cNvPr id="8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5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91518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71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7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build="p" bldLvl="2"/>
      <p:bldP spid="47109" grpId="0" build="p" bldLvl="2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878" name="Text Box 6"/>
          <p:cNvSpPr txBox="1">
            <a:spLocks noChangeArrowheads="1"/>
          </p:cNvSpPr>
          <p:nvPr/>
        </p:nvSpPr>
        <p:spPr bwMode="auto">
          <a:xfrm>
            <a:off x="609600" y="1371600"/>
            <a:ext cx="7467600" cy="2767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01638" indent="-4016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084263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60020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17170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74320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720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indent="0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SzPct val="80000"/>
            </a:pPr>
            <a:r>
              <a:rPr lang="en-US" altLang="en-US" sz="2300" dirty="0">
                <a:latin typeface="Liberation Sans" panose="020B0604020202020204" pitchFamily="34" charset="0"/>
              </a:rPr>
              <a:t>Supported by a formal </a:t>
            </a:r>
            <a:r>
              <a:rPr lang="en-US" altLang="en-US" sz="23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promissory note</a:t>
            </a:r>
            <a:r>
              <a:rPr lang="en-US" altLang="en-US" sz="2300" dirty="0">
                <a:latin typeface="Liberation Sans" panose="020B0604020202020204" pitchFamily="34" charset="0"/>
              </a:rPr>
              <a:t>.</a:t>
            </a:r>
          </a:p>
          <a:p>
            <a:pPr marL="682625" indent="-450850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 dirty="0" smtClean="0">
                <a:latin typeface="Liberation Sans" panose="020B0604020202020204" pitchFamily="34" charset="0"/>
              </a:rPr>
              <a:t>A </a:t>
            </a:r>
            <a:r>
              <a:rPr lang="en-US" altLang="en-US" sz="2100" dirty="0">
                <a:latin typeface="Liberation Sans" panose="020B0604020202020204" pitchFamily="34" charset="0"/>
              </a:rPr>
              <a:t>negotiable instrument.</a:t>
            </a:r>
          </a:p>
          <a:p>
            <a:pPr marL="682625" indent="-450850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 dirty="0">
                <a:latin typeface="Liberation Sans" panose="020B0604020202020204" pitchFamily="34" charset="0"/>
              </a:rPr>
              <a:t>Maker signs in favor of a Payee.</a:t>
            </a:r>
          </a:p>
          <a:p>
            <a:pPr marL="682625" indent="-450850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 dirty="0">
                <a:latin typeface="Liberation Sans" panose="020B0604020202020204" pitchFamily="34" charset="0"/>
              </a:rPr>
              <a:t>Interest-bearing (has a stated rate of interest) OR</a:t>
            </a:r>
          </a:p>
          <a:p>
            <a:pPr marL="682625" indent="-450850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 dirty="0">
                <a:latin typeface="Liberation Sans" panose="020B0604020202020204" pitchFamily="34" charset="0"/>
              </a:rPr>
              <a:t>Zero-interest-bearing (interest included in face amount).</a:t>
            </a:r>
          </a:p>
        </p:txBody>
      </p:sp>
      <p:sp>
        <p:nvSpPr>
          <p:cNvPr id="6" name="Rectangle 9"/>
          <p:cNvSpPr txBox="1">
            <a:spLocks noChangeArrowheads="1"/>
          </p:cNvSpPr>
          <p:nvPr/>
        </p:nvSpPr>
        <p:spPr bwMode="auto">
          <a:xfrm>
            <a:off x="609600" y="381000"/>
            <a:ext cx="8229600" cy="560388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>
              <a:defRPr sz="3200" b="1">
                <a:solidFill>
                  <a:srgbClr val="0000E2"/>
                </a:solidFill>
                <a:effectLst/>
                <a:latin typeface="Liberation Sans" panose="020B0604020202020204" pitchFamily="34" charset="0"/>
              </a:defRPr>
            </a:lvl1pPr>
            <a:lvl2pPr marL="109538"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marL="109538"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marL="109538"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marL="109538"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566738" algn="ctr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1023938" algn="ctr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481138" algn="ctr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938338" algn="ctr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r>
              <a:rPr lang="en-US" dirty="0" smtClean="0"/>
              <a:t>NOTES RECEIVABLE</a:t>
            </a:r>
            <a:endParaRPr lang="en-US" dirty="0"/>
          </a:p>
        </p:txBody>
      </p:sp>
      <p:sp>
        <p:nvSpPr>
          <p:cNvPr id="7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6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926" name="Text Box 6"/>
          <p:cNvSpPr txBox="1">
            <a:spLocks noChangeArrowheads="1"/>
          </p:cNvSpPr>
          <p:nvPr/>
        </p:nvSpPr>
        <p:spPr bwMode="auto">
          <a:xfrm>
            <a:off x="609600" y="1371600"/>
            <a:ext cx="7620000" cy="3840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01638" indent="-4016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084263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60020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17170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74320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720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indent="0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80000"/>
            </a:pPr>
            <a:r>
              <a:rPr lang="en-US" altLang="en-US" sz="2500" b="1" dirty="0">
                <a:latin typeface="Liberation Sans" panose="020B0604020202020204" pitchFamily="34" charset="0"/>
              </a:rPr>
              <a:t>Generally originate from:</a:t>
            </a:r>
          </a:p>
          <a:p>
            <a:pPr marL="682625" indent="-450850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200" dirty="0" smtClean="0">
                <a:latin typeface="Liberation Sans" panose="020B0604020202020204" pitchFamily="34" charset="0"/>
              </a:rPr>
              <a:t>Customers </a:t>
            </a:r>
            <a:r>
              <a:rPr lang="en-US" altLang="en-US" sz="2200" dirty="0">
                <a:latin typeface="Liberation Sans" panose="020B0604020202020204" pitchFamily="34" charset="0"/>
              </a:rPr>
              <a:t>who need to extend payment period of an outstanding receivable. </a:t>
            </a:r>
          </a:p>
          <a:p>
            <a:pPr marL="682625" indent="-450850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200" dirty="0">
                <a:latin typeface="Liberation Sans" panose="020B0604020202020204" pitchFamily="34" charset="0"/>
              </a:rPr>
              <a:t>High-risk or new customers.</a:t>
            </a:r>
          </a:p>
          <a:p>
            <a:pPr marL="682625" indent="-450850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200" dirty="0">
                <a:latin typeface="Liberation Sans" panose="020B0604020202020204" pitchFamily="34" charset="0"/>
              </a:rPr>
              <a:t>Loans to employees and subsidiaries.</a:t>
            </a:r>
          </a:p>
          <a:p>
            <a:pPr marL="682625" indent="-450850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200" dirty="0">
                <a:latin typeface="Liberation Sans" panose="020B0604020202020204" pitchFamily="34" charset="0"/>
              </a:rPr>
              <a:t>Sales of property, plant, and equipment.</a:t>
            </a:r>
          </a:p>
          <a:p>
            <a:pPr marL="682625" indent="-450850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200" dirty="0">
                <a:latin typeface="Liberation Sans" panose="020B0604020202020204" pitchFamily="34" charset="0"/>
              </a:rPr>
              <a:t>Lending transactions (the majority of notes).</a:t>
            </a:r>
          </a:p>
        </p:txBody>
      </p:sp>
      <p:sp>
        <p:nvSpPr>
          <p:cNvPr id="6" name="Rectangle 9"/>
          <p:cNvSpPr txBox="1">
            <a:spLocks noChangeArrowheads="1"/>
          </p:cNvSpPr>
          <p:nvPr/>
        </p:nvSpPr>
        <p:spPr bwMode="auto">
          <a:xfrm>
            <a:off x="609600" y="381000"/>
            <a:ext cx="8229600" cy="560388"/>
          </a:xfrm>
          <a:prstGeom prst="rect">
            <a:avLst/>
          </a:prstGeom>
          <a:noFill/>
          <a:ln w="635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>
              <a:defRPr sz="3200" b="1">
                <a:solidFill>
                  <a:srgbClr val="0000E2"/>
                </a:solidFill>
                <a:effectLst/>
                <a:latin typeface="Liberation Sans" panose="020B0604020202020204" pitchFamily="34" charset="0"/>
              </a:defRPr>
            </a:lvl1pPr>
            <a:lvl2pPr marL="109538"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marL="109538"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marL="109538"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marL="109538"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566738" algn="ctr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1023938" algn="ctr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481138" algn="ctr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938338" algn="ctr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r>
              <a:rPr lang="en-US" dirty="0" smtClean="0"/>
              <a:t>NOTES RECEIVABLE</a:t>
            </a:r>
            <a:endParaRPr lang="en-US" dirty="0"/>
          </a:p>
        </p:txBody>
      </p:sp>
      <p:sp>
        <p:nvSpPr>
          <p:cNvPr id="7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6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163" name="Line 3"/>
          <p:cNvSpPr>
            <a:spLocks noChangeShapeType="1"/>
          </p:cNvSpPr>
          <p:nvPr/>
        </p:nvSpPr>
        <p:spPr bwMode="auto">
          <a:xfrm>
            <a:off x="4572000" y="1066800"/>
            <a:ext cx="0" cy="381000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732166" name="Text Box 6"/>
          <p:cNvSpPr txBox="1">
            <a:spLocks noChangeArrowheads="1"/>
          </p:cNvSpPr>
          <p:nvPr/>
        </p:nvSpPr>
        <p:spPr bwMode="auto">
          <a:xfrm>
            <a:off x="914400" y="1762125"/>
            <a:ext cx="3124200" cy="461665"/>
          </a:xfrm>
          <a:prstGeom prst="rect">
            <a:avLst/>
          </a:prstGeom>
          <a:solidFill>
            <a:srgbClr val="FAEFB6"/>
          </a:solidFill>
          <a:ln w="38100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/>
        </p:spPr>
        <p:txBody>
          <a:bodyPr tIns="4572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 dirty="0">
                <a:latin typeface="Liberation Sans" panose="020B0604020202020204" pitchFamily="34" charset="0"/>
              </a:rPr>
              <a:t>Short-Term</a:t>
            </a:r>
          </a:p>
        </p:txBody>
      </p:sp>
      <p:sp>
        <p:nvSpPr>
          <p:cNvPr id="732167" name="Text Box 7"/>
          <p:cNvSpPr txBox="1">
            <a:spLocks noChangeArrowheads="1"/>
          </p:cNvSpPr>
          <p:nvPr/>
        </p:nvSpPr>
        <p:spPr bwMode="auto">
          <a:xfrm>
            <a:off x="5029200" y="1762125"/>
            <a:ext cx="3124200" cy="461665"/>
          </a:xfrm>
          <a:prstGeom prst="rect">
            <a:avLst/>
          </a:prstGeom>
          <a:solidFill>
            <a:srgbClr val="FAEFB6"/>
          </a:solidFill>
          <a:ln w="38100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 dirty="0">
                <a:latin typeface="Liberation Sans" panose="020B0604020202020204" pitchFamily="34" charset="0"/>
              </a:rPr>
              <a:t>Long-Term</a:t>
            </a:r>
          </a:p>
        </p:txBody>
      </p:sp>
      <p:sp>
        <p:nvSpPr>
          <p:cNvPr id="732168" name="Text Box 8"/>
          <p:cNvSpPr txBox="1">
            <a:spLocks noChangeArrowheads="1"/>
          </p:cNvSpPr>
          <p:nvPr/>
        </p:nvSpPr>
        <p:spPr bwMode="auto">
          <a:xfrm>
            <a:off x="914400" y="2258568"/>
            <a:ext cx="3124200" cy="1600200"/>
          </a:xfrm>
          <a:prstGeom prst="rect">
            <a:avLst/>
          </a:prstGeom>
          <a:solidFill>
            <a:schemeClr val="bg1"/>
          </a:solidFill>
          <a:ln w="38100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anchor="ctr" anchorCtr="0">
            <a:noAutofit/>
          </a:bodyPr>
          <a:lstStyle/>
          <a:p>
            <a:r>
              <a:rPr lang="en-US" altLang="en-US" sz="2300" b="1" dirty="0">
                <a:latin typeface="Liberation Sans" panose="020B0604020202020204" pitchFamily="34" charset="0"/>
              </a:rPr>
              <a:t>Record at </a:t>
            </a:r>
            <a:endParaRPr lang="en-US" altLang="en-US" sz="2300" b="1" dirty="0" smtClean="0">
              <a:latin typeface="Liberation Sans" panose="020B0604020202020204" pitchFamily="34" charset="0"/>
            </a:endParaRPr>
          </a:p>
          <a:p>
            <a:r>
              <a:rPr lang="en-US" altLang="en-US" sz="2300" b="1" dirty="0" smtClean="0">
                <a:solidFill>
                  <a:srgbClr val="800000"/>
                </a:solidFill>
                <a:latin typeface="Liberation Sans" panose="020B0604020202020204" pitchFamily="34" charset="0"/>
              </a:rPr>
              <a:t>Face Value</a:t>
            </a:r>
            <a:r>
              <a:rPr lang="en-US" altLang="en-US" sz="2300" b="1" dirty="0" smtClean="0">
                <a:latin typeface="Liberation Sans" panose="020B0604020202020204" pitchFamily="34" charset="0"/>
              </a:rPr>
              <a:t>, </a:t>
            </a:r>
          </a:p>
          <a:p>
            <a:r>
              <a:rPr lang="en-US" altLang="en-US" sz="2300" b="1" dirty="0" smtClean="0">
                <a:latin typeface="Liberation Sans" panose="020B0604020202020204" pitchFamily="34" charset="0"/>
              </a:rPr>
              <a:t>less </a:t>
            </a:r>
            <a:r>
              <a:rPr lang="en-US" altLang="en-US" sz="2300" b="1" dirty="0">
                <a:latin typeface="Liberation Sans" panose="020B0604020202020204" pitchFamily="34" charset="0"/>
              </a:rPr>
              <a:t>allowance</a:t>
            </a:r>
          </a:p>
        </p:txBody>
      </p:sp>
      <p:sp>
        <p:nvSpPr>
          <p:cNvPr id="732169" name="Text Box 9"/>
          <p:cNvSpPr txBox="1">
            <a:spLocks noChangeArrowheads="1"/>
          </p:cNvSpPr>
          <p:nvPr/>
        </p:nvSpPr>
        <p:spPr bwMode="auto">
          <a:xfrm>
            <a:off x="5029200" y="2258568"/>
            <a:ext cx="3124200" cy="1600200"/>
          </a:xfrm>
          <a:prstGeom prst="rect">
            <a:avLst/>
          </a:prstGeom>
          <a:solidFill>
            <a:schemeClr val="bg1"/>
          </a:solidFill>
          <a:ln w="38100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5720" anchor="ctr" anchorCtr="0">
            <a:noAutofit/>
          </a:bodyPr>
          <a:lstStyle/>
          <a:p>
            <a:r>
              <a:rPr lang="en-US" altLang="en-US" sz="2300" b="1" dirty="0">
                <a:latin typeface="Liberation Sans" panose="020B0604020202020204" pitchFamily="34" charset="0"/>
              </a:rPr>
              <a:t>Record at </a:t>
            </a:r>
            <a:endParaRPr lang="en-US" altLang="en-US" sz="2300" b="1" dirty="0" smtClean="0">
              <a:latin typeface="Liberation Sans" panose="020B0604020202020204" pitchFamily="34" charset="0"/>
            </a:endParaRPr>
          </a:p>
          <a:p>
            <a:r>
              <a:rPr lang="en-US" altLang="en-US" sz="2300" b="1" dirty="0" smtClean="0">
                <a:solidFill>
                  <a:srgbClr val="800000"/>
                </a:solidFill>
                <a:latin typeface="Liberation Sans" panose="020B0604020202020204" pitchFamily="34" charset="0"/>
              </a:rPr>
              <a:t>Present Value </a:t>
            </a:r>
          </a:p>
          <a:p>
            <a:r>
              <a:rPr lang="en-US" altLang="en-US" sz="2300" b="1" dirty="0" smtClean="0">
                <a:latin typeface="Liberation Sans" panose="020B0604020202020204" pitchFamily="34" charset="0"/>
              </a:rPr>
              <a:t>of </a:t>
            </a:r>
            <a:r>
              <a:rPr lang="en-US" altLang="en-US" sz="2300" b="1" dirty="0">
                <a:latin typeface="Liberation Sans" panose="020B0604020202020204" pitchFamily="34" charset="0"/>
              </a:rPr>
              <a:t>cash expected </a:t>
            </a:r>
            <a:endParaRPr lang="en-US" altLang="en-US" sz="2300" b="1" dirty="0" smtClean="0">
              <a:latin typeface="Liberation Sans" panose="020B0604020202020204" pitchFamily="34" charset="0"/>
            </a:endParaRPr>
          </a:p>
          <a:p>
            <a:r>
              <a:rPr lang="en-US" altLang="en-US" sz="2300" b="1" dirty="0" smtClean="0">
                <a:latin typeface="Liberation Sans" panose="020B0604020202020204" pitchFamily="34" charset="0"/>
              </a:rPr>
              <a:t>to </a:t>
            </a:r>
            <a:r>
              <a:rPr lang="en-US" altLang="en-US" sz="2300" b="1" dirty="0">
                <a:latin typeface="Liberation Sans" panose="020B0604020202020204" pitchFamily="34" charset="0"/>
              </a:rPr>
              <a:t>be collected</a:t>
            </a:r>
          </a:p>
        </p:txBody>
      </p:sp>
      <p:sp>
        <p:nvSpPr>
          <p:cNvPr id="732170" name="Line 10"/>
          <p:cNvSpPr>
            <a:spLocks noChangeShapeType="1"/>
          </p:cNvSpPr>
          <p:nvPr/>
        </p:nvSpPr>
        <p:spPr bwMode="auto">
          <a:xfrm>
            <a:off x="2438400" y="1447800"/>
            <a:ext cx="4191000" cy="0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732171" name="Line 11"/>
          <p:cNvSpPr>
            <a:spLocks noChangeShapeType="1"/>
          </p:cNvSpPr>
          <p:nvPr/>
        </p:nvSpPr>
        <p:spPr bwMode="auto">
          <a:xfrm>
            <a:off x="2438400" y="1447800"/>
            <a:ext cx="0" cy="304800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732172" name="Line 12"/>
          <p:cNvSpPr>
            <a:spLocks noChangeShapeType="1"/>
          </p:cNvSpPr>
          <p:nvPr/>
        </p:nvSpPr>
        <p:spPr bwMode="auto">
          <a:xfrm>
            <a:off x="6629400" y="1447800"/>
            <a:ext cx="0" cy="304800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732176" name="Text Box 16"/>
          <p:cNvSpPr txBox="1">
            <a:spLocks noChangeArrowheads="1"/>
          </p:cNvSpPr>
          <p:nvPr/>
        </p:nvSpPr>
        <p:spPr bwMode="auto">
          <a:xfrm>
            <a:off x="838200" y="4114800"/>
            <a:ext cx="3581400" cy="198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01638" indent="-4016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084263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60020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17170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74320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720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30000"/>
              </a:spcBef>
              <a:spcAft>
                <a:spcPct val="20000"/>
              </a:spcAft>
              <a:buSzPct val="80000"/>
            </a:pPr>
            <a:r>
              <a:rPr lang="en-US" altLang="en-US" sz="2100" u="sng" dirty="0">
                <a:latin typeface="Liberation Sans" panose="020B0604020202020204" pitchFamily="34" charset="0"/>
              </a:rPr>
              <a:t>Interest Rates</a:t>
            </a:r>
          </a:p>
          <a:p>
            <a:pPr algn="ctr">
              <a:lnSpc>
                <a:spcPct val="110000"/>
              </a:lnSpc>
              <a:spcBef>
                <a:spcPct val="30000"/>
              </a:spcBef>
              <a:spcAft>
                <a:spcPct val="20000"/>
              </a:spcAft>
              <a:buSzPct val="80000"/>
            </a:pPr>
            <a:r>
              <a:rPr lang="en-US" altLang="en-US" sz="2100" dirty="0">
                <a:latin typeface="Liberation Sans" panose="020B0604020202020204" pitchFamily="34" charset="0"/>
              </a:rPr>
              <a:t>Stated rate = Market rate</a:t>
            </a:r>
          </a:p>
          <a:p>
            <a:pPr algn="ctr">
              <a:lnSpc>
                <a:spcPct val="110000"/>
              </a:lnSpc>
              <a:spcBef>
                <a:spcPct val="30000"/>
              </a:spcBef>
              <a:spcAft>
                <a:spcPct val="20000"/>
              </a:spcAft>
              <a:buSzPct val="80000"/>
            </a:pPr>
            <a:r>
              <a:rPr lang="en-US" altLang="en-US" sz="2100" dirty="0">
                <a:latin typeface="Liberation Sans" panose="020B0604020202020204" pitchFamily="34" charset="0"/>
              </a:rPr>
              <a:t>Stated rate &gt; Market rate</a:t>
            </a:r>
          </a:p>
          <a:p>
            <a:pPr algn="ctr">
              <a:lnSpc>
                <a:spcPct val="110000"/>
              </a:lnSpc>
              <a:spcBef>
                <a:spcPct val="30000"/>
              </a:spcBef>
              <a:spcAft>
                <a:spcPct val="20000"/>
              </a:spcAft>
              <a:buSzPct val="80000"/>
            </a:pPr>
            <a:r>
              <a:rPr lang="en-US" altLang="en-US" sz="2100" dirty="0">
                <a:latin typeface="Liberation Sans" panose="020B0604020202020204" pitchFamily="34" charset="0"/>
              </a:rPr>
              <a:t>Stated rate &lt; Market rate  </a:t>
            </a:r>
          </a:p>
        </p:txBody>
      </p:sp>
      <p:sp>
        <p:nvSpPr>
          <p:cNvPr id="732177" name="Text Box 17"/>
          <p:cNvSpPr txBox="1">
            <a:spLocks noChangeArrowheads="1"/>
          </p:cNvSpPr>
          <p:nvPr/>
        </p:nvSpPr>
        <p:spPr bwMode="auto">
          <a:xfrm>
            <a:off x="4876800" y="4114800"/>
            <a:ext cx="3581400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01638" indent="-4016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084263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60020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17170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74320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720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30000"/>
              </a:spcBef>
              <a:spcAft>
                <a:spcPct val="20000"/>
              </a:spcAft>
              <a:buSzPct val="80000"/>
            </a:pPr>
            <a:r>
              <a:rPr lang="en-US" altLang="en-US" sz="2100" u="sng" dirty="0">
                <a:latin typeface="Liberation Sans" panose="020B0604020202020204" pitchFamily="34" charset="0"/>
              </a:rPr>
              <a:t>Note Issued at</a:t>
            </a:r>
            <a:endParaRPr lang="en-US" altLang="en-US" sz="2100" dirty="0">
              <a:latin typeface="Liberation Sans" panose="020B0604020202020204" pitchFamily="34" charset="0"/>
            </a:endParaRPr>
          </a:p>
        </p:txBody>
      </p:sp>
      <p:sp>
        <p:nvSpPr>
          <p:cNvPr id="732178" name="Line 18"/>
          <p:cNvSpPr>
            <a:spLocks noChangeShapeType="1"/>
          </p:cNvSpPr>
          <p:nvPr/>
        </p:nvSpPr>
        <p:spPr bwMode="auto">
          <a:xfrm>
            <a:off x="4495800" y="4876800"/>
            <a:ext cx="1219200" cy="0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732179" name="Line 19"/>
          <p:cNvSpPr>
            <a:spLocks noChangeShapeType="1"/>
          </p:cNvSpPr>
          <p:nvPr/>
        </p:nvSpPr>
        <p:spPr bwMode="auto">
          <a:xfrm>
            <a:off x="4495800" y="5334000"/>
            <a:ext cx="1219200" cy="0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732180" name="Line 20"/>
          <p:cNvSpPr>
            <a:spLocks noChangeShapeType="1"/>
          </p:cNvSpPr>
          <p:nvPr/>
        </p:nvSpPr>
        <p:spPr bwMode="auto">
          <a:xfrm>
            <a:off x="4495800" y="5867400"/>
            <a:ext cx="1219200" cy="0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732181" name="Text Box 21"/>
          <p:cNvSpPr txBox="1">
            <a:spLocks noChangeArrowheads="1"/>
          </p:cNvSpPr>
          <p:nvPr/>
        </p:nvSpPr>
        <p:spPr bwMode="auto">
          <a:xfrm>
            <a:off x="4876800" y="4625975"/>
            <a:ext cx="3581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01638" indent="-4016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084263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60020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17170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74320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720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30000"/>
              </a:spcBef>
              <a:spcAft>
                <a:spcPct val="20000"/>
              </a:spcAft>
              <a:buSzPct val="80000"/>
            </a:pPr>
            <a:r>
              <a:rPr lang="en-US" altLang="en-US" sz="2100" dirty="0">
                <a:latin typeface="Liberation Sans" panose="020B0604020202020204" pitchFamily="34" charset="0"/>
              </a:rPr>
              <a:t>Face Value</a:t>
            </a:r>
          </a:p>
          <a:p>
            <a:pPr algn="ctr">
              <a:lnSpc>
                <a:spcPct val="110000"/>
              </a:lnSpc>
              <a:spcBef>
                <a:spcPct val="30000"/>
              </a:spcBef>
              <a:spcAft>
                <a:spcPct val="20000"/>
              </a:spcAft>
              <a:buSzPct val="80000"/>
            </a:pPr>
            <a:r>
              <a:rPr lang="en-US" altLang="en-US" sz="2100" dirty="0">
                <a:latin typeface="Liberation Sans" panose="020B0604020202020204" pitchFamily="34" charset="0"/>
              </a:rPr>
              <a:t>Premium</a:t>
            </a:r>
          </a:p>
          <a:p>
            <a:pPr algn="ctr">
              <a:lnSpc>
                <a:spcPct val="110000"/>
              </a:lnSpc>
              <a:spcBef>
                <a:spcPct val="30000"/>
              </a:spcBef>
              <a:spcAft>
                <a:spcPct val="20000"/>
              </a:spcAft>
              <a:buSzPct val="80000"/>
            </a:pPr>
            <a:r>
              <a:rPr lang="en-US" altLang="en-US" sz="2100" dirty="0">
                <a:latin typeface="Liberation Sans" panose="020B0604020202020204" pitchFamily="34" charset="0"/>
              </a:rPr>
              <a:t>Discount  </a:t>
            </a:r>
          </a:p>
        </p:txBody>
      </p:sp>
      <p:sp>
        <p:nvSpPr>
          <p:cNvPr id="17" name="Line 16"/>
          <p:cNvSpPr>
            <a:spLocks noChangeShapeType="1"/>
          </p:cNvSpPr>
          <p:nvPr/>
        </p:nvSpPr>
        <p:spPr bwMode="auto">
          <a:xfrm>
            <a:off x="381000" y="1066800"/>
            <a:ext cx="83820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anose="020B0604020202020204" pitchFamily="34" charset="0"/>
            </a:endParaRPr>
          </a:p>
        </p:txBody>
      </p:sp>
      <p:sp>
        <p:nvSpPr>
          <p:cNvPr id="18" name="Rectangle 9"/>
          <p:cNvSpPr txBox="1">
            <a:spLocks noChangeArrowheads="1"/>
          </p:cNvSpPr>
          <p:nvPr/>
        </p:nvSpPr>
        <p:spPr bwMode="auto">
          <a:xfrm>
            <a:off x="381000" y="381000"/>
            <a:ext cx="8382000" cy="5603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0" indent="0" algn="l">
              <a:defRPr sz="3200" b="1" i="0">
                <a:solidFill>
                  <a:schemeClr val="accent6">
                    <a:lumMod val="50000"/>
                  </a:schemeClr>
                </a:solidFill>
                <a:effectLst/>
                <a:latin typeface="Liberation Sans" panose="020B0604020202020204" pitchFamily="34" charset="0"/>
              </a:defRPr>
            </a:lvl1pPr>
            <a:lvl2pPr marL="109538"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2pPr>
            <a:lvl3pPr marL="109538"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3pPr>
            <a:lvl4pPr marL="109538"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4pPr>
            <a:lvl5pPr marL="109538"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5pPr>
            <a:lvl6pPr marL="566738" algn="ctr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1023938" algn="ctr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481138" algn="ctr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938338" algn="ctr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algn="ctr"/>
            <a:r>
              <a:rPr lang="en-US" dirty="0" smtClean="0"/>
              <a:t>Recognition of Notes Receivable</a:t>
            </a:r>
            <a:endParaRPr lang="en-US" dirty="0"/>
          </a:p>
        </p:txBody>
      </p:sp>
      <p:sp>
        <p:nvSpPr>
          <p:cNvPr id="19" name="Text Box 5"/>
          <p:cNvSpPr txBox="1">
            <a:spLocks noChangeArrowheads="1"/>
          </p:cNvSpPr>
          <p:nvPr/>
        </p:nvSpPr>
        <p:spPr bwMode="auto">
          <a:xfrm>
            <a:off x="8077200" y="6400800"/>
            <a:ext cx="9144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b="1">
                <a:solidFill>
                  <a:schemeClr val="folHlink"/>
                </a:solidFill>
                <a:latin typeface="Comic Sans MS" pitchFamily="66" charset="0"/>
              </a:defRPr>
            </a:lvl1pPr>
            <a:lvl2pPr marL="742950" indent="-285750">
              <a:defRPr b="1">
                <a:solidFill>
                  <a:schemeClr val="folHlink"/>
                </a:solidFill>
                <a:latin typeface="Comic Sans MS" pitchFamily="66" charset="0"/>
              </a:defRPr>
            </a:lvl2pPr>
            <a:lvl3pPr marL="11430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3pPr>
            <a:lvl4pPr marL="16002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4pPr>
            <a:lvl5pPr marL="2057400" indent="-228600">
              <a:defRPr b="1">
                <a:solidFill>
                  <a:schemeClr val="folHlink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folHlink"/>
                </a:solidFill>
                <a:latin typeface="Comic Sans MS" pitchFamily="66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i="1" dirty="0">
                <a:solidFill>
                  <a:schemeClr val="bg2"/>
                </a:solidFill>
                <a:latin typeface="Arial" charset="0"/>
              </a:rPr>
              <a:t>LO </a:t>
            </a:r>
            <a:r>
              <a:rPr lang="en-US" altLang="en-US" sz="1600" i="1" dirty="0" smtClean="0">
                <a:solidFill>
                  <a:schemeClr val="bg2"/>
                </a:solidFill>
                <a:latin typeface="Arial" charset="0"/>
              </a:rPr>
              <a:t>6</a:t>
            </a:r>
            <a:endParaRPr lang="en-US" altLang="en-US" sz="1600" i="1" dirty="0">
              <a:solidFill>
                <a:schemeClr val="bg2"/>
              </a:solidFill>
              <a:latin typeface="Arial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32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32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1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321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2181" grpId="0" build="p"/>
    </p:bldLst>
  </p:timing>
</p:sld>
</file>

<file path=ppt/theme/theme1.xml><?xml version="1.0" encoding="utf-8"?>
<a:theme xmlns:a="http://schemas.openxmlformats.org/drawingml/2006/main" name="movnglnc">
  <a:themeElements>
    <a:clrScheme name="">
      <a:dk1>
        <a:srgbClr val="000000"/>
      </a:dk1>
      <a:lt1>
        <a:srgbClr val="FFFFFF"/>
      </a:lt1>
      <a:dk2>
        <a:srgbClr val="0000FF"/>
      </a:dk2>
      <a:lt2>
        <a:srgbClr val="000000"/>
      </a:lt2>
      <a:accent1>
        <a:srgbClr val="00FFFF"/>
      </a:accent1>
      <a:accent2>
        <a:srgbClr val="FF0000"/>
      </a:accent2>
      <a:accent3>
        <a:srgbClr val="FFFFFF"/>
      </a:accent3>
      <a:accent4>
        <a:srgbClr val="000000"/>
      </a:accent4>
      <a:accent5>
        <a:srgbClr val="AAFFFF"/>
      </a:accent5>
      <a:accent6>
        <a:srgbClr val="E70000"/>
      </a:accent6>
      <a:hlink>
        <a:srgbClr val="000099"/>
      </a:hlink>
      <a:folHlink>
        <a:srgbClr val="000000"/>
      </a:folHlink>
    </a:clrScheme>
    <a:fontScheme name="movnglnc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vngln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vngln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vnglnc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vnglnc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vngln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vngln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vngln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Office\Templates\1033\Company Handbook.pot</Template>
  <TotalTime>15489</TotalTime>
  <Pages>43</Pages>
  <Words>1378</Words>
  <Application>Microsoft Office PowerPoint</Application>
  <PresentationFormat>On-screen Show (4:3)</PresentationFormat>
  <Paragraphs>299</Paragraphs>
  <Slides>35</Slides>
  <Notes>34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42" baseType="lpstr">
      <vt:lpstr>Arial</vt:lpstr>
      <vt:lpstr>Liberation Sans</vt:lpstr>
      <vt:lpstr>Times New Roman</vt:lpstr>
      <vt:lpstr>Wingdings</vt:lpstr>
      <vt:lpstr>movnglnc</vt:lpstr>
      <vt:lpstr>Worksheet</vt:lpstr>
      <vt:lpstr>Slide</vt:lpstr>
      <vt:lpstr>PowerPoint Presentation</vt:lpstr>
      <vt:lpstr>ACCOUNTS RECEIVABLE</vt:lpstr>
      <vt:lpstr>ACCOUNTS RECEIVABLE</vt:lpstr>
      <vt:lpstr>Recognition of Accounts Receivable</vt:lpstr>
      <vt:lpstr>Recognition of Accounts Receivable</vt:lpstr>
      <vt:lpstr>Cash Discounts (Sales Discounts)</vt:lpstr>
      <vt:lpstr>Recognition of Accounts Receivable</vt:lpstr>
      <vt:lpstr>ACCOUNTS RECEIVABLE</vt:lpstr>
      <vt:lpstr>PowerPoint Presentation</vt:lpstr>
      <vt:lpstr>PowerPoint Presentation</vt:lpstr>
      <vt:lpstr>ACCOUNTS RECEIVABLE</vt:lpstr>
      <vt:lpstr>ACCOUNTS RECEIVABLE</vt:lpstr>
      <vt:lpstr>ACCOUNTS RECEIVABLE</vt:lpstr>
      <vt:lpstr>ACCOUNTS RECEIVABLE</vt:lpstr>
      <vt:lpstr>ACCOUNTS RECEIVABLE</vt:lpstr>
      <vt:lpstr>ACCOUNTS RECEIVABLE</vt:lpstr>
      <vt:lpstr>ACCOUNTS RECEIVABLE</vt:lpstr>
      <vt:lpstr>ACCOUNTS RECEIVABLE</vt:lpstr>
      <vt:lpstr>PowerPoint Presentation</vt:lpstr>
      <vt:lpstr>ACCOUNTS RECEIVABLE</vt:lpstr>
      <vt:lpstr>Valuation of Accounts Receivable</vt:lpstr>
      <vt:lpstr>Valuation of Accounts Receivable</vt:lpstr>
      <vt:lpstr>Allowance Method</vt:lpstr>
      <vt:lpstr>Allowance Method</vt:lpstr>
      <vt:lpstr>Percentage-of-Sales Approach</vt:lpstr>
      <vt:lpstr>Allowance Method</vt:lpstr>
      <vt:lpstr>Percentage-of-Receivables Approach</vt:lpstr>
      <vt:lpstr>Percentage-of-Receivables Approach</vt:lpstr>
      <vt:lpstr>PowerPoint Presentation</vt:lpstr>
      <vt:lpstr>PowerPoint Presentation</vt:lpstr>
      <vt:lpstr>PowerPoint Presentation</vt:lpstr>
      <vt:lpstr>Write-Off of Uncollectible Accounts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Financial Accounting and Accounting Standards</dc:title>
  <dc:creator>Coby Harmon</dc:creator>
  <cp:lastModifiedBy>hp</cp:lastModifiedBy>
  <cp:revision>2028</cp:revision>
  <cp:lastPrinted>1999-09-16T17:08:20Z</cp:lastPrinted>
  <dcterms:created xsi:type="dcterms:W3CDTF">1997-03-28T18:03:02Z</dcterms:created>
  <dcterms:modified xsi:type="dcterms:W3CDTF">2021-02-17T07:56:02Z</dcterms:modified>
</cp:coreProperties>
</file>