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7" r:id="rId2"/>
    <p:sldId id="258" r:id="rId3"/>
    <p:sldId id="259" r:id="rId4"/>
    <p:sldId id="260" r:id="rId5"/>
    <p:sldId id="261" r:id="rId6"/>
    <p:sldId id="262" r:id="rId7"/>
    <p:sldId id="263" r:id="rId8"/>
    <p:sldId id="264" r:id="rId9"/>
    <p:sldId id="265" r:id="rId10"/>
    <p:sldId id="266" r:id="rId11"/>
    <p:sldId id="289" r:id="rId12"/>
    <p:sldId id="267" r:id="rId13"/>
    <p:sldId id="268" r:id="rId14"/>
    <p:sldId id="269" r:id="rId15"/>
    <p:sldId id="287" r:id="rId16"/>
    <p:sldId id="270" r:id="rId17"/>
    <p:sldId id="271" r:id="rId18"/>
    <p:sldId id="272" r:id="rId19"/>
    <p:sldId id="280" r:id="rId20"/>
    <p:sldId id="281" r:id="rId21"/>
    <p:sldId id="282" r:id="rId22"/>
    <p:sldId id="283" r:id="rId23"/>
    <p:sldId id="284" r:id="rId24"/>
    <p:sldId id="285" r:id="rId25"/>
    <p:sldId id="286" r:id="rId26"/>
    <p:sldId id="273" r:id="rId27"/>
    <p:sldId id="274" r:id="rId28"/>
    <p:sldId id="275" r:id="rId29"/>
    <p:sldId id="277"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 Type="http://schemas.openxmlformats.org/officeDocument/2006/relationships/slide" Target="slides/slide2.xml" /><Relationship Id="rId21" Type="http://schemas.openxmlformats.org/officeDocument/2006/relationships/slide" Target="slides/slide20.xml" /><Relationship Id="rId34" Type="http://schemas.openxmlformats.org/officeDocument/2006/relationships/theme" Target="theme/theme1.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viewProps" Target="viewProp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presProps" Target="presProp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notesMaster" Target="notesMasters/notesMaster1.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tableStyles" Target="tableStyle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F54C60-62BA-4686-ABA4-232A80841C52}" type="datetimeFigureOut">
              <a:rPr lang="en-US" smtClean="0"/>
              <a:pPr/>
              <a:t>9/26/2021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833EE58-751E-4E8C-9E93-34FCC1105C0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dirty="0">
                <a:latin typeface="Arial Narrow" pitchFamily="34" charset="0"/>
              </a:rPr>
              <a:t>For example, when a teacher provides tutorial support for students in her extra time because she loves teaching, intrinsic motivation is prompting her; if she provides tutorial support to make a lot of money, extrinsic motivation underlies her efforts. Similarly, if you study a lot because you love the subject matter, you are being guided by intrinsic motivation. On the other hand, if all you care about is the grade to get in the course, it is extrinsic motivation.</a:t>
            </a:r>
            <a:r>
              <a:rPr lang="en-US" sz="1050" dirty="0">
                <a:latin typeface="Arial Narrow" pitchFamily="34" charset="0"/>
              </a:rPr>
              <a:t> </a:t>
            </a:r>
            <a:endParaRPr lang="en-US" dirty="0"/>
          </a:p>
        </p:txBody>
      </p:sp>
      <p:sp>
        <p:nvSpPr>
          <p:cNvPr id="4" name="Slide Number Placeholder 3"/>
          <p:cNvSpPr>
            <a:spLocks noGrp="1"/>
          </p:cNvSpPr>
          <p:nvPr>
            <p:ph type="sldNum" sz="quarter" idx="10"/>
          </p:nvPr>
        </p:nvSpPr>
        <p:spPr/>
        <p:txBody>
          <a:bodyPr/>
          <a:lstStyle/>
          <a:p>
            <a:fld id="{F833EE58-751E-4E8C-9E93-34FCC1105C02}" type="slidenum">
              <a:rPr lang="en-US" smtClean="0"/>
              <a:pPr/>
              <a:t>8</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bwMode="auto">
          <a:noFill/>
          <a:ln>
            <a:miter lim="800000"/>
            <a:headEnd/>
            <a:tailEnd/>
          </a:ln>
        </p:spPr>
        <p:txBody>
          <a:bodyPr/>
          <a:lstStyle/>
          <a:p>
            <a:fld id="{995056CA-4E82-4622-B24F-DDF38A76EEA8}" type="slidenum">
              <a:rPr lang="en-US"/>
              <a:pPr/>
              <a:t>29</a:t>
            </a:fld>
            <a:endParaRPr lang="en-US"/>
          </a:p>
        </p:txBody>
      </p:sp>
      <p:sp>
        <p:nvSpPr>
          <p:cNvPr id="3993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994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BAA2DBB-4BE6-469B-8CAE-BA2D0095611D}" type="datetimeFigureOut">
              <a:rPr lang="en-US" smtClean="0"/>
              <a:pPr/>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19F1DD-6CE6-4108-A12A-EDFEEA08A27A}"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BAA2DBB-4BE6-469B-8CAE-BA2D0095611D}" type="datetimeFigureOut">
              <a:rPr lang="en-US" smtClean="0"/>
              <a:pPr/>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19F1DD-6CE6-4108-A12A-EDFEEA08A27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BAA2DBB-4BE6-469B-8CAE-BA2D0095611D}" type="datetimeFigureOut">
              <a:rPr lang="en-US" smtClean="0"/>
              <a:pPr/>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19F1DD-6CE6-4108-A12A-EDFEEA08A27A}"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BAA2DBB-4BE6-469B-8CAE-BA2D0095611D}" type="datetimeFigureOut">
              <a:rPr lang="en-US" smtClean="0"/>
              <a:pPr/>
              <a:t>9/26/2021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19F1DD-6CE6-4108-A12A-EDFEEA08A27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BAA2DBB-4BE6-469B-8CAE-BA2D0095611D}" type="datetimeFigureOut">
              <a:rPr lang="en-US" smtClean="0"/>
              <a:pPr/>
              <a:t>9/26/2021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719F1DD-6CE6-4108-A12A-EDFEEA08A27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BAA2DBB-4BE6-469B-8CAE-BA2D0095611D}" type="datetimeFigureOut">
              <a:rPr lang="en-US" smtClean="0"/>
              <a:pPr/>
              <a:t>9/26/2021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719F1DD-6CE6-4108-A12A-EDFEEA08A27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AA2DBB-4BE6-469B-8CAE-BA2D0095611D}" type="datetimeFigureOut">
              <a:rPr lang="en-US" smtClean="0"/>
              <a:pPr/>
              <a:t>9/26/2021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719F1DD-6CE6-4108-A12A-EDFEEA08A27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BAA2DBB-4BE6-469B-8CAE-BA2D0095611D}" type="datetimeFigureOut">
              <a:rPr lang="en-US" smtClean="0"/>
              <a:pPr/>
              <a:t>9/26/2021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19F1DD-6CE6-4108-A12A-EDFEEA08A27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BAA2DBB-4BE6-469B-8CAE-BA2D0095611D}" type="datetimeFigureOut">
              <a:rPr lang="en-US" smtClean="0"/>
              <a:pPr/>
              <a:t>9/26/2021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19F1DD-6CE6-4108-A12A-EDFEEA08A27A}"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BAA2DBB-4BE6-469B-8CAE-BA2D0095611D}" type="datetimeFigureOut">
              <a:rPr lang="en-US" smtClean="0"/>
              <a:pPr/>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19F1DD-6CE6-4108-A12A-EDFEEA08A27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BAA2DBB-4BE6-469B-8CAE-BA2D0095611D}" type="datetimeFigureOut">
              <a:rPr lang="en-US" smtClean="0"/>
              <a:pPr/>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19F1DD-6CE6-4108-A12A-EDFEEA08A27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AA2DBB-4BE6-469B-8CAE-BA2D0095611D}" type="datetimeFigureOut">
              <a:rPr lang="en-US" smtClean="0"/>
              <a:pPr/>
              <a:t>9/26/2021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19F1DD-6CE6-4108-A12A-EDFEEA08A27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Layout" Target="../slideLayouts/slideLayout2.xml" /></Relationships>
</file>

<file path=ppt/slides/_rels/slide22.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2.xml" /></Relationships>
</file>

<file path=ppt/slides/_rels/slide23.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Layout" Target="../slideLayouts/slideLayout2.xml" /></Relationships>
</file>

<file path=ppt/slides/_rels/slide24.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2.xml" /></Relationships>
</file>

<file path=ppt/slides/_rels/slide25.xml.rels><?xml version="1.0" encoding="UTF-8" standalone="yes"?>
<Relationships xmlns="http://schemas.openxmlformats.org/package/2006/relationships"><Relationship Id="rId2" Type="http://schemas.openxmlformats.org/officeDocument/2006/relationships/image" Target="../media/image7.png" /><Relationship Id="rId1" Type="http://schemas.openxmlformats.org/officeDocument/2006/relationships/slideLayout" Target="../slideLayouts/slideLayout2.xml" /></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Arial Narrow" pitchFamily="34" charset="0"/>
              </a:rPr>
              <a:t>CHAPTER FIVE</a:t>
            </a:r>
          </a:p>
        </p:txBody>
      </p:sp>
      <p:sp>
        <p:nvSpPr>
          <p:cNvPr id="3" name="Content Placeholder 2"/>
          <p:cNvSpPr>
            <a:spLocks noGrp="1"/>
          </p:cNvSpPr>
          <p:nvPr>
            <p:ph idx="1"/>
          </p:nvPr>
        </p:nvSpPr>
        <p:spPr/>
        <p:txBody>
          <a:bodyPr/>
          <a:lstStyle/>
          <a:p>
            <a:pPr>
              <a:buNone/>
            </a:pPr>
            <a:endParaRPr lang="en-US" b="1" dirty="0"/>
          </a:p>
          <a:p>
            <a:pPr>
              <a:buNone/>
            </a:pPr>
            <a:endParaRPr lang="en-US" b="1" dirty="0"/>
          </a:p>
          <a:p>
            <a:pPr algn="ctr">
              <a:buNone/>
            </a:pPr>
            <a:br>
              <a:rPr lang="en-US" b="1" dirty="0"/>
            </a:br>
            <a:r>
              <a:rPr lang="en-US" sz="4000" b="1" dirty="0">
                <a:latin typeface="Bahnschrift Condensed" pitchFamily="34" charset="0"/>
              </a:rPr>
              <a:t>MOTIVATION AND EMOTIONS </a:t>
            </a:r>
            <a:br>
              <a:rPr lang="en-US" sz="4000" dirty="0">
                <a:latin typeface="Bahnschrift Condensed" pitchFamily="34" charset="0"/>
              </a:rPr>
            </a:br>
            <a:endParaRPr lang="en-US" dirty="0">
              <a:latin typeface="Bahnschrift Condensed"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763000" cy="1143000"/>
          </a:xfrm>
        </p:spPr>
        <p:txBody>
          <a:bodyPr>
            <a:normAutofit fontScale="90000"/>
          </a:bodyPr>
          <a:lstStyle/>
          <a:p>
            <a:br>
              <a:rPr lang="en-US" sz="4000" b="1" dirty="0"/>
            </a:br>
            <a:r>
              <a:rPr lang="en-US" sz="4000" b="1" dirty="0">
                <a:latin typeface="Arial Narrow" pitchFamily="34" charset="0"/>
              </a:rPr>
              <a:t>5.1. Motivation</a:t>
            </a:r>
            <a:br>
              <a:rPr lang="en-US" sz="4000" b="1" dirty="0">
                <a:latin typeface="Arial Narrow" pitchFamily="34" charset="0"/>
              </a:rPr>
            </a:br>
            <a:r>
              <a:rPr lang="en-US" sz="4000" b="1" dirty="0">
                <a:latin typeface="Arial Narrow" pitchFamily="34" charset="0"/>
              </a:rPr>
              <a:t>5.1.1. Definition and types of motivation</a:t>
            </a:r>
            <a:br>
              <a:rPr lang="en-US" dirty="0"/>
            </a:br>
            <a:endParaRPr lang="en-US" dirty="0"/>
          </a:p>
        </p:txBody>
      </p:sp>
      <p:sp>
        <p:nvSpPr>
          <p:cNvPr id="3" name="Content Placeholder 2"/>
          <p:cNvSpPr>
            <a:spLocks noGrp="1"/>
          </p:cNvSpPr>
          <p:nvPr>
            <p:ph idx="1"/>
          </p:nvPr>
        </p:nvSpPr>
        <p:spPr>
          <a:xfrm>
            <a:off x="228600" y="1600200"/>
            <a:ext cx="8686800" cy="5029200"/>
          </a:xfrm>
        </p:spPr>
        <p:txBody>
          <a:bodyPr>
            <a:normAutofit lnSpcReduction="10000"/>
          </a:bodyPr>
          <a:lstStyle/>
          <a:p>
            <a:r>
              <a:rPr lang="en-US" dirty="0">
                <a:latin typeface="Arial Narrow" pitchFamily="34" charset="0"/>
              </a:rPr>
              <a:t>Motivation is a force/factor that </a:t>
            </a:r>
            <a:r>
              <a:rPr lang="en-US" dirty="0">
                <a:solidFill>
                  <a:srgbClr val="FF0000"/>
                </a:solidFill>
                <a:latin typeface="Arial Narrow" pitchFamily="34" charset="0"/>
              </a:rPr>
              <a:t>initiate</a:t>
            </a:r>
            <a:r>
              <a:rPr lang="en-US" dirty="0">
                <a:latin typeface="Arial Narrow" pitchFamily="34" charset="0"/>
              </a:rPr>
              <a:t>, </a:t>
            </a:r>
            <a:r>
              <a:rPr lang="en-US" dirty="0">
                <a:solidFill>
                  <a:srgbClr val="FF0000"/>
                </a:solidFill>
                <a:latin typeface="Arial Narrow" pitchFamily="34" charset="0"/>
              </a:rPr>
              <a:t>direct </a:t>
            </a:r>
            <a:r>
              <a:rPr lang="en-US" dirty="0">
                <a:latin typeface="Arial Narrow" pitchFamily="34" charset="0"/>
              </a:rPr>
              <a:t>and </a:t>
            </a:r>
            <a:r>
              <a:rPr lang="en-US" dirty="0">
                <a:solidFill>
                  <a:srgbClr val="FF0000"/>
                </a:solidFill>
                <a:latin typeface="Arial Narrow" pitchFamily="34" charset="0"/>
              </a:rPr>
              <a:t>persist</a:t>
            </a:r>
            <a:r>
              <a:rPr lang="en-US" dirty="0">
                <a:latin typeface="Arial Narrow" pitchFamily="34" charset="0"/>
              </a:rPr>
              <a:t> peoples’ behaviour towards purpose. </a:t>
            </a:r>
          </a:p>
          <a:p>
            <a:r>
              <a:rPr lang="en-US" dirty="0">
                <a:latin typeface="Arial Narrow" pitchFamily="34" charset="0"/>
              </a:rPr>
              <a:t>For example, hunger cause the person to get up, go into the kitchen, and search for something to eat.</a:t>
            </a:r>
          </a:p>
          <a:p>
            <a:r>
              <a:rPr lang="en-US" dirty="0">
                <a:latin typeface="Arial Narrow" pitchFamily="34" charset="0"/>
              </a:rPr>
              <a:t>The hunger causes the action (getting up), directs it (going to the kitchen), and sustain the search (finding or preparing something to eat).</a:t>
            </a:r>
          </a:p>
          <a:p>
            <a:pPr>
              <a:buNone/>
            </a:pPr>
            <a:br>
              <a:rPr lang="en-US" dirty="0"/>
            </a:br>
            <a:r>
              <a:rPr lang="en-US" dirty="0"/>
              <a:t> </a:t>
            </a:r>
            <a:br>
              <a:rPr lang="en-US" dirty="0"/>
            </a:b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09600"/>
          </a:xfrm>
        </p:spPr>
        <p:txBody>
          <a:bodyPr>
            <a:normAutofit fontScale="90000"/>
          </a:bodyPr>
          <a:lstStyle/>
          <a:p>
            <a:r>
              <a:rPr lang="en-US" b="1" dirty="0">
                <a:latin typeface="Arial Narrow" pitchFamily="34" charset="0"/>
              </a:rPr>
              <a:t>Types of motivation</a:t>
            </a:r>
          </a:p>
        </p:txBody>
      </p:sp>
      <p:sp>
        <p:nvSpPr>
          <p:cNvPr id="3" name="Content Placeholder 2"/>
          <p:cNvSpPr>
            <a:spLocks noGrp="1"/>
          </p:cNvSpPr>
          <p:nvPr>
            <p:ph idx="1"/>
          </p:nvPr>
        </p:nvSpPr>
        <p:spPr>
          <a:xfrm>
            <a:off x="228600" y="838200"/>
            <a:ext cx="8686800" cy="5791200"/>
          </a:xfrm>
        </p:spPr>
        <p:txBody>
          <a:bodyPr>
            <a:normAutofit fontScale="25000" lnSpcReduction="20000"/>
          </a:bodyPr>
          <a:lstStyle/>
          <a:p>
            <a:r>
              <a:rPr lang="en-US" sz="12800" dirty="0">
                <a:latin typeface="Bahnschrift Condensed" pitchFamily="34" charset="0"/>
              </a:rPr>
              <a:t>It is possible to categorize motivation into two: intrinsic and extrinsic motivation. </a:t>
            </a:r>
          </a:p>
          <a:p>
            <a:pPr lvl="1"/>
            <a:r>
              <a:rPr lang="en-US" sz="12800" b="1" u="sng" dirty="0">
                <a:solidFill>
                  <a:srgbClr val="FF0000"/>
                </a:solidFill>
                <a:latin typeface="Bahnschrift Condensed" pitchFamily="34" charset="0"/>
              </a:rPr>
              <a:t>Intrinsic motivation  </a:t>
            </a:r>
            <a:r>
              <a:rPr lang="en-US" sz="12800" dirty="0">
                <a:latin typeface="Bahnschrift Condensed" pitchFamily="34" charset="0"/>
              </a:rPr>
              <a:t>is a type of motivation in which a person acts because the act itself is rewarding or satisfying in some internal manner. </a:t>
            </a:r>
          </a:p>
          <a:p>
            <a:pPr lvl="1"/>
            <a:r>
              <a:rPr lang="en-US" sz="12800" b="1" u="sng" dirty="0">
                <a:solidFill>
                  <a:srgbClr val="FF0000"/>
                </a:solidFill>
                <a:latin typeface="Bahnschrift Condensed" pitchFamily="34" charset="0"/>
              </a:rPr>
              <a:t>Extrinsic motivation  </a:t>
            </a:r>
            <a:r>
              <a:rPr lang="en-US" sz="12800" dirty="0">
                <a:latin typeface="Bahnschrift Condensed" pitchFamily="34" charset="0"/>
              </a:rPr>
              <a:t>is a type of motivation in which individuals act because the action leads to an outcome that is external to a person. </a:t>
            </a:r>
          </a:p>
          <a:p>
            <a:r>
              <a:rPr lang="en-US" sz="12800" dirty="0">
                <a:latin typeface="Bahnschrift Condensed" pitchFamily="34" charset="0"/>
              </a:rPr>
              <a:t>Motives are also frequently divided into:</a:t>
            </a:r>
          </a:p>
          <a:p>
            <a:pPr marL="971550" lvl="1" indent="-514350">
              <a:buAutoNum type="alphaLcParenBoth"/>
            </a:pPr>
            <a:r>
              <a:rPr lang="en-US" sz="12800" dirty="0">
                <a:latin typeface="Bahnschrift Condensed" pitchFamily="34" charset="0"/>
              </a:rPr>
              <a:t>physiological, </a:t>
            </a:r>
            <a:r>
              <a:rPr lang="en-US" sz="12800" dirty="0">
                <a:solidFill>
                  <a:srgbClr val="FF0000"/>
                </a:solidFill>
                <a:latin typeface="Bahnschrift Condensed" pitchFamily="34" charset="0"/>
              </a:rPr>
              <a:t>primary</a:t>
            </a:r>
            <a:r>
              <a:rPr lang="en-US" sz="12800" dirty="0">
                <a:latin typeface="Bahnschrift Condensed" pitchFamily="34" charset="0"/>
              </a:rPr>
              <a:t>, or organic motives, such as hunger, thirst, and need for sleep; and </a:t>
            </a:r>
          </a:p>
          <a:p>
            <a:pPr marL="971550" lvl="1" indent="-514350">
              <a:buAutoNum type="alphaLcParenBoth"/>
            </a:pPr>
            <a:r>
              <a:rPr lang="en-US" sz="12800" dirty="0">
                <a:latin typeface="Bahnschrift Condensed" pitchFamily="34" charset="0"/>
              </a:rPr>
              <a:t>personal, social, or </a:t>
            </a:r>
            <a:r>
              <a:rPr lang="en-US" sz="12800" dirty="0">
                <a:solidFill>
                  <a:srgbClr val="FF0000"/>
                </a:solidFill>
                <a:latin typeface="Bahnschrift Condensed" pitchFamily="34" charset="0"/>
              </a:rPr>
              <a:t>secondary </a:t>
            </a:r>
            <a:r>
              <a:rPr lang="en-US" sz="12800" dirty="0">
                <a:latin typeface="Bahnschrift Condensed" pitchFamily="34" charset="0"/>
              </a:rPr>
              <a:t>motives, such as affiliation, competition, &amp; individual interests &amp; goals. </a:t>
            </a:r>
            <a:br>
              <a:rPr lang="en-US" dirty="0"/>
            </a:br>
            <a:r>
              <a:rPr lang="en-US" dirty="0"/>
              <a:t> </a:t>
            </a:r>
            <a:br>
              <a:rPr lang="en-US" dirty="0">
                <a:latin typeface="Arial Narrow" pitchFamily="34" charset="0"/>
              </a:rPr>
            </a:br>
            <a:endParaRPr lang="en-US" dirty="0">
              <a:latin typeface="Arial Narrow"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763000" cy="914400"/>
          </a:xfrm>
        </p:spPr>
        <p:txBody>
          <a:bodyPr>
            <a:noAutofit/>
          </a:bodyPr>
          <a:lstStyle/>
          <a:p>
            <a:pPr algn="l"/>
            <a:r>
              <a:rPr lang="en-US" sz="3600" b="1" dirty="0">
                <a:latin typeface="Bahnschrift Condensed" pitchFamily="34" charset="0"/>
              </a:rPr>
              <a:t>5.1.2. Approaches to motivation (theories of motivation)</a:t>
            </a:r>
            <a:r>
              <a:rPr lang="en-US" sz="3600" dirty="0">
                <a:latin typeface="Bahnschrift Condensed" pitchFamily="34" charset="0"/>
              </a:rPr>
              <a:t> </a:t>
            </a:r>
          </a:p>
        </p:txBody>
      </p:sp>
      <p:sp>
        <p:nvSpPr>
          <p:cNvPr id="3" name="Content Placeholder 2"/>
          <p:cNvSpPr>
            <a:spLocks noGrp="1"/>
          </p:cNvSpPr>
          <p:nvPr>
            <p:ph idx="1"/>
          </p:nvPr>
        </p:nvSpPr>
        <p:spPr>
          <a:xfrm>
            <a:off x="304800" y="1295400"/>
            <a:ext cx="8610600" cy="5334000"/>
          </a:xfrm>
        </p:spPr>
        <p:txBody>
          <a:bodyPr>
            <a:normAutofit fontScale="25000" lnSpcReduction="20000"/>
          </a:bodyPr>
          <a:lstStyle/>
          <a:p>
            <a:pPr>
              <a:buFont typeface="Wingdings" pitchFamily="2" charset="2"/>
              <a:buChar char="Ø"/>
            </a:pPr>
            <a:r>
              <a:rPr lang="en-US" sz="11200" dirty="0">
                <a:latin typeface="Arial Narrow" pitchFamily="34" charset="0"/>
              </a:rPr>
              <a:t>It explains about the sources of our motivation. Some of these theories are instinct, drive-reduction, arousal, incentive, cognitive, and humanistic. </a:t>
            </a:r>
          </a:p>
          <a:p>
            <a:pPr marL="514350" indent="-514350">
              <a:buAutoNum type="alphaLcParenR"/>
            </a:pPr>
            <a:r>
              <a:rPr lang="en-US" sz="12800" b="1" dirty="0">
                <a:solidFill>
                  <a:srgbClr val="FF0000"/>
                </a:solidFill>
                <a:latin typeface="Arial Narrow" pitchFamily="34" charset="0"/>
              </a:rPr>
              <a:t>Instinct</a:t>
            </a:r>
            <a:r>
              <a:rPr lang="en-US" sz="12800" b="1" dirty="0">
                <a:latin typeface="Arial Narrow" pitchFamily="34" charset="0"/>
              </a:rPr>
              <a:t> approaches to motivation</a:t>
            </a:r>
          </a:p>
          <a:p>
            <a:pPr marL="514350" indent="-514350">
              <a:buNone/>
            </a:pPr>
            <a:r>
              <a:rPr lang="en-US" sz="11200" dirty="0">
                <a:latin typeface="Arial Narrow" pitchFamily="34" charset="0"/>
              </a:rPr>
              <a:t>Focused on the </a:t>
            </a:r>
            <a:r>
              <a:rPr lang="en-US" sz="11200" dirty="0">
                <a:solidFill>
                  <a:srgbClr val="FF0000"/>
                </a:solidFill>
                <a:latin typeface="Arial Narrow" pitchFamily="34" charset="0"/>
              </a:rPr>
              <a:t>biologically determined </a:t>
            </a:r>
            <a:r>
              <a:rPr lang="en-US" sz="11200" dirty="0">
                <a:latin typeface="Arial Narrow" pitchFamily="34" charset="0"/>
              </a:rPr>
              <a:t>and innate patterns of both humans and animals behavior. It realize that some human behavior is controlled by hereditary factors. </a:t>
            </a:r>
          </a:p>
          <a:p>
            <a:pPr marL="514350" indent="-514350">
              <a:buNone/>
            </a:pPr>
            <a:r>
              <a:rPr lang="en-US" sz="11200" dirty="0">
                <a:latin typeface="Arial Narrow" pitchFamily="34" charset="0"/>
              </a:rPr>
              <a:t>For example, animals are governed by their </a:t>
            </a:r>
            <a:r>
              <a:rPr lang="en-US" sz="11200" dirty="0">
                <a:solidFill>
                  <a:srgbClr val="FF0000"/>
                </a:solidFill>
                <a:latin typeface="Arial Narrow" pitchFamily="34" charset="0"/>
              </a:rPr>
              <a:t>instincts</a:t>
            </a:r>
            <a:r>
              <a:rPr lang="en-US" sz="11200" dirty="0">
                <a:latin typeface="Arial Narrow" pitchFamily="34" charset="0"/>
              </a:rPr>
              <a:t> to do things such as  reproducing, migrating, nest building, mating and protecting their territory, early researchers proposed that human beings may also be governed by similar instincts. </a:t>
            </a:r>
          </a:p>
          <a:p>
            <a:pPr marL="514350" indent="-514350">
              <a:buNone/>
            </a:pPr>
            <a:r>
              <a:rPr lang="en-US" sz="11200" dirty="0">
                <a:latin typeface="Arial Narrow" pitchFamily="34" charset="0"/>
              </a:rPr>
              <a:t>The early theorists and psychologists listed thousands of instincts in humans including curiosity, flight (running away), pugnacity (aggressiveness), and acquisition (gathering possessions). </a:t>
            </a:r>
            <a:br>
              <a:rPr lang="en-US" sz="11200" dirty="0">
                <a:latin typeface="Arial Narrow" pitchFamily="34" charset="0"/>
              </a:rPr>
            </a:br>
            <a:r>
              <a:rPr lang="en-US" sz="11200" dirty="0">
                <a:latin typeface="Arial Narrow" pitchFamily="34" charset="0"/>
              </a:rPr>
              <a:t> </a:t>
            </a:r>
            <a:br>
              <a:rPr lang="en-US" dirty="0"/>
            </a:br>
            <a:r>
              <a:rPr lang="en-US" dirty="0"/>
              <a:t> </a:t>
            </a:r>
            <a:br>
              <a:rPr lang="en-US" dirty="0"/>
            </a:br>
            <a:endParaRPr lang="en-US" dirty="0">
              <a:latin typeface="Arial Narrow" pitchFamily="34" charset="0"/>
            </a:endParaRPr>
          </a:p>
          <a:p>
            <a:pPr>
              <a:buFont typeface="Wingdings" pitchFamily="2" charset="2"/>
              <a:buChar char="Ø"/>
            </a:pPr>
            <a:endParaRPr lang="en-US" dirty="0">
              <a:latin typeface="Arial Narrow" pitchFamily="34" charset="0"/>
            </a:endParaRPr>
          </a:p>
          <a:p>
            <a:pPr>
              <a:buFont typeface="Wingdings" pitchFamily="2" charset="2"/>
              <a:buChar char="Ø"/>
            </a:pPr>
            <a:endParaRPr lang="en-US" dirty="0">
              <a:latin typeface="Arial Narrow"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br>
              <a:rPr lang="en-US" b="1" dirty="0"/>
            </a:br>
            <a:r>
              <a:rPr lang="en-US" sz="4000" b="1" dirty="0">
                <a:latin typeface="Arial Narrow" pitchFamily="34" charset="0"/>
              </a:rPr>
              <a:t>b) Drive-reduction approaches to motivation</a:t>
            </a:r>
            <a:r>
              <a:rPr lang="en-US" sz="4000" dirty="0">
                <a:latin typeface="Arial Narrow" pitchFamily="34" charset="0"/>
              </a:rPr>
              <a:t> </a:t>
            </a:r>
            <a:br>
              <a:rPr lang="en-US" sz="4000" dirty="0">
                <a:latin typeface="Arial Narrow" pitchFamily="34" charset="0"/>
              </a:rPr>
            </a:br>
            <a:endParaRPr lang="en-US" sz="4000" dirty="0">
              <a:latin typeface="Arial Narrow" pitchFamily="34" charset="0"/>
            </a:endParaRPr>
          </a:p>
        </p:txBody>
      </p:sp>
      <p:sp>
        <p:nvSpPr>
          <p:cNvPr id="3" name="Content Placeholder 2"/>
          <p:cNvSpPr>
            <a:spLocks noGrp="1"/>
          </p:cNvSpPr>
          <p:nvPr>
            <p:ph idx="1"/>
          </p:nvPr>
        </p:nvSpPr>
        <p:spPr>
          <a:xfrm>
            <a:off x="228600" y="914400"/>
            <a:ext cx="8686800" cy="5715000"/>
          </a:xfrm>
        </p:spPr>
        <p:txBody>
          <a:bodyPr>
            <a:normAutofit fontScale="25000" lnSpcReduction="20000"/>
          </a:bodyPr>
          <a:lstStyle/>
          <a:p>
            <a:r>
              <a:rPr lang="en-US" sz="11200" dirty="0">
                <a:latin typeface="Arial Narrow" pitchFamily="34" charset="0"/>
              </a:rPr>
              <a:t>A </a:t>
            </a:r>
            <a:r>
              <a:rPr lang="en-US" sz="11200" i="1" dirty="0">
                <a:latin typeface="Arial Narrow" pitchFamily="34" charset="0"/>
              </a:rPr>
              <a:t>need </a:t>
            </a:r>
            <a:r>
              <a:rPr lang="en-US" sz="11200" dirty="0">
                <a:latin typeface="Arial Narrow" pitchFamily="34" charset="0"/>
              </a:rPr>
              <a:t>is a requirement of some material (such as food or water) that is essential for the survival of the organism. </a:t>
            </a:r>
          </a:p>
          <a:p>
            <a:r>
              <a:rPr lang="en-US" sz="11200" dirty="0">
                <a:latin typeface="Arial Narrow" pitchFamily="34" charset="0"/>
              </a:rPr>
              <a:t>When an organism has a need, it leads to a </a:t>
            </a:r>
            <a:r>
              <a:rPr lang="en-US" sz="11200" dirty="0">
                <a:solidFill>
                  <a:srgbClr val="FF0000"/>
                </a:solidFill>
                <a:latin typeface="Arial Narrow" pitchFamily="34" charset="0"/>
              </a:rPr>
              <a:t>psychological tension</a:t>
            </a:r>
            <a:r>
              <a:rPr lang="en-US" sz="11200" dirty="0">
                <a:latin typeface="Arial Narrow" pitchFamily="34" charset="0"/>
              </a:rPr>
              <a:t> as well as physical arousal to fulfill the need and reduce the tension. This tension is called </a:t>
            </a:r>
            <a:r>
              <a:rPr lang="en-US" sz="11200" i="1" dirty="0">
                <a:latin typeface="Arial Narrow" pitchFamily="34" charset="0"/>
              </a:rPr>
              <a:t>drive.</a:t>
            </a:r>
          </a:p>
          <a:p>
            <a:r>
              <a:rPr lang="en-US" sz="11200" dirty="0">
                <a:latin typeface="Arial Narrow" pitchFamily="34" charset="0"/>
              </a:rPr>
              <a:t>Drive-reduction theory proposes just this connection between internal psychological states and outward behavior. In this theory, there are two kinds of drives.</a:t>
            </a:r>
          </a:p>
          <a:p>
            <a:pPr lvl="1"/>
            <a:r>
              <a:rPr lang="en-US" sz="11200" i="1" dirty="0">
                <a:latin typeface="Arial Narrow" pitchFamily="34" charset="0"/>
              </a:rPr>
              <a:t>Primary drives </a:t>
            </a:r>
            <a:r>
              <a:rPr lang="en-US" sz="11200" dirty="0">
                <a:latin typeface="Arial Narrow" pitchFamily="34" charset="0"/>
              </a:rPr>
              <a:t>are those that involve survival needs of the body such as hunger and thirst </a:t>
            </a:r>
          </a:p>
          <a:p>
            <a:pPr lvl="1"/>
            <a:r>
              <a:rPr lang="en-US" sz="11200" dirty="0">
                <a:latin typeface="Arial Narrow" pitchFamily="34" charset="0"/>
              </a:rPr>
              <a:t>Secondary (acquired) drives are those that are learned through experience or conditioning, such as the need for money, social approval.</a:t>
            </a:r>
          </a:p>
          <a:p>
            <a:r>
              <a:rPr lang="en-US" sz="11200" dirty="0">
                <a:latin typeface="Arial Narrow" pitchFamily="34" charset="0"/>
              </a:rPr>
              <a:t>This theory also includes the concept of homeostasis, or the tendency of the body to maintain a steady-state.</a:t>
            </a:r>
            <a:r>
              <a:rPr lang="en-US" sz="9600" dirty="0">
                <a:latin typeface="Arial Narrow" pitchFamily="34" charset="0"/>
              </a:rPr>
              <a:t> </a:t>
            </a:r>
            <a:br>
              <a:rPr lang="en-US" dirty="0"/>
            </a:br>
            <a:r>
              <a:rPr lang="en-US" dirty="0"/>
              <a:t> </a:t>
            </a:r>
            <a:br>
              <a:rPr lang="en-US" dirty="0"/>
            </a:b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839200" cy="563562"/>
          </a:xfrm>
        </p:spPr>
        <p:txBody>
          <a:bodyPr>
            <a:noAutofit/>
          </a:bodyPr>
          <a:lstStyle/>
          <a:p>
            <a:r>
              <a:rPr lang="en-US" sz="3200" b="1" dirty="0">
                <a:latin typeface="Arial Narrow" pitchFamily="34" charset="0"/>
              </a:rPr>
              <a:t>c) Arousal approaches: beyond drive reduction</a:t>
            </a:r>
            <a:endParaRPr lang="en-US" sz="3200" dirty="0"/>
          </a:p>
        </p:txBody>
      </p:sp>
      <p:sp>
        <p:nvSpPr>
          <p:cNvPr id="3" name="Content Placeholder 2"/>
          <p:cNvSpPr>
            <a:spLocks noGrp="1"/>
          </p:cNvSpPr>
          <p:nvPr>
            <p:ph idx="1"/>
          </p:nvPr>
        </p:nvSpPr>
        <p:spPr>
          <a:xfrm>
            <a:off x="228600" y="1143000"/>
            <a:ext cx="8686800" cy="5486400"/>
          </a:xfrm>
        </p:spPr>
        <p:txBody>
          <a:bodyPr>
            <a:normAutofit fontScale="92500" lnSpcReduction="10000"/>
          </a:bodyPr>
          <a:lstStyle/>
          <a:p>
            <a:pPr>
              <a:buNone/>
            </a:pPr>
            <a:r>
              <a:rPr lang="en-US" dirty="0">
                <a:latin typeface="Arial Narrow" pitchFamily="34" charset="0"/>
              </a:rPr>
              <a:t>Arousal approaches seek to explain behavior in which the </a:t>
            </a:r>
            <a:r>
              <a:rPr lang="en-US" dirty="0">
                <a:solidFill>
                  <a:srgbClr val="FF0000"/>
                </a:solidFill>
                <a:latin typeface="Arial Narrow" pitchFamily="34" charset="0"/>
              </a:rPr>
              <a:t>goal is to maintain or increase excitement</a:t>
            </a:r>
            <a:r>
              <a:rPr lang="en-US" dirty="0">
                <a:latin typeface="Arial Narrow" pitchFamily="34" charset="0"/>
              </a:rPr>
              <a:t>. </a:t>
            </a:r>
          </a:p>
          <a:p>
            <a:r>
              <a:rPr lang="en-US" dirty="0">
                <a:latin typeface="Arial Narrow" pitchFamily="34" charset="0"/>
              </a:rPr>
              <a:t>According to </a:t>
            </a:r>
            <a:r>
              <a:rPr lang="en-US" b="1" dirty="0">
                <a:latin typeface="Arial Narrow" pitchFamily="34" charset="0"/>
              </a:rPr>
              <a:t>arousal approaches, </a:t>
            </a:r>
            <a:r>
              <a:rPr lang="en-US" dirty="0">
                <a:latin typeface="Arial Narrow" pitchFamily="34" charset="0"/>
              </a:rPr>
              <a:t>each person tries to </a:t>
            </a:r>
            <a:r>
              <a:rPr lang="en-US" dirty="0">
                <a:solidFill>
                  <a:srgbClr val="FF0000"/>
                </a:solidFill>
                <a:latin typeface="Arial Narrow" pitchFamily="34" charset="0"/>
              </a:rPr>
              <a:t>maintain a certain level </a:t>
            </a:r>
            <a:r>
              <a:rPr lang="en-US" dirty="0">
                <a:latin typeface="Arial Narrow" pitchFamily="34" charset="0"/>
              </a:rPr>
              <a:t>of stimulation and activity. </a:t>
            </a:r>
          </a:p>
          <a:p>
            <a:r>
              <a:rPr lang="en-US" dirty="0">
                <a:latin typeface="Arial Narrow" pitchFamily="34" charset="0"/>
              </a:rPr>
              <a:t>As with the drive-reduction model, this approach suggests that if our stimulation and activity levels become </a:t>
            </a:r>
            <a:r>
              <a:rPr lang="en-US" dirty="0">
                <a:solidFill>
                  <a:srgbClr val="FF0000"/>
                </a:solidFill>
                <a:latin typeface="Arial Narrow" pitchFamily="34" charset="0"/>
              </a:rPr>
              <a:t>too high</a:t>
            </a:r>
            <a:r>
              <a:rPr lang="en-US" dirty="0">
                <a:latin typeface="Arial Narrow" pitchFamily="34" charset="0"/>
              </a:rPr>
              <a:t>, we try to reduce them.</a:t>
            </a:r>
          </a:p>
          <a:p>
            <a:r>
              <a:rPr lang="en-US" dirty="0">
                <a:latin typeface="Arial Narrow" pitchFamily="34" charset="0"/>
              </a:rPr>
              <a:t>But, in contrast to the drive-reduction perspective, the arousal approach also suggests that if levels of stimulation and activity are </a:t>
            </a:r>
            <a:r>
              <a:rPr lang="en-US" dirty="0">
                <a:solidFill>
                  <a:srgbClr val="FF0000"/>
                </a:solidFill>
                <a:latin typeface="Arial Narrow" pitchFamily="34" charset="0"/>
              </a:rPr>
              <a:t>too low</a:t>
            </a:r>
            <a:r>
              <a:rPr lang="en-US" dirty="0">
                <a:latin typeface="Arial Narrow" pitchFamily="34" charset="0"/>
              </a:rPr>
              <a:t>, we will try to increase them by seeking stimulation.</a:t>
            </a:r>
            <a:r>
              <a:rPr lang="en-US" dirty="0"/>
              <a:t> </a:t>
            </a:r>
            <a:br>
              <a:rPr lang="en-US" dirty="0"/>
            </a:b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Autofit/>
          </a:bodyPr>
          <a:lstStyle/>
          <a:p>
            <a:r>
              <a:rPr lang="en-US" sz="3200" b="1" dirty="0">
                <a:latin typeface="Arial Narrow" pitchFamily="34" charset="0"/>
              </a:rPr>
              <a:t>d) Incentive approaches: motivation’s pull</a:t>
            </a:r>
            <a:endParaRPr lang="en-US" sz="3200" dirty="0"/>
          </a:p>
        </p:txBody>
      </p:sp>
      <p:sp>
        <p:nvSpPr>
          <p:cNvPr id="3" name="Content Placeholder 2"/>
          <p:cNvSpPr>
            <a:spLocks noGrp="1"/>
          </p:cNvSpPr>
          <p:nvPr>
            <p:ph idx="1"/>
          </p:nvPr>
        </p:nvSpPr>
        <p:spPr>
          <a:xfrm>
            <a:off x="228600" y="1066800"/>
            <a:ext cx="8686800" cy="5562600"/>
          </a:xfrm>
        </p:spPr>
        <p:txBody>
          <a:bodyPr>
            <a:normAutofit fontScale="25000" lnSpcReduction="20000"/>
          </a:bodyPr>
          <a:lstStyle/>
          <a:p>
            <a:pPr>
              <a:lnSpc>
                <a:spcPct val="120000"/>
              </a:lnSpc>
              <a:spcBef>
                <a:spcPts val="600"/>
              </a:spcBef>
              <a:buNone/>
            </a:pPr>
            <a:r>
              <a:rPr lang="en-US" sz="11200" dirty="0">
                <a:latin typeface="Arial Narrow" pitchFamily="34" charset="0"/>
              </a:rPr>
              <a:t>Incentive approaches suggest that motivation stems from the desire to attain </a:t>
            </a:r>
            <a:r>
              <a:rPr lang="en-US" sz="11200" dirty="0">
                <a:solidFill>
                  <a:srgbClr val="FF0000"/>
                </a:solidFill>
                <a:latin typeface="Arial Narrow" pitchFamily="34" charset="0"/>
              </a:rPr>
              <a:t>external rewards</a:t>
            </a:r>
            <a:r>
              <a:rPr lang="en-US" sz="11200" dirty="0">
                <a:latin typeface="Arial Narrow" pitchFamily="34" charset="0"/>
              </a:rPr>
              <a:t>, known as incentives.</a:t>
            </a:r>
          </a:p>
          <a:p>
            <a:pPr>
              <a:lnSpc>
                <a:spcPct val="120000"/>
              </a:lnSpc>
              <a:spcBef>
                <a:spcPts val="600"/>
              </a:spcBef>
            </a:pPr>
            <a:r>
              <a:rPr lang="en-US" sz="11200" dirty="0">
                <a:latin typeface="Arial Narrow" pitchFamily="34" charset="0"/>
              </a:rPr>
              <a:t>In this view, external stimuli such as grades, money, affection, food, or sex - account for a person‘s motivation. </a:t>
            </a:r>
          </a:p>
          <a:p>
            <a:pPr>
              <a:lnSpc>
                <a:spcPct val="120000"/>
              </a:lnSpc>
              <a:spcBef>
                <a:spcPts val="600"/>
              </a:spcBef>
            </a:pPr>
            <a:r>
              <a:rPr lang="en-US" sz="11200" dirty="0">
                <a:latin typeface="Arial Narrow" pitchFamily="34" charset="0"/>
              </a:rPr>
              <a:t>Many psychologists believe that the </a:t>
            </a:r>
            <a:r>
              <a:rPr lang="en-US" sz="11200" dirty="0">
                <a:solidFill>
                  <a:srgbClr val="FF0000"/>
                </a:solidFill>
                <a:latin typeface="Arial Narrow" pitchFamily="34" charset="0"/>
              </a:rPr>
              <a:t>internal drives “push” </a:t>
            </a:r>
            <a:r>
              <a:rPr lang="en-US" sz="11200" dirty="0">
                <a:latin typeface="Arial Narrow" pitchFamily="34" charset="0"/>
              </a:rPr>
              <a:t>proposed by drive-reduction theory work in a cycle with the external incentives of </a:t>
            </a:r>
            <a:r>
              <a:rPr lang="en-US" sz="11200" dirty="0">
                <a:solidFill>
                  <a:srgbClr val="FF0000"/>
                </a:solidFill>
                <a:latin typeface="Arial Narrow" pitchFamily="34" charset="0"/>
              </a:rPr>
              <a:t>incentive “pull” </a:t>
            </a:r>
            <a:r>
              <a:rPr lang="en-US" sz="11200" dirty="0">
                <a:latin typeface="Arial Narrow" pitchFamily="34" charset="0"/>
              </a:rPr>
              <a:t>theory.</a:t>
            </a:r>
          </a:p>
          <a:p>
            <a:pPr>
              <a:lnSpc>
                <a:spcPct val="120000"/>
              </a:lnSpc>
              <a:spcBef>
                <a:spcPts val="600"/>
              </a:spcBef>
            </a:pPr>
            <a:r>
              <a:rPr lang="en-US" sz="11200" dirty="0">
                <a:latin typeface="Arial Narrow" pitchFamily="34" charset="0"/>
              </a:rPr>
              <a:t>Hence, at the same time that we seek to satisfy our underlying hunger needs (the push of drive-reduction theory), we are drawn to food (the pull of incentive theory). </a:t>
            </a:r>
          </a:p>
          <a:p>
            <a:pPr>
              <a:lnSpc>
                <a:spcPct val="120000"/>
              </a:lnSpc>
              <a:spcBef>
                <a:spcPts val="600"/>
              </a:spcBef>
            </a:pPr>
            <a:r>
              <a:rPr lang="en-US" sz="11200" dirty="0">
                <a:latin typeface="Arial Narrow" pitchFamily="34" charset="0"/>
              </a:rPr>
              <a:t>Rather than contradicting each other, then, drives and incentives may work together in motivating behavior. </a:t>
            </a:r>
            <a:br>
              <a:rPr lang="en-US" dirty="0"/>
            </a:b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839200" cy="762000"/>
          </a:xfrm>
        </p:spPr>
        <p:txBody>
          <a:bodyPr>
            <a:noAutofit/>
          </a:bodyPr>
          <a:lstStyle/>
          <a:p>
            <a:r>
              <a:rPr lang="en-US" sz="2800" b="1" dirty="0">
                <a:latin typeface="Arial Narrow" pitchFamily="34" charset="0"/>
              </a:rPr>
              <a:t>e) Cognitive Approaches: the thoughts behind motivation</a:t>
            </a:r>
            <a:endParaRPr lang="en-US" sz="2800" dirty="0"/>
          </a:p>
        </p:txBody>
      </p:sp>
      <p:sp>
        <p:nvSpPr>
          <p:cNvPr id="3" name="Content Placeholder 2"/>
          <p:cNvSpPr>
            <a:spLocks noGrp="1"/>
          </p:cNvSpPr>
          <p:nvPr>
            <p:ph idx="1"/>
          </p:nvPr>
        </p:nvSpPr>
        <p:spPr>
          <a:xfrm>
            <a:off x="228600" y="990600"/>
            <a:ext cx="8686800" cy="5638800"/>
          </a:xfrm>
        </p:spPr>
        <p:txBody>
          <a:bodyPr>
            <a:normAutofit fontScale="25000" lnSpcReduction="20000"/>
          </a:bodyPr>
          <a:lstStyle/>
          <a:p>
            <a:r>
              <a:rPr lang="en-US" sz="11200" dirty="0">
                <a:latin typeface="Arial Narrow" pitchFamily="34" charset="0"/>
              </a:rPr>
              <a:t>Cognitive approaches to motivation suggest that motivation is a </a:t>
            </a:r>
            <a:r>
              <a:rPr lang="en-US" sz="11200" dirty="0">
                <a:solidFill>
                  <a:srgbClr val="FF0000"/>
                </a:solidFill>
                <a:latin typeface="Arial Narrow" pitchFamily="34" charset="0"/>
              </a:rPr>
              <a:t>result of people’s thoughts, beliefs, expectations, and goals</a:t>
            </a:r>
            <a:r>
              <a:rPr lang="en-US" sz="11200" dirty="0">
                <a:latin typeface="Arial Narrow" pitchFamily="34" charset="0"/>
              </a:rPr>
              <a:t>.</a:t>
            </a:r>
          </a:p>
          <a:p>
            <a:pPr lvl="1">
              <a:buFont typeface="Wingdings" pitchFamily="2" charset="2"/>
              <a:buChar char="Ø"/>
            </a:pPr>
            <a:r>
              <a:rPr lang="en-US" sz="11200" dirty="0">
                <a:latin typeface="Arial Narrow" pitchFamily="34" charset="0"/>
              </a:rPr>
              <a:t>For instance, the degree to which people are motivated to study for a test is based on their expectation of how well studying will pay off in terms of a good grade.</a:t>
            </a:r>
          </a:p>
          <a:p>
            <a:r>
              <a:rPr lang="en-US" sz="11200" dirty="0">
                <a:latin typeface="Arial Narrow" pitchFamily="34" charset="0"/>
              </a:rPr>
              <a:t>Cognitive theories of motivation draw a key difference between intrinsic and extrinsic motivation. </a:t>
            </a:r>
          </a:p>
          <a:p>
            <a:pPr lvl="1">
              <a:buFont typeface="Wingdings" pitchFamily="2" charset="2"/>
              <a:buChar char="Ø"/>
            </a:pPr>
            <a:r>
              <a:rPr lang="en-US" sz="11200" i="1" dirty="0">
                <a:solidFill>
                  <a:srgbClr val="FF0000"/>
                </a:solidFill>
                <a:latin typeface="Arial Narrow" pitchFamily="34" charset="0"/>
              </a:rPr>
              <a:t>Intrinsic motivation </a:t>
            </a:r>
            <a:r>
              <a:rPr lang="en-US" sz="11200" dirty="0">
                <a:latin typeface="Arial Narrow" pitchFamily="34" charset="0"/>
              </a:rPr>
              <a:t>causes us to participate in an activity for our enjoyment rather than for any actual or concrete reward that it will bring us. </a:t>
            </a:r>
          </a:p>
          <a:p>
            <a:pPr lvl="1">
              <a:buFont typeface="Wingdings" pitchFamily="2" charset="2"/>
              <a:buChar char="Ø"/>
            </a:pPr>
            <a:r>
              <a:rPr lang="en-US" sz="11200" dirty="0">
                <a:latin typeface="Arial Narrow" pitchFamily="34" charset="0"/>
              </a:rPr>
              <a:t>In contrast, </a:t>
            </a:r>
            <a:r>
              <a:rPr lang="en-US" sz="11200" i="1" dirty="0">
                <a:latin typeface="Arial Narrow" pitchFamily="34" charset="0"/>
              </a:rPr>
              <a:t>extrinsic motivation </a:t>
            </a:r>
            <a:r>
              <a:rPr lang="en-US" sz="11200" dirty="0">
                <a:latin typeface="Arial Narrow" pitchFamily="34" charset="0"/>
              </a:rPr>
              <a:t>causes us to do something for money, a grade, or some other actual, concrete reward.</a:t>
            </a:r>
          </a:p>
          <a:p>
            <a:pPr>
              <a:buFont typeface="Wingdings" pitchFamily="2" charset="2"/>
              <a:buChar char="v"/>
            </a:pPr>
            <a:r>
              <a:rPr lang="en-US" sz="11200" dirty="0">
                <a:latin typeface="Arial Narrow" pitchFamily="34" charset="0"/>
              </a:rPr>
              <a:t> Compare students studying for grade and for knowledge</a:t>
            </a:r>
          </a:p>
          <a:p>
            <a:pPr>
              <a:buNone/>
            </a:pPr>
            <a:br>
              <a:rPr lang="en-US" sz="9600" dirty="0">
                <a:latin typeface="Arial Narrow" pitchFamily="34" charset="0"/>
              </a:rPr>
            </a:br>
            <a:br>
              <a:rPr lang="en-US" sz="8000" dirty="0">
                <a:latin typeface="Arial Narrow" pitchFamily="34" charset="0"/>
              </a:rPr>
            </a:br>
            <a:endParaRPr lang="en-US" sz="2800" dirty="0">
              <a:latin typeface="Arial Narrow"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763000" cy="563562"/>
          </a:xfrm>
        </p:spPr>
        <p:txBody>
          <a:bodyPr>
            <a:normAutofit fontScale="90000"/>
          </a:bodyPr>
          <a:lstStyle/>
          <a:p>
            <a:r>
              <a:rPr lang="en-US" b="1" dirty="0">
                <a:latin typeface="Arial Narrow" pitchFamily="34" charset="0"/>
              </a:rPr>
              <a:t>f) Humanistic approaches to motivation</a:t>
            </a:r>
            <a:endParaRPr lang="en-US" dirty="0">
              <a:latin typeface="Arial Narrow" pitchFamily="34" charset="0"/>
            </a:endParaRPr>
          </a:p>
        </p:txBody>
      </p:sp>
      <p:sp>
        <p:nvSpPr>
          <p:cNvPr id="3" name="Content Placeholder 2"/>
          <p:cNvSpPr>
            <a:spLocks noGrp="1"/>
          </p:cNvSpPr>
          <p:nvPr>
            <p:ph idx="1"/>
          </p:nvPr>
        </p:nvSpPr>
        <p:spPr>
          <a:xfrm>
            <a:off x="228600" y="990600"/>
            <a:ext cx="8686800" cy="5638800"/>
          </a:xfrm>
        </p:spPr>
        <p:txBody>
          <a:bodyPr>
            <a:noAutofit/>
          </a:bodyPr>
          <a:lstStyle/>
          <a:p>
            <a:pPr>
              <a:buNone/>
            </a:pPr>
            <a:r>
              <a:rPr lang="en-US" sz="2800" dirty="0">
                <a:latin typeface="Arial Narrow" pitchFamily="34" charset="0"/>
              </a:rPr>
              <a:t>Maslow rejected the dominant theories of psychoanalysis and behaviorism in favor humanistic view.</a:t>
            </a:r>
          </a:p>
          <a:p>
            <a:pPr>
              <a:buNone/>
            </a:pPr>
            <a:r>
              <a:rPr lang="en-US" sz="2800" dirty="0">
                <a:latin typeface="Arial Narrow" pitchFamily="34" charset="0"/>
              </a:rPr>
              <a:t>Maslow suggested that human behavior is influenced by a </a:t>
            </a:r>
            <a:r>
              <a:rPr lang="en-US" sz="2800" dirty="0">
                <a:solidFill>
                  <a:srgbClr val="FF0000"/>
                </a:solidFill>
                <a:latin typeface="Arial Narrow" pitchFamily="34" charset="0"/>
              </a:rPr>
              <a:t>hierarchy, or ranking, of five classes of needs</a:t>
            </a:r>
            <a:r>
              <a:rPr lang="en-US" sz="2800" dirty="0">
                <a:latin typeface="Arial Narrow" pitchFamily="34" charset="0"/>
              </a:rPr>
              <a:t>, or motives. He said that needs at the lowest level of the hierarchy must be satisfied before people can be motivated by the higher levels. </a:t>
            </a:r>
          </a:p>
          <a:p>
            <a:pPr>
              <a:buNone/>
            </a:pPr>
            <a:r>
              <a:rPr lang="en-US" sz="2800" dirty="0">
                <a:latin typeface="Arial Narrow" pitchFamily="34" charset="0"/>
              </a:rPr>
              <a:t>Maslow’s five Hierarchies of needs for motives from the bottom to the top are as follows: </a:t>
            </a:r>
          </a:p>
          <a:p>
            <a:pPr marL="514350" indent="-514350">
              <a:buAutoNum type="arabicPeriod"/>
            </a:pPr>
            <a:r>
              <a:rPr lang="en-US" sz="2800" i="1" dirty="0">
                <a:solidFill>
                  <a:srgbClr val="FF0000"/>
                </a:solidFill>
                <a:latin typeface="Arial Narrow" pitchFamily="34" charset="0"/>
              </a:rPr>
              <a:t>Physiological needs</a:t>
            </a:r>
            <a:r>
              <a:rPr lang="en-US" sz="2800" i="1" dirty="0">
                <a:latin typeface="Arial Narrow" pitchFamily="34" charset="0"/>
              </a:rPr>
              <a:t> </a:t>
            </a:r>
            <a:r>
              <a:rPr lang="en-US" sz="2800" dirty="0">
                <a:latin typeface="Arial Narrow" pitchFamily="34" charset="0"/>
              </a:rPr>
              <a:t>- are biological requirements for human   survival, e.g. air, food, drink, shelter, warmth, sex, sleep.</a:t>
            </a:r>
          </a:p>
          <a:p>
            <a:pPr marL="514350" indent="-514350">
              <a:buAutoNum type="arabicPeriod"/>
            </a:pPr>
            <a:r>
              <a:rPr lang="en-US" sz="2800" i="1" dirty="0">
                <a:solidFill>
                  <a:srgbClr val="FF0000"/>
                </a:solidFill>
                <a:latin typeface="Arial Narrow" pitchFamily="34" charset="0"/>
              </a:rPr>
              <a:t>Safety needs </a:t>
            </a:r>
            <a:r>
              <a:rPr lang="en-US" sz="2800" dirty="0">
                <a:latin typeface="Arial Narrow" pitchFamily="34" charset="0"/>
              </a:rPr>
              <a:t>- protection from elements, security, order, law, stability, freedom from fear.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dirty="0"/>
              <a:t>…</a:t>
            </a:r>
          </a:p>
        </p:txBody>
      </p:sp>
      <p:sp>
        <p:nvSpPr>
          <p:cNvPr id="3" name="Content Placeholder 2"/>
          <p:cNvSpPr>
            <a:spLocks noGrp="1"/>
          </p:cNvSpPr>
          <p:nvPr>
            <p:ph idx="1"/>
          </p:nvPr>
        </p:nvSpPr>
        <p:spPr>
          <a:xfrm>
            <a:off x="152400" y="990600"/>
            <a:ext cx="8839200" cy="5715000"/>
          </a:xfrm>
        </p:spPr>
        <p:txBody>
          <a:bodyPr>
            <a:normAutofit fontScale="25000" lnSpcReduction="20000"/>
          </a:bodyPr>
          <a:lstStyle/>
          <a:p>
            <a:pPr>
              <a:buNone/>
            </a:pPr>
            <a:r>
              <a:rPr lang="en-US" sz="11200" dirty="0">
                <a:latin typeface="Arial Narrow" pitchFamily="34" charset="0"/>
              </a:rPr>
              <a:t>3. </a:t>
            </a:r>
            <a:r>
              <a:rPr lang="en-US" sz="11200" i="1" dirty="0">
                <a:solidFill>
                  <a:srgbClr val="FF0000"/>
                </a:solidFill>
                <a:latin typeface="Arial Narrow" pitchFamily="34" charset="0"/>
              </a:rPr>
              <a:t>Love and belongingness needs </a:t>
            </a:r>
            <a:r>
              <a:rPr lang="en-US" sz="11200" dirty="0">
                <a:latin typeface="Arial Narrow" pitchFamily="34" charset="0"/>
              </a:rPr>
              <a:t>- the third level of human needs is social and involves feelings of belongingness. Examples include friendship, intimacy, trust, and acceptance in a group, receiving and giving affection and love. </a:t>
            </a:r>
          </a:p>
          <a:p>
            <a:pPr>
              <a:buNone/>
            </a:pPr>
            <a:r>
              <a:rPr lang="en-US" sz="11200" dirty="0">
                <a:latin typeface="Arial Narrow" pitchFamily="34" charset="0"/>
              </a:rPr>
              <a:t>4. </a:t>
            </a:r>
            <a:r>
              <a:rPr lang="en-US" sz="11200" i="1" dirty="0">
                <a:solidFill>
                  <a:srgbClr val="FF0000"/>
                </a:solidFill>
                <a:latin typeface="Arial Narrow" pitchFamily="34" charset="0"/>
              </a:rPr>
              <a:t>Esteem needs </a:t>
            </a:r>
            <a:r>
              <a:rPr lang="en-US" sz="11200" dirty="0">
                <a:latin typeface="Arial Narrow" pitchFamily="34" charset="0"/>
              </a:rPr>
              <a:t>- the need to be respected as a useful, honorable individual; which Maslow classified into two categories:             (</a:t>
            </a:r>
            <a:r>
              <a:rPr lang="en-US" sz="11200" dirty="0" err="1">
                <a:latin typeface="Arial Narrow" pitchFamily="34" charset="0"/>
              </a:rPr>
              <a:t>i</a:t>
            </a:r>
            <a:r>
              <a:rPr lang="en-US" sz="11200" dirty="0">
                <a:latin typeface="Arial Narrow" pitchFamily="34" charset="0"/>
              </a:rPr>
              <a:t>) esteem for oneself (dignity, achievement, mastery, independence) and (ii) the desire for reputation or respect from others (e.g., status, prestige).</a:t>
            </a:r>
          </a:p>
          <a:p>
            <a:pPr>
              <a:buNone/>
            </a:pPr>
            <a:r>
              <a:rPr lang="en-US" sz="11200" dirty="0">
                <a:latin typeface="Arial Narrow" pitchFamily="34" charset="0"/>
              </a:rPr>
              <a:t>5. </a:t>
            </a:r>
            <a:r>
              <a:rPr lang="en-US" sz="11200" i="1" dirty="0">
                <a:solidFill>
                  <a:srgbClr val="FF0000"/>
                </a:solidFill>
                <a:latin typeface="Arial Narrow" pitchFamily="34" charset="0"/>
              </a:rPr>
              <a:t>Self-actualization needs </a:t>
            </a:r>
            <a:r>
              <a:rPr lang="en-US" sz="11200" dirty="0">
                <a:latin typeface="Arial Narrow" pitchFamily="34" charset="0"/>
              </a:rPr>
              <a:t>- realizing personal potential, self-fulfillment, seeking personal growth and peak experiences. A desire ―to become everything one is capable of becoming‖.</a:t>
            </a:r>
          </a:p>
          <a:p>
            <a:pPr>
              <a:buNone/>
            </a:pPr>
            <a:r>
              <a:rPr lang="en-US" sz="11200" dirty="0">
                <a:latin typeface="Arial Narrow" pitchFamily="34" charset="0"/>
              </a:rPr>
              <a:t>The following figure shows how our motivation progresses up the pyramid from broadest(most fundamental) to higher-order ones. </a:t>
            </a:r>
            <a:br>
              <a:rPr lang="en-US" sz="11200" dirty="0">
                <a:latin typeface="Arial Narrow" pitchFamily="34" charset="0"/>
              </a:rPr>
            </a:br>
            <a:endParaRPr lang="en-US" sz="11200" dirty="0">
              <a:latin typeface="Arial Narrow"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normAutofit/>
          </a:bodyPr>
          <a:lstStyle/>
          <a:p>
            <a:pPr algn="ctr"/>
            <a:r>
              <a:rPr lang="en-US" dirty="0"/>
              <a:t>Maslow’s Hierarchy of Needs </a:t>
            </a:r>
          </a:p>
        </p:txBody>
      </p:sp>
      <p:pic>
        <p:nvPicPr>
          <p:cNvPr id="7" name="Picture 5" descr="maslow%20small"/>
          <p:cNvPicPr>
            <a:picLocks noGrp="1" noChangeAspect="1" noChangeArrowheads="1"/>
          </p:cNvPicPr>
          <p:nvPr>
            <p:ph idx="1"/>
          </p:nvPr>
        </p:nvPicPr>
        <p:blipFill>
          <a:blip r:embed="rId2"/>
          <a:srcRect/>
          <a:stretch>
            <a:fillRect/>
          </a:stretch>
        </p:blipFill>
        <p:spPr bwMode="auto">
          <a:xfrm>
            <a:off x="838200" y="1295400"/>
            <a:ext cx="7315200" cy="518160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686800" cy="715962"/>
          </a:xfrm>
        </p:spPr>
        <p:txBody>
          <a:bodyPr>
            <a:normAutofit fontScale="90000"/>
          </a:bodyPr>
          <a:lstStyle/>
          <a:p>
            <a:r>
              <a:rPr lang="en-US" b="1" dirty="0">
                <a:latin typeface="Arial Narrow" pitchFamily="34" charset="0"/>
              </a:rPr>
              <a:t>5.1.3. Conflict of motives and frustration</a:t>
            </a:r>
            <a:endParaRPr lang="en-US" dirty="0"/>
          </a:p>
        </p:txBody>
      </p:sp>
      <p:sp>
        <p:nvSpPr>
          <p:cNvPr id="3" name="Content Placeholder 2"/>
          <p:cNvSpPr>
            <a:spLocks noGrp="1"/>
          </p:cNvSpPr>
          <p:nvPr>
            <p:ph idx="1"/>
          </p:nvPr>
        </p:nvSpPr>
        <p:spPr>
          <a:xfrm>
            <a:off x="228600" y="1066800"/>
            <a:ext cx="8686800" cy="5486400"/>
          </a:xfrm>
        </p:spPr>
        <p:txBody>
          <a:bodyPr>
            <a:normAutofit fontScale="25000" lnSpcReduction="20000"/>
          </a:bodyPr>
          <a:lstStyle/>
          <a:p>
            <a:pPr>
              <a:lnSpc>
                <a:spcPct val="120000"/>
              </a:lnSpc>
              <a:spcBef>
                <a:spcPts val="600"/>
              </a:spcBef>
            </a:pPr>
            <a:r>
              <a:rPr lang="en-US" sz="11200" dirty="0">
                <a:latin typeface="Arial Narrow" pitchFamily="34" charset="0"/>
              </a:rPr>
              <a:t>Based on the sources of motivation and the importance of the decision, we usually face </a:t>
            </a:r>
            <a:r>
              <a:rPr lang="en-US" sz="11200" dirty="0">
                <a:solidFill>
                  <a:srgbClr val="FF0000"/>
                </a:solidFill>
                <a:latin typeface="Arial Narrow" pitchFamily="34" charset="0"/>
              </a:rPr>
              <a:t>difficulty in choosing among  motives</a:t>
            </a:r>
            <a:r>
              <a:rPr lang="en-US" sz="11200" dirty="0">
                <a:latin typeface="Arial Narrow" pitchFamily="34" charset="0"/>
              </a:rPr>
              <a:t>.</a:t>
            </a:r>
          </a:p>
          <a:p>
            <a:pPr>
              <a:lnSpc>
                <a:spcPct val="120000"/>
              </a:lnSpc>
              <a:spcBef>
                <a:spcPts val="600"/>
              </a:spcBef>
            </a:pPr>
            <a:r>
              <a:rPr lang="en-US" sz="11200" dirty="0">
                <a:latin typeface="Arial Narrow" pitchFamily="34" charset="0"/>
              </a:rPr>
              <a:t>When the decision is more important, the number and strength of motivational pushes and pulls are often greater, creating far more internal conflict and indecision. </a:t>
            </a:r>
          </a:p>
          <a:p>
            <a:pPr>
              <a:lnSpc>
                <a:spcPct val="120000"/>
              </a:lnSpc>
              <a:spcBef>
                <a:spcPts val="600"/>
              </a:spcBef>
            </a:pPr>
            <a:r>
              <a:rPr lang="en-US" sz="11200" dirty="0">
                <a:latin typeface="Arial Narrow" pitchFamily="34" charset="0"/>
              </a:rPr>
              <a:t>There are four basic types of motivational conflicts.</a:t>
            </a:r>
            <a:br>
              <a:rPr lang="en-US" sz="11200" dirty="0">
                <a:latin typeface="Arial Narrow" pitchFamily="34" charset="0"/>
              </a:rPr>
            </a:br>
            <a:r>
              <a:rPr lang="en-US" sz="11200" b="1" dirty="0">
                <a:latin typeface="Arial Narrow" pitchFamily="34" charset="0"/>
              </a:rPr>
              <a:t>Approach-approach conflicts </a:t>
            </a:r>
            <a:r>
              <a:rPr lang="en-US" sz="11200" dirty="0">
                <a:latin typeface="Arial Narrow" pitchFamily="34" charset="0"/>
              </a:rPr>
              <a:t>- exist when we must choose only one of the </a:t>
            </a:r>
            <a:r>
              <a:rPr lang="en-US" sz="11200" dirty="0">
                <a:solidFill>
                  <a:srgbClr val="FF0000"/>
                </a:solidFill>
                <a:latin typeface="Arial Narrow" pitchFamily="34" charset="0"/>
              </a:rPr>
              <a:t>two desirable </a:t>
            </a:r>
            <a:r>
              <a:rPr lang="en-US" sz="11200" dirty="0">
                <a:latin typeface="Arial Narrow" pitchFamily="34" charset="0"/>
              </a:rPr>
              <a:t>activities. Example, going to a movie or a concert.</a:t>
            </a:r>
            <a:br>
              <a:rPr lang="en-US" sz="11200" dirty="0">
                <a:latin typeface="Arial Narrow" pitchFamily="34" charset="0"/>
              </a:rPr>
            </a:br>
            <a:r>
              <a:rPr lang="en-US" sz="11200" b="1" dirty="0">
                <a:latin typeface="Arial Narrow" pitchFamily="34" charset="0"/>
              </a:rPr>
              <a:t>Avoidance-avoidance conflicts - </a:t>
            </a:r>
            <a:r>
              <a:rPr lang="en-US" sz="11200" dirty="0">
                <a:latin typeface="Arial Narrow" pitchFamily="34" charset="0"/>
              </a:rPr>
              <a:t>arise when we must select one of </a:t>
            </a:r>
            <a:r>
              <a:rPr lang="en-US" sz="11200" dirty="0">
                <a:solidFill>
                  <a:srgbClr val="FF0000"/>
                </a:solidFill>
                <a:latin typeface="Arial Narrow" pitchFamily="34" charset="0"/>
              </a:rPr>
              <a:t>two undesirable </a:t>
            </a:r>
            <a:r>
              <a:rPr lang="en-US" sz="11200" dirty="0">
                <a:latin typeface="Arial Narrow" pitchFamily="34" charset="0"/>
              </a:rPr>
              <a:t>alternatives. Someone forced either to sell the family home or to declare bankruptcy.</a:t>
            </a:r>
            <a:r>
              <a:rPr lang="en-US" sz="4000" dirty="0">
                <a:latin typeface="Bahnschrift Condensed" pitchFamily="34" charset="0"/>
              </a:rPr>
              <a:t> </a:t>
            </a:r>
            <a:br>
              <a:rPr lang="en-US" dirty="0"/>
            </a:b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1162"/>
          </a:xfrm>
        </p:spPr>
        <p:txBody>
          <a:bodyPr>
            <a:normAutofit fontScale="90000"/>
          </a:bodyPr>
          <a:lstStyle/>
          <a:p>
            <a:r>
              <a:rPr lang="en-US" dirty="0"/>
              <a:t>…</a:t>
            </a:r>
          </a:p>
        </p:txBody>
      </p:sp>
      <p:sp>
        <p:nvSpPr>
          <p:cNvPr id="3" name="Content Placeholder 2"/>
          <p:cNvSpPr>
            <a:spLocks noGrp="1"/>
          </p:cNvSpPr>
          <p:nvPr>
            <p:ph idx="1"/>
          </p:nvPr>
        </p:nvSpPr>
        <p:spPr>
          <a:xfrm>
            <a:off x="228600" y="1066800"/>
            <a:ext cx="8686800" cy="5562600"/>
          </a:xfrm>
        </p:spPr>
        <p:txBody>
          <a:bodyPr>
            <a:normAutofit fontScale="25000" lnSpcReduction="20000"/>
          </a:bodyPr>
          <a:lstStyle/>
          <a:p>
            <a:pPr>
              <a:lnSpc>
                <a:spcPct val="120000"/>
              </a:lnSpc>
              <a:spcBef>
                <a:spcPts val="600"/>
              </a:spcBef>
            </a:pPr>
            <a:r>
              <a:rPr lang="en-US" sz="11200" b="1" dirty="0">
                <a:latin typeface="Arial Narrow" pitchFamily="34" charset="0"/>
              </a:rPr>
              <a:t>Approach-avoidance conflicts - </a:t>
            </a:r>
            <a:r>
              <a:rPr lang="en-US" sz="11200" dirty="0">
                <a:latin typeface="Arial Narrow" pitchFamily="34" charset="0"/>
              </a:rPr>
              <a:t>happen when a particular event or activity </a:t>
            </a:r>
            <a:r>
              <a:rPr lang="en-US" sz="11200" dirty="0">
                <a:solidFill>
                  <a:srgbClr val="FF0000"/>
                </a:solidFill>
                <a:latin typeface="Arial Narrow" pitchFamily="34" charset="0"/>
              </a:rPr>
              <a:t>has both attractive and unattractive features</a:t>
            </a:r>
            <a:r>
              <a:rPr lang="en-US" sz="11200" dirty="0">
                <a:latin typeface="Arial Narrow" pitchFamily="34" charset="0"/>
              </a:rPr>
              <a:t>, e.g., a freshman student wants to start dating but she, at the same time, is worried that this may consume her study time.</a:t>
            </a:r>
          </a:p>
          <a:p>
            <a:pPr>
              <a:lnSpc>
                <a:spcPct val="120000"/>
              </a:lnSpc>
              <a:spcBef>
                <a:spcPts val="600"/>
              </a:spcBef>
            </a:pPr>
            <a:r>
              <a:rPr lang="en-US" sz="11200" b="1" dirty="0">
                <a:latin typeface="Arial Narrow" pitchFamily="34" charset="0"/>
              </a:rPr>
              <a:t>Multiple approach-avoidance conflicts - </a:t>
            </a:r>
            <a:r>
              <a:rPr lang="en-US" sz="11200" dirty="0">
                <a:latin typeface="Arial Narrow" pitchFamily="34" charset="0"/>
              </a:rPr>
              <a:t>exist when </a:t>
            </a:r>
            <a:r>
              <a:rPr lang="en-US" sz="11200" dirty="0">
                <a:solidFill>
                  <a:srgbClr val="FF0000"/>
                </a:solidFill>
                <a:latin typeface="Arial Narrow" pitchFamily="34" charset="0"/>
              </a:rPr>
              <a:t>two or more alternatives</a:t>
            </a:r>
            <a:r>
              <a:rPr lang="en-US" sz="11200" dirty="0">
                <a:latin typeface="Arial Narrow" pitchFamily="34" charset="0"/>
              </a:rPr>
              <a:t> </a:t>
            </a:r>
            <a:r>
              <a:rPr lang="en-US" sz="11200" u="sng" dirty="0">
                <a:latin typeface="Arial Narrow" pitchFamily="34" charset="0"/>
              </a:rPr>
              <a:t>each have both positive &amp; negative </a:t>
            </a:r>
            <a:r>
              <a:rPr lang="en-US" sz="11200" dirty="0">
                <a:latin typeface="Arial Narrow" pitchFamily="34" charset="0"/>
              </a:rPr>
              <a:t>features. </a:t>
            </a:r>
          </a:p>
          <a:p>
            <a:pPr>
              <a:lnSpc>
                <a:spcPct val="120000"/>
              </a:lnSpc>
              <a:spcBef>
                <a:spcPts val="600"/>
              </a:spcBef>
            </a:pPr>
            <a:r>
              <a:rPr lang="en-US" sz="11200" dirty="0">
                <a:latin typeface="Arial Narrow" pitchFamily="34" charset="0"/>
              </a:rPr>
              <a:t>E.g., you must choose between two jobs. One offers a high salary with a well-known company but requires long working hours and relocation to a miserable climate. The other boasts advancement opportunities, fringe benefits, and a better climate, but it doesn‘t pay as much and involves an unpredictable work schedule</a:t>
            </a:r>
            <a:r>
              <a:rPr lang="en-US" sz="3300" dirty="0">
                <a:latin typeface="Arial Narrow" pitchFamily="34" charset="0"/>
              </a:rPr>
              <a:t>. </a:t>
            </a:r>
            <a:br>
              <a:rPr lang="en-US" dirty="0"/>
            </a:b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5.2. Emotions</a:t>
            </a:r>
            <a:br>
              <a:rPr lang="en-US" b="1" dirty="0"/>
            </a:br>
            <a:r>
              <a:rPr lang="en-US" b="1" dirty="0"/>
              <a:t>5.2.1. Definition of emotion</a:t>
            </a:r>
            <a:endParaRPr lang="en-US" dirty="0"/>
          </a:p>
        </p:txBody>
      </p:sp>
      <p:sp>
        <p:nvSpPr>
          <p:cNvPr id="3" name="Content Placeholder 2"/>
          <p:cNvSpPr>
            <a:spLocks noGrp="1"/>
          </p:cNvSpPr>
          <p:nvPr>
            <p:ph idx="1"/>
          </p:nvPr>
        </p:nvSpPr>
        <p:spPr>
          <a:xfrm>
            <a:off x="228600" y="1600200"/>
            <a:ext cx="8686800" cy="5029200"/>
          </a:xfrm>
        </p:spPr>
        <p:txBody>
          <a:bodyPr>
            <a:normAutofit/>
          </a:bodyPr>
          <a:lstStyle/>
          <a:p>
            <a:r>
              <a:rPr lang="en-US" dirty="0">
                <a:latin typeface="Arial Narrow" pitchFamily="34" charset="0"/>
                <a:cs typeface="Times New Roman" pitchFamily="18" charset="0"/>
              </a:rPr>
              <a:t>Emotion is </a:t>
            </a:r>
            <a:r>
              <a:rPr lang="en-US" dirty="0">
                <a:solidFill>
                  <a:srgbClr val="FF0000"/>
                </a:solidFill>
                <a:latin typeface="Arial Narrow" pitchFamily="34" charset="0"/>
                <a:cs typeface="Times New Roman" pitchFamily="18" charset="0"/>
              </a:rPr>
              <a:t>a negative or positive feeling </a:t>
            </a:r>
            <a:r>
              <a:rPr lang="en-US" dirty="0">
                <a:latin typeface="Arial Narrow" pitchFamily="34" charset="0"/>
                <a:cs typeface="Times New Roman" pitchFamily="18" charset="0"/>
              </a:rPr>
              <a:t>generally </a:t>
            </a:r>
            <a:r>
              <a:rPr lang="en-US" u="sng" dirty="0">
                <a:latin typeface="Arial Narrow" pitchFamily="34" charset="0"/>
                <a:cs typeface="Times New Roman" pitchFamily="18" charset="0"/>
              </a:rPr>
              <a:t>in reaction to stimuli</a:t>
            </a:r>
            <a:r>
              <a:rPr lang="en-US" dirty="0">
                <a:latin typeface="Arial Narrow" pitchFamily="34" charset="0"/>
                <a:cs typeface="Times New Roman" pitchFamily="18" charset="0"/>
              </a:rPr>
              <a:t> that are accompanied by physiological arousal and related behavior</a:t>
            </a:r>
          </a:p>
          <a:p>
            <a:r>
              <a:rPr lang="en-US" dirty="0">
                <a:latin typeface="Arial Narrow" pitchFamily="34" charset="0"/>
              </a:rPr>
              <a:t>Emotion is a complex reaction pattern, involving experiential, behavioral, and physiological elements, by which an individual attempts to deal with a personally significant matter or event. </a:t>
            </a:r>
          </a:p>
          <a:p>
            <a:r>
              <a:rPr lang="en-US" dirty="0">
                <a:latin typeface="Arial Narrow" pitchFamily="34" charset="0"/>
              </a:rPr>
              <a:t>It is the feeling aspect of our consciousness.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66800"/>
          </a:xfrm>
        </p:spPr>
        <p:txBody>
          <a:bodyPr/>
          <a:lstStyle/>
          <a:p>
            <a:r>
              <a:rPr lang="en-US" dirty="0">
                <a:solidFill>
                  <a:srgbClr val="FF0000"/>
                </a:solidFill>
                <a:latin typeface="Times New Roman" pitchFamily="18" charset="0"/>
                <a:cs typeface="Times New Roman" pitchFamily="18" charset="0"/>
              </a:rPr>
              <a:t>Emotion </a:t>
            </a:r>
          </a:p>
        </p:txBody>
      </p:sp>
      <p:sp>
        <p:nvSpPr>
          <p:cNvPr id="3" name="Content Placeholder 2"/>
          <p:cNvSpPr>
            <a:spLocks noGrp="1"/>
          </p:cNvSpPr>
          <p:nvPr>
            <p:ph idx="1"/>
          </p:nvPr>
        </p:nvSpPr>
        <p:spPr>
          <a:xfrm>
            <a:off x="152400" y="1066800"/>
            <a:ext cx="8839200" cy="5638800"/>
          </a:xfrm>
        </p:spPr>
        <p:txBody>
          <a:bodyPr>
            <a:normAutofit/>
          </a:bodyPr>
          <a:lstStyle/>
          <a:p>
            <a:pPr>
              <a:buNone/>
            </a:pPr>
            <a:r>
              <a:rPr lang="en-US" dirty="0">
                <a:solidFill>
                  <a:srgbClr val="FF0000"/>
                </a:solidFill>
                <a:latin typeface="Times New Roman" pitchFamily="18" charset="0"/>
                <a:cs typeface="Times New Roman" pitchFamily="18" charset="0"/>
              </a:rPr>
              <a:t>Components of emotion </a:t>
            </a:r>
          </a:p>
          <a:p>
            <a:r>
              <a:rPr lang="en-US" dirty="0">
                <a:solidFill>
                  <a:srgbClr val="FF0000"/>
                </a:solidFill>
                <a:latin typeface="Times New Roman" pitchFamily="18" charset="0"/>
                <a:cs typeface="Times New Roman" pitchFamily="18" charset="0"/>
              </a:rPr>
              <a:t>Physical component </a:t>
            </a:r>
            <a:r>
              <a:rPr lang="en-US" dirty="0">
                <a:latin typeface="Times New Roman" pitchFamily="18" charset="0"/>
                <a:cs typeface="Times New Roman" pitchFamily="18" charset="0"/>
              </a:rPr>
              <a:t>– physiological arousal (internal body state accompanying the emotion) </a:t>
            </a:r>
          </a:p>
          <a:p>
            <a:r>
              <a:rPr lang="en-US" dirty="0">
                <a:solidFill>
                  <a:srgbClr val="FF0000"/>
                </a:solidFill>
                <a:latin typeface="Times New Roman" pitchFamily="18" charset="0"/>
                <a:cs typeface="Times New Roman" pitchFamily="18" charset="0"/>
              </a:rPr>
              <a:t>Cognitive component </a:t>
            </a:r>
            <a:r>
              <a:rPr lang="en-US" dirty="0">
                <a:latin typeface="Times New Roman" pitchFamily="18" charset="0"/>
                <a:cs typeface="Times New Roman" pitchFamily="18" charset="0"/>
              </a:rPr>
              <a:t>– the way we interpret a stimulus or a situation </a:t>
            </a:r>
          </a:p>
          <a:p>
            <a:r>
              <a:rPr lang="en-US" dirty="0">
                <a:solidFill>
                  <a:srgbClr val="FF0000"/>
                </a:solidFill>
                <a:latin typeface="Times New Roman" pitchFamily="18" charset="0"/>
                <a:cs typeface="Times New Roman" pitchFamily="18" charset="0"/>
              </a:rPr>
              <a:t>Behavioral component </a:t>
            </a:r>
            <a:r>
              <a:rPr lang="en-US" dirty="0">
                <a:latin typeface="Times New Roman" pitchFamily="18" charset="0"/>
                <a:cs typeface="Times New Roman" pitchFamily="18" charset="0"/>
              </a:rPr>
              <a:t>– outward expression of the emotion (facial expressions gesture, body posture, tone of voice)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rmAutofit fontScale="90000"/>
          </a:bodyPr>
          <a:lstStyle/>
          <a:p>
            <a:r>
              <a:rPr lang="en-US" dirty="0"/>
              <a:t>.</a:t>
            </a:r>
          </a:p>
        </p:txBody>
      </p:sp>
      <p:sp>
        <p:nvSpPr>
          <p:cNvPr id="3" name="Content Placeholder 2"/>
          <p:cNvSpPr>
            <a:spLocks noGrp="1"/>
          </p:cNvSpPr>
          <p:nvPr>
            <p:ph idx="1"/>
          </p:nvPr>
        </p:nvSpPr>
        <p:spPr>
          <a:xfrm>
            <a:off x="228600" y="914400"/>
            <a:ext cx="8686800" cy="5638800"/>
          </a:xfrm>
        </p:spPr>
        <p:txBody>
          <a:bodyPr>
            <a:normAutofit lnSpcReduction="10000"/>
          </a:bodyPr>
          <a:lstStyle/>
          <a:p>
            <a:r>
              <a:rPr lang="en-US" b="1" dirty="0">
                <a:latin typeface="Arial Narrow" pitchFamily="34" charset="0"/>
              </a:rPr>
              <a:t>The physiology of emotion - </a:t>
            </a:r>
            <a:r>
              <a:rPr lang="en-US" dirty="0">
                <a:latin typeface="Arial Narrow" pitchFamily="34" charset="0"/>
              </a:rPr>
              <a:t>when a person experiences an emotion, there is physical arousal created by the sympathetic nervous system. The heart rate increases, breathing becomes more rapid, the pupils of the eye dilate, and the moth may become dry. </a:t>
            </a:r>
          </a:p>
          <a:p>
            <a:r>
              <a:rPr lang="en-US" dirty="0">
                <a:latin typeface="Arial Narrow" pitchFamily="34" charset="0"/>
              </a:rPr>
              <a:t>Although facial expressions do differ between various emotional responses, emotions are difficult to distinguish from one another based on outward bodily reactions alone. </a:t>
            </a:r>
          </a:p>
          <a:p>
            <a:pPr>
              <a:buNone/>
            </a:pPr>
            <a:br>
              <a:rPr lang="en-US" dirty="0"/>
            </a:b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534400" cy="639762"/>
          </a:xfrm>
        </p:spPr>
        <p:txBody>
          <a:bodyPr>
            <a:normAutofit fontScale="90000"/>
          </a:bodyPr>
          <a:lstStyle/>
          <a:p>
            <a:endParaRPr lang="en-US" dirty="0"/>
          </a:p>
        </p:txBody>
      </p:sp>
      <p:sp>
        <p:nvSpPr>
          <p:cNvPr id="3" name="Content Placeholder 2"/>
          <p:cNvSpPr>
            <a:spLocks noGrp="1"/>
          </p:cNvSpPr>
          <p:nvPr>
            <p:ph idx="1"/>
          </p:nvPr>
        </p:nvSpPr>
        <p:spPr>
          <a:xfrm>
            <a:off x="304800" y="1066800"/>
            <a:ext cx="8610600" cy="5486400"/>
          </a:xfrm>
        </p:spPr>
        <p:txBody>
          <a:bodyPr>
            <a:normAutofit fontScale="92500" lnSpcReduction="10000"/>
          </a:bodyPr>
          <a:lstStyle/>
          <a:p>
            <a:r>
              <a:rPr lang="en-US" b="1" dirty="0">
                <a:latin typeface="Arial Narrow" pitchFamily="34" charset="0"/>
              </a:rPr>
              <a:t>The behavior of emotion - </a:t>
            </a:r>
            <a:r>
              <a:rPr lang="en-US" dirty="0">
                <a:latin typeface="Arial Narrow" pitchFamily="34" charset="0"/>
              </a:rPr>
              <a:t>tells us how people behave in the grip of an emotion. There are facial expressions, body movements, and actions that indicate to others how a person feels. </a:t>
            </a:r>
          </a:p>
          <a:p>
            <a:r>
              <a:rPr lang="en-US" dirty="0">
                <a:latin typeface="Arial Narrow" pitchFamily="34" charset="0"/>
              </a:rPr>
              <a:t>Frowns, smiles, and sad expressions combine with hand gestures, the turning of one‘s body, and spoken words to produce an understanding of emotion. </a:t>
            </a:r>
          </a:p>
          <a:p>
            <a:r>
              <a:rPr lang="en-US" dirty="0">
                <a:latin typeface="Arial Narrow" pitchFamily="34" charset="0"/>
              </a:rPr>
              <a:t>People fight, run, kiss, and yell, along with countless other actions stemming from the emotions they feel. Facial expressions can vary across different cultures, although some aspects of facial expression seem to be universal. </a:t>
            </a:r>
            <a:br>
              <a:rPr lang="en-US" dirty="0">
                <a:latin typeface="Arial Narrow" pitchFamily="34" charset="0"/>
              </a:rPr>
            </a:br>
            <a:endParaRPr lang="en-US" dirty="0">
              <a:latin typeface="Arial Narrow"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rmAutofit fontScale="90000"/>
          </a:bodyPr>
          <a:lstStyle/>
          <a:p>
            <a:endParaRPr lang="en-US" dirty="0"/>
          </a:p>
        </p:txBody>
      </p:sp>
      <p:sp>
        <p:nvSpPr>
          <p:cNvPr id="3" name="Content Placeholder 2"/>
          <p:cNvSpPr>
            <a:spLocks noGrp="1"/>
          </p:cNvSpPr>
          <p:nvPr>
            <p:ph idx="1"/>
          </p:nvPr>
        </p:nvSpPr>
        <p:spPr>
          <a:xfrm>
            <a:off x="228600" y="990600"/>
            <a:ext cx="8686800" cy="5562600"/>
          </a:xfrm>
        </p:spPr>
        <p:txBody>
          <a:bodyPr>
            <a:normAutofit fontScale="92500" lnSpcReduction="10000"/>
          </a:bodyPr>
          <a:lstStyle/>
          <a:p>
            <a:r>
              <a:rPr lang="en-US" sz="3000" b="1" dirty="0">
                <a:latin typeface="Arial Narrow" pitchFamily="34" charset="0"/>
              </a:rPr>
              <a:t>Subjective experience or </a:t>
            </a:r>
            <a:r>
              <a:rPr lang="en-US" sz="3000" dirty="0">
                <a:latin typeface="Arial Narrow" pitchFamily="34" charset="0"/>
              </a:rPr>
              <a:t>labeling emotion is the third component of emotion and it involves interpreting the subjective feeling by giving it a label: anger, fear, disgust, happiness, sadness, shame, interest, surprise and so on. </a:t>
            </a:r>
          </a:p>
          <a:p>
            <a:r>
              <a:rPr lang="en-US" sz="3000" dirty="0">
                <a:latin typeface="Arial Narrow" pitchFamily="34" charset="0"/>
              </a:rPr>
              <a:t>This component is also called “cognitive component” because the labeling process is a matter of retrieving memories of previous similar experiences, perceiving the context of the emotion, and coming up with a solution- a label.</a:t>
            </a:r>
          </a:p>
          <a:p>
            <a:r>
              <a:rPr lang="en-US" sz="3000" dirty="0">
                <a:latin typeface="Arial Narrow" pitchFamily="34" charset="0"/>
              </a:rPr>
              <a:t>The label a person applies to a subjective feeling is at least in part a learned response influenced by that person‘s language and culture. Such labels may differ in people of different cultural backgrounds.</a:t>
            </a:r>
            <a:r>
              <a:rPr lang="en-US" dirty="0"/>
              <a:t> </a:t>
            </a:r>
            <a:br>
              <a:rPr lang="en-US" dirty="0"/>
            </a:b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defRPr/>
            </a:pPr>
            <a:r>
              <a:rPr lang="en-US" dirty="0">
                <a:solidFill>
                  <a:srgbClr val="FF0000"/>
                </a:solidFill>
                <a:latin typeface="Times New Roman" pitchFamily="18" charset="0"/>
                <a:cs typeface="Times New Roman" pitchFamily="18" charset="0"/>
              </a:rPr>
              <a:t>Basic Emotions</a:t>
            </a:r>
          </a:p>
        </p:txBody>
      </p:sp>
      <p:sp>
        <p:nvSpPr>
          <p:cNvPr id="30723" name="Rectangle 3"/>
          <p:cNvSpPr>
            <a:spLocks noGrp="1" noChangeArrowheads="1"/>
          </p:cNvSpPr>
          <p:nvPr>
            <p:ph type="body" idx="1"/>
          </p:nvPr>
        </p:nvSpPr>
        <p:spPr/>
        <p:txBody>
          <a:bodyPr/>
          <a:lstStyle/>
          <a:p>
            <a:pPr eaLnBrk="1" hangingPunct="1">
              <a:defRPr/>
            </a:pPr>
            <a:r>
              <a:rPr lang="en-US" dirty="0">
                <a:latin typeface="Times New Roman" pitchFamily="18" charset="0"/>
                <a:cs typeface="Times New Roman" pitchFamily="18" charset="0"/>
              </a:rPr>
              <a:t>The revised model of basic emotions includes:</a:t>
            </a:r>
          </a:p>
          <a:p>
            <a:pPr lvl="1" eaLnBrk="1" hangingPunct="1">
              <a:defRPr/>
            </a:pPr>
            <a:r>
              <a:rPr lang="en-US" dirty="0">
                <a:latin typeface="Times New Roman" pitchFamily="18" charset="0"/>
                <a:cs typeface="Times New Roman" pitchFamily="18" charset="0"/>
              </a:rPr>
              <a:t>Happiness</a:t>
            </a:r>
          </a:p>
          <a:p>
            <a:pPr lvl="1" eaLnBrk="1" hangingPunct="1">
              <a:defRPr/>
            </a:pPr>
            <a:r>
              <a:rPr lang="en-US" dirty="0">
                <a:latin typeface="Times New Roman" pitchFamily="18" charset="0"/>
                <a:cs typeface="Times New Roman" pitchFamily="18" charset="0"/>
              </a:rPr>
              <a:t>Surprise</a:t>
            </a:r>
          </a:p>
          <a:p>
            <a:pPr lvl="1" eaLnBrk="1" hangingPunct="1">
              <a:defRPr/>
            </a:pPr>
            <a:r>
              <a:rPr lang="en-US" dirty="0">
                <a:latin typeface="Times New Roman" pitchFamily="18" charset="0"/>
                <a:cs typeface="Times New Roman" pitchFamily="18" charset="0"/>
              </a:rPr>
              <a:t>Sadness</a:t>
            </a:r>
          </a:p>
          <a:p>
            <a:pPr lvl="1" eaLnBrk="1" hangingPunct="1">
              <a:defRPr/>
            </a:pPr>
            <a:r>
              <a:rPr lang="en-US" dirty="0">
                <a:latin typeface="Times New Roman" pitchFamily="18" charset="0"/>
                <a:cs typeface="Times New Roman" pitchFamily="18" charset="0"/>
              </a:rPr>
              <a:t>Fear</a:t>
            </a:r>
          </a:p>
          <a:p>
            <a:pPr lvl="1" eaLnBrk="1" hangingPunct="1">
              <a:defRPr/>
            </a:pPr>
            <a:r>
              <a:rPr lang="en-US" dirty="0">
                <a:latin typeface="Times New Roman" pitchFamily="18" charset="0"/>
                <a:cs typeface="Times New Roman" pitchFamily="18" charset="0"/>
              </a:rPr>
              <a:t>Disgust</a:t>
            </a:r>
          </a:p>
          <a:p>
            <a:pPr lvl="1" eaLnBrk="1" hangingPunct="1">
              <a:defRPr/>
            </a:pPr>
            <a:r>
              <a:rPr lang="en-US" dirty="0">
                <a:latin typeface="Times New Roman" pitchFamily="18" charset="0"/>
                <a:cs typeface="Times New Roman" pitchFamily="18" charset="0"/>
              </a:rPr>
              <a:t>Anger</a:t>
            </a:r>
          </a:p>
          <a:p>
            <a:pPr eaLnBrk="1" hangingPunct="1">
              <a:buFont typeface="Wingdings" pitchFamily="2" charset="2"/>
              <a:buNone/>
              <a:defRPr/>
            </a:pPr>
            <a:endParaRPr lang="en-US" dirty="0">
              <a:latin typeface="Abyssinica SIL" pitchFamily="2" charset="0"/>
            </a:endParaRP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a:ea typeface="ＭＳ Ｐゴシック" pitchFamily="-112" charset="-128"/>
              </a:rPr>
              <a:t>Anger</a:t>
            </a:r>
          </a:p>
        </p:txBody>
      </p:sp>
      <p:sp>
        <p:nvSpPr>
          <p:cNvPr id="22531" name="Content Placeholder 2"/>
          <p:cNvSpPr>
            <a:spLocks noGrp="1"/>
          </p:cNvSpPr>
          <p:nvPr>
            <p:ph idx="1"/>
          </p:nvPr>
        </p:nvSpPr>
        <p:spPr/>
        <p:txBody>
          <a:bodyPr/>
          <a:lstStyle/>
          <a:p>
            <a:endParaRPr lang="en-US" dirty="0">
              <a:ea typeface="ＭＳ Ｐゴシック" pitchFamily="-112" charset="-128"/>
            </a:endParaRPr>
          </a:p>
        </p:txBody>
      </p:sp>
      <p:pic>
        <p:nvPicPr>
          <p:cNvPr id="22532" name="Picture 3"/>
          <p:cNvPicPr>
            <a:picLocks noChangeAspect="1"/>
          </p:cNvPicPr>
          <p:nvPr/>
        </p:nvPicPr>
        <p:blipFill>
          <a:blip r:embed="rId2" cstate="print"/>
          <a:srcRect/>
          <a:stretch>
            <a:fillRect/>
          </a:stretch>
        </p:blipFill>
        <p:spPr bwMode="auto">
          <a:xfrm>
            <a:off x="381000" y="1487354"/>
            <a:ext cx="7543800" cy="4837246"/>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US">
                <a:ea typeface="ＭＳ Ｐゴシック" pitchFamily="-112" charset="-128"/>
              </a:rPr>
              <a:t>Disgust</a:t>
            </a:r>
          </a:p>
        </p:txBody>
      </p:sp>
      <p:sp>
        <p:nvSpPr>
          <p:cNvPr id="24579" name="Content Placeholder 2"/>
          <p:cNvSpPr>
            <a:spLocks noGrp="1"/>
          </p:cNvSpPr>
          <p:nvPr>
            <p:ph idx="1"/>
          </p:nvPr>
        </p:nvSpPr>
        <p:spPr/>
        <p:txBody>
          <a:bodyPr/>
          <a:lstStyle/>
          <a:p>
            <a:endParaRPr lang="en-US">
              <a:ea typeface="ＭＳ Ｐゴシック" pitchFamily="-112" charset="-128"/>
            </a:endParaRPr>
          </a:p>
        </p:txBody>
      </p:sp>
      <p:pic>
        <p:nvPicPr>
          <p:cNvPr id="24580" name="Picture 3"/>
          <p:cNvPicPr>
            <a:picLocks noChangeAspect="1"/>
          </p:cNvPicPr>
          <p:nvPr/>
        </p:nvPicPr>
        <p:blipFill>
          <a:blip r:embed="rId2" cstate="print"/>
          <a:srcRect/>
          <a:stretch>
            <a:fillRect/>
          </a:stretch>
        </p:blipFill>
        <p:spPr bwMode="auto">
          <a:xfrm>
            <a:off x="381000" y="1295400"/>
            <a:ext cx="8305800" cy="525780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US">
                <a:ea typeface="ＭＳ Ｐゴシック" pitchFamily="-112" charset="-128"/>
              </a:rPr>
              <a:t>Fear</a:t>
            </a:r>
          </a:p>
        </p:txBody>
      </p:sp>
      <p:sp>
        <p:nvSpPr>
          <p:cNvPr id="25603" name="Content Placeholder 2"/>
          <p:cNvSpPr>
            <a:spLocks noGrp="1"/>
          </p:cNvSpPr>
          <p:nvPr>
            <p:ph idx="1"/>
          </p:nvPr>
        </p:nvSpPr>
        <p:spPr/>
        <p:txBody>
          <a:bodyPr/>
          <a:lstStyle/>
          <a:p>
            <a:endParaRPr lang="en-US">
              <a:ea typeface="ＭＳ Ｐゴシック" pitchFamily="-112" charset="-128"/>
            </a:endParaRPr>
          </a:p>
        </p:txBody>
      </p:sp>
      <p:pic>
        <p:nvPicPr>
          <p:cNvPr id="25604" name="Picture 3"/>
          <p:cNvPicPr>
            <a:picLocks noChangeAspect="1"/>
          </p:cNvPicPr>
          <p:nvPr/>
        </p:nvPicPr>
        <p:blipFill>
          <a:blip r:embed="rId2" cstate="print"/>
          <a:srcRect/>
          <a:stretch>
            <a:fillRect/>
          </a:stretch>
        </p:blipFill>
        <p:spPr bwMode="auto">
          <a:xfrm>
            <a:off x="381000" y="1371601"/>
            <a:ext cx="8382000" cy="4953000"/>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US" dirty="0">
                <a:ea typeface="ＭＳ Ｐゴシック" pitchFamily="-112" charset="-128"/>
              </a:rPr>
              <a:t>Happiness</a:t>
            </a:r>
          </a:p>
        </p:txBody>
      </p:sp>
      <p:sp>
        <p:nvSpPr>
          <p:cNvPr id="26627" name="Content Placeholder 2"/>
          <p:cNvSpPr>
            <a:spLocks noGrp="1"/>
          </p:cNvSpPr>
          <p:nvPr>
            <p:ph idx="1"/>
          </p:nvPr>
        </p:nvSpPr>
        <p:spPr/>
        <p:txBody>
          <a:bodyPr/>
          <a:lstStyle/>
          <a:p>
            <a:endParaRPr lang="en-US">
              <a:ea typeface="ＭＳ Ｐゴシック" pitchFamily="-112" charset="-128"/>
            </a:endParaRPr>
          </a:p>
        </p:txBody>
      </p:sp>
      <p:pic>
        <p:nvPicPr>
          <p:cNvPr id="26628" name="Picture 3"/>
          <p:cNvPicPr>
            <a:picLocks noChangeAspect="1"/>
          </p:cNvPicPr>
          <p:nvPr/>
        </p:nvPicPr>
        <p:blipFill>
          <a:blip r:embed="rId2" cstate="print"/>
          <a:srcRect/>
          <a:stretch>
            <a:fillRect/>
          </a:stretch>
        </p:blipFill>
        <p:spPr bwMode="auto">
          <a:xfrm>
            <a:off x="457200" y="1143000"/>
            <a:ext cx="8305800" cy="5181600"/>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en-US">
                <a:ea typeface="ＭＳ Ｐゴシック" pitchFamily="-112" charset="-128"/>
              </a:rPr>
              <a:t>Sadness </a:t>
            </a:r>
          </a:p>
        </p:txBody>
      </p:sp>
      <p:sp>
        <p:nvSpPr>
          <p:cNvPr id="27651" name="Content Placeholder 2"/>
          <p:cNvSpPr>
            <a:spLocks noGrp="1"/>
          </p:cNvSpPr>
          <p:nvPr>
            <p:ph idx="1"/>
          </p:nvPr>
        </p:nvSpPr>
        <p:spPr/>
        <p:txBody>
          <a:bodyPr/>
          <a:lstStyle/>
          <a:p>
            <a:endParaRPr lang="en-US">
              <a:ea typeface="ＭＳ Ｐゴシック" pitchFamily="-112" charset="-128"/>
            </a:endParaRPr>
          </a:p>
        </p:txBody>
      </p:sp>
      <p:pic>
        <p:nvPicPr>
          <p:cNvPr id="27652" name="Picture 3"/>
          <p:cNvPicPr>
            <a:picLocks noChangeAspect="1"/>
          </p:cNvPicPr>
          <p:nvPr/>
        </p:nvPicPr>
        <p:blipFill>
          <a:blip r:embed="rId2" cstate="print"/>
          <a:srcRect/>
          <a:stretch>
            <a:fillRect/>
          </a:stretch>
        </p:blipFill>
        <p:spPr bwMode="auto">
          <a:xfrm>
            <a:off x="304800" y="1371600"/>
            <a:ext cx="8458200" cy="4953000"/>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r>
              <a:rPr lang="en-US">
                <a:ea typeface="ＭＳ Ｐゴシック" pitchFamily="-112" charset="-128"/>
              </a:rPr>
              <a:t>Surprise</a:t>
            </a:r>
          </a:p>
        </p:txBody>
      </p:sp>
      <p:sp>
        <p:nvSpPr>
          <p:cNvPr id="28675" name="Content Placeholder 2"/>
          <p:cNvSpPr>
            <a:spLocks noGrp="1"/>
          </p:cNvSpPr>
          <p:nvPr>
            <p:ph idx="1"/>
          </p:nvPr>
        </p:nvSpPr>
        <p:spPr/>
        <p:txBody>
          <a:bodyPr/>
          <a:lstStyle/>
          <a:p>
            <a:endParaRPr lang="en-US">
              <a:ea typeface="ＭＳ Ｐゴシック" pitchFamily="-112" charset="-128"/>
            </a:endParaRPr>
          </a:p>
        </p:txBody>
      </p:sp>
      <p:pic>
        <p:nvPicPr>
          <p:cNvPr id="28676" name="Picture 3"/>
          <p:cNvPicPr>
            <a:picLocks noChangeAspect="1"/>
          </p:cNvPicPr>
          <p:nvPr/>
        </p:nvPicPr>
        <p:blipFill>
          <a:blip r:embed="rId2" cstate="print"/>
          <a:srcRect/>
          <a:stretch>
            <a:fillRect/>
          </a:stretch>
        </p:blipFill>
        <p:spPr bwMode="auto">
          <a:xfrm>
            <a:off x="381000" y="1447800"/>
            <a:ext cx="8382000" cy="4876800"/>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b="1" dirty="0"/>
              <a:t>Theories of emotion</a:t>
            </a:r>
            <a:endParaRPr lang="en-US" dirty="0"/>
          </a:p>
        </p:txBody>
      </p:sp>
      <p:sp>
        <p:nvSpPr>
          <p:cNvPr id="3" name="Content Placeholder 2"/>
          <p:cNvSpPr>
            <a:spLocks noGrp="1"/>
          </p:cNvSpPr>
          <p:nvPr>
            <p:ph idx="1"/>
          </p:nvPr>
        </p:nvSpPr>
        <p:spPr>
          <a:xfrm>
            <a:off x="228600" y="914400"/>
            <a:ext cx="8686800" cy="5715000"/>
          </a:xfrm>
        </p:spPr>
        <p:txBody>
          <a:bodyPr>
            <a:normAutofit fontScale="92500" lnSpcReduction="20000"/>
          </a:bodyPr>
          <a:lstStyle/>
          <a:p>
            <a:pPr marL="571500" indent="-571500">
              <a:buAutoNum type="romanUcPeriod"/>
            </a:pPr>
            <a:r>
              <a:rPr lang="en-US" b="1" dirty="0">
                <a:latin typeface="Arial Narrow" pitchFamily="34" charset="0"/>
              </a:rPr>
              <a:t>James-Lang Theory of Emotion</a:t>
            </a:r>
          </a:p>
          <a:p>
            <a:pPr marL="571500" indent="-571500"/>
            <a:r>
              <a:rPr lang="en-US" dirty="0">
                <a:latin typeface="Arial Narrow" pitchFamily="34" charset="0"/>
              </a:rPr>
              <a:t>In this theory, a stimulus of some sort (for example, the large snarling dog) produces a physiological reaction. This reaction, which is the arousal of the </a:t>
            </a:r>
            <a:r>
              <a:rPr lang="en-US" dirty="0">
                <a:solidFill>
                  <a:srgbClr val="FF0000"/>
                </a:solidFill>
                <a:latin typeface="Arial Narrow" pitchFamily="34" charset="0"/>
              </a:rPr>
              <a:t>“fight-or-flight”</a:t>
            </a:r>
            <a:r>
              <a:rPr lang="en-US" dirty="0">
                <a:latin typeface="Arial Narrow" pitchFamily="34" charset="0"/>
              </a:rPr>
              <a:t>  sympathetic nervous system (wanting to run), produces </a:t>
            </a:r>
            <a:r>
              <a:rPr lang="en-US" dirty="0">
                <a:solidFill>
                  <a:srgbClr val="FF0000"/>
                </a:solidFill>
                <a:latin typeface="Arial Narrow" pitchFamily="34" charset="0"/>
              </a:rPr>
              <a:t>bodily sensations </a:t>
            </a:r>
            <a:r>
              <a:rPr lang="en-US" dirty="0">
                <a:latin typeface="Arial Narrow" pitchFamily="34" charset="0"/>
              </a:rPr>
              <a:t>such as increased heart rate, dry mouth, and rapid breathing. </a:t>
            </a:r>
          </a:p>
          <a:p>
            <a:pPr marL="571500" indent="-571500"/>
            <a:r>
              <a:rPr lang="en-US" dirty="0">
                <a:latin typeface="Arial Narrow" pitchFamily="34" charset="0"/>
              </a:rPr>
              <a:t>James and Lang believed that </a:t>
            </a:r>
            <a:r>
              <a:rPr lang="en-US" dirty="0">
                <a:solidFill>
                  <a:srgbClr val="FF0000"/>
                </a:solidFill>
                <a:latin typeface="Arial Narrow" pitchFamily="34" charset="0"/>
              </a:rPr>
              <a:t>physical arousal led to the labeling of the emotion (fear</a:t>
            </a:r>
            <a:r>
              <a:rPr lang="en-US" dirty="0">
                <a:latin typeface="Arial Narrow" pitchFamily="34" charset="0"/>
              </a:rPr>
              <a:t>). </a:t>
            </a:r>
          </a:p>
          <a:p>
            <a:pPr marL="571500" indent="-571500">
              <a:buNone/>
            </a:pPr>
            <a:r>
              <a:rPr lang="en-US" dirty="0">
                <a:latin typeface="Arial Narrow" pitchFamily="34" charset="0"/>
              </a:rPr>
              <a:t>Simply put, “I am afraid because I am aroused,” </a:t>
            </a:r>
          </a:p>
          <a:p>
            <a:pPr marL="571500" indent="-571500">
              <a:buNone/>
            </a:pPr>
            <a:r>
              <a:rPr lang="en-US" dirty="0">
                <a:latin typeface="Arial Narrow" pitchFamily="34" charset="0"/>
              </a:rPr>
              <a:t>	“I am embarrassed because my face is red,” and </a:t>
            </a:r>
          </a:p>
          <a:p>
            <a:pPr marL="571500" indent="-571500">
              <a:buNone/>
            </a:pPr>
            <a:r>
              <a:rPr lang="en-US" dirty="0">
                <a:latin typeface="Arial Narrow" pitchFamily="34" charset="0"/>
              </a:rPr>
              <a:t>	“I am in love because of my heart rate increases when I look at her or him.” </a:t>
            </a:r>
            <a:br>
              <a:rPr lang="en-US" dirty="0"/>
            </a:b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686800" cy="487362"/>
          </a:xfrm>
        </p:spPr>
        <p:txBody>
          <a:bodyPr>
            <a:normAutofit fontScale="90000"/>
          </a:bodyPr>
          <a:lstStyle/>
          <a:p>
            <a:r>
              <a:rPr lang="en-US" dirty="0"/>
              <a:t>.</a:t>
            </a:r>
          </a:p>
        </p:txBody>
      </p:sp>
      <p:sp>
        <p:nvSpPr>
          <p:cNvPr id="3" name="Content Placeholder 2"/>
          <p:cNvSpPr>
            <a:spLocks noGrp="1"/>
          </p:cNvSpPr>
          <p:nvPr>
            <p:ph idx="1"/>
          </p:nvPr>
        </p:nvSpPr>
        <p:spPr>
          <a:xfrm>
            <a:off x="228600" y="914400"/>
            <a:ext cx="8686800" cy="5715000"/>
          </a:xfrm>
        </p:spPr>
        <p:txBody>
          <a:bodyPr>
            <a:normAutofit/>
          </a:bodyPr>
          <a:lstStyle/>
          <a:p>
            <a:pPr>
              <a:buNone/>
            </a:pPr>
            <a:r>
              <a:rPr lang="en-US" sz="2800" b="1" dirty="0">
                <a:latin typeface="Arial Narrow" pitchFamily="34" charset="0"/>
              </a:rPr>
              <a:t>II</a:t>
            </a:r>
            <a:r>
              <a:rPr lang="en-US" sz="2800" b="1" i="1" dirty="0">
                <a:latin typeface="Arial Narrow" pitchFamily="34" charset="0"/>
              </a:rPr>
              <a:t>. </a:t>
            </a:r>
            <a:r>
              <a:rPr lang="en-US" sz="2800" b="1" dirty="0">
                <a:latin typeface="Arial Narrow" pitchFamily="34" charset="0"/>
              </a:rPr>
              <a:t>Cannon-Bard theory of emotion</a:t>
            </a:r>
          </a:p>
          <a:p>
            <a:r>
              <a:rPr lang="en-US" sz="2800" dirty="0">
                <a:latin typeface="Arial Narrow" pitchFamily="34" charset="0"/>
              </a:rPr>
              <a:t>Physiologists Cannon and (1927) and Bard (1934) theorized that the </a:t>
            </a:r>
            <a:r>
              <a:rPr lang="en-US" sz="2800" dirty="0">
                <a:solidFill>
                  <a:srgbClr val="FF0000"/>
                </a:solidFill>
                <a:latin typeface="Arial Narrow" pitchFamily="34" charset="0"/>
              </a:rPr>
              <a:t>emotion and the physiological arousal occur more or less at the same time</a:t>
            </a:r>
            <a:r>
              <a:rPr lang="en-US" sz="2800" dirty="0">
                <a:latin typeface="Arial Narrow" pitchFamily="34" charset="0"/>
              </a:rPr>
              <a:t>. </a:t>
            </a:r>
          </a:p>
          <a:p>
            <a:r>
              <a:rPr lang="en-US" sz="2800" dirty="0">
                <a:latin typeface="Arial Narrow" pitchFamily="34" charset="0"/>
              </a:rPr>
              <a:t>For example, the fear and the bodily reactions are, therefore, experienced at the same time-not one after the other. </a:t>
            </a:r>
          </a:p>
          <a:p>
            <a:pPr>
              <a:buNone/>
            </a:pPr>
            <a:r>
              <a:rPr lang="en-US" sz="2800" dirty="0">
                <a:latin typeface="Arial Narrow" pitchFamily="34" charset="0"/>
              </a:rPr>
              <a:t>	“I am afraid and running and aroused!” </a:t>
            </a:r>
            <a:br>
              <a:rPr lang="en-US" sz="2800" dirty="0">
                <a:latin typeface="Arial Narrow" pitchFamily="34" charset="0"/>
              </a:rPr>
            </a:br>
            <a:endParaRPr lang="en-US" sz="2800" dirty="0">
              <a:latin typeface="Arial Narrow"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686800" cy="639762"/>
          </a:xfrm>
        </p:spPr>
        <p:txBody>
          <a:bodyPr>
            <a:normAutofit fontScale="90000"/>
          </a:bodyPr>
          <a:lstStyle/>
          <a:p>
            <a:r>
              <a:rPr lang="en-US" dirty="0"/>
              <a:t>.</a:t>
            </a:r>
          </a:p>
        </p:txBody>
      </p:sp>
      <p:sp>
        <p:nvSpPr>
          <p:cNvPr id="3" name="Content Placeholder 2"/>
          <p:cNvSpPr>
            <a:spLocks noGrp="1"/>
          </p:cNvSpPr>
          <p:nvPr>
            <p:ph idx="1"/>
          </p:nvPr>
        </p:nvSpPr>
        <p:spPr>
          <a:xfrm>
            <a:off x="228600" y="990600"/>
            <a:ext cx="8686800" cy="5638800"/>
          </a:xfrm>
        </p:spPr>
        <p:txBody>
          <a:bodyPr>
            <a:normAutofit fontScale="25000" lnSpcReduction="20000"/>
          </a:bodyPr>
          <a:lstStyle/>
          <a:p>
            <a:pPr>
              <a:buNone/>
            </a:pPr>
            <a:r>
              <a:rPr lang="en-US" sz="11200" b="1" dirty="0">
                <a:latin typeface="Arial Narrow" pitchFamily="34" charset="0"/>
              </a:rPr>
              <a:t>III. Schechter-Singer and Cognitive Arousal Theory</a:t>
            </a:r>
            <a:br>
              <a:rPr lang="en-US" sz="11200" b="1" dirty="0">
                <a:latin typeface="Arial Narrow" pitchFamily="34" charset="0"/>
              </a:rPr>
            </a:br>
            <a:r>
              <a:rPr lang="en-US" sz="11200" dirty="0">
                <a:latin typeface="Arial Narrow" pitchFamily="34" charset="0"/>
              </a:rPr>
              <a:t>The early theories talked about the emotion and the physical reaction, but what about the mental interpretation of those components? </a:t>
            </a:r>
          </a:p>
          <a:p>
            <a:r>
              <a:rPr lang="en-US" sz="11200" dirty="0">
                <a:latin typeface="Arial Narrow" pitchFamily="34" charset="0"/>
              </a:rPr>
              <a:t>In their </a:t>
            </a:r>
            <a:r>
              <a:rPr lang="en-US" sz="11200" b="1" dirty="0">
                <a:latin typeface="Arial Narrow" pitchFamily="34" charset="0"/>
              </a:rPr>
              <a:t>cognitive arousal theory</a:t>
            </a:r>
            <a:r>
              <a:rPr lang="en-US" sz="11200" dirty="0">
                <a:latin typeface="Arial Narrow" pitchFamily="34" charset="0"/>
              </a:rPr>
              <a:t>, </a:t>
            </a:r>
            <a:r>
              <a:rPr lang="en-US" sz="11200" dirty="0" err="1">
                <a:latin typeface="Arial Narrow" pitchFamily="34" charset="0"/>
              </a:rPr>
              <a:t>Schachter</a:t>
            </a:r>
            <a:r>
              <a:rPr lang="en-US" sz="11200" dirty="0">
                <a:latin typeface="Arial Narrow" pitchFamily="34" charset="0"/>
              </a:rPr>
              <a:t>-Singer (1962) proposed that </a:t>
            </a:r>
            <a:r>
              <a:rPr lang="en-US" sz="11200" dirty="0">
                <a:solidFill>
                  <a:srgbClr val="FF0000"/>
                </a:solidFill>
                <a:latin typeface="Arial Narrow" pitchFamily="34" charset="0"/>
              </a:rPr>
              <a:t>two things have to happen before emotion occurs</a:t>
            </a:r>
            <a:r>
              <a:rPr lang="en-US" sz="11200" dirty="0">
                <a:latin typeface="Arial Narrow" pitchFamily="34" charset="0"/>
              </a:rPr>
              <a:t>: the physical arousal and labeling of the arousal. </a:t>
            </a:r>
          </a:p>
          <a:p>
            <a:r>
              <a:rPr lang="en-US" sz="11200" dirty="0">
                <a:latin typeface="Arial Narrow" pitchFamily="34" charset="0"/>
              </a:rPr>
              <a:t>These two things happen at the same time, resulting in the labeling of the emotion. </a:t>
            </a:r>
          </a:p>
          <a:p>
            <a:r>
              <a:rPr lang="en-US" sz="11200" dirty="0">
                <a:latin typeface="Arial Narrow" pitchFamily="34" charset="0"/>
              </a:rPr>
              <a:t>For example, if a person comes across a snarling dog while taking a walk, the physical arousal (heart racing, eyes opening wide) is accompanied by the thought (cognition) that this must be fear. Then and only then will the person experience the fear of emotion. </a:t>
            </a:r>
          </a:p>
          <a:p>
            <a:r>
              <a:rPr lang="en-US" sz="11200" dirty="0">
                <a:latin typeface="Arial Narrow" pitchFamily="34" charset="0"/>
              </a:rPr>
              <a:t>In other words, “I am aroused in the presence of a scary dog; therefore, I must be afraid.”</a:t>
            </a:r>
            <a:r>
              <a:rPr lang="en-US" dirty="0"/>
              <a:t> </a:t>
            </a:r>
            <a:br>
              <a:rPr lang="en-US" dirty="0"/>
            </a:b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Footer Placeholder 4"/>
          <p:cNvSpPr>
            <a:spLocks noGrp="1"/>
          </p:cNvSpPr>
          <p:nvPr>
            <p:ph type="ftr" sz="quarter" idx="11"/>
          </p:nvPr>
        </p:nvSpPr>
        <p:spPr/>
        <p:txBody>
          <a:bodyPr/>
          <a:lstStyle/>
          <a:p>
            <a:r>
              <a:rPr lang="en-US">
                <a:latin typeface="Constantia" pitchFamily="-112" charset="0"/>
                <a:ea typeface="ＭＳ Ｐゴシック" pitchFamily="-112" charset="-128"/>
              </a:rPr>
              <a:t>Copyright © Allyn &amp; Bacon 2007</a:t>
            </a:r>
            <a:endParaRPr lang="en-US">
              <a:latin typeface="Constantia" pitchFamily="-112" charset="0"/>
              <a:ea typeface="ＭＳ Ｐゴシック" pitchFamily="-112" charset="-128"/>
              <a:cs typeface="Arial" charset="0"/>
            </a:endParaRPr>
          </a:p>
        </p:txBody>
      </p:sp>
      <p:grpSp>
        <p:nvGrpSpPr>
          <p:cNvPr id="2" name="Group 39"/>
          <p:cNvGrpSpPr>
            <a:grpSpLocks/>
          </p:cNvGrpSpPr>
          <p:nvPr/>
        </p:nvGrpSpPr>
        <p:grpSpPr bwMode="auto">
          <a:xfrm>
            <a:off x="7010400" y="4800600"/>
            <a:ext cx="1920875" cy="1219200"/>
            <a:chOff x="4416" y="3024"/>
            <a:chExt cx="1210" cy="768"/>
          </a:xfrm>
        </p:grpSpPr>
        <p:sp>
          <p:nvSpPr>
            <p:cNvPr id="38944" name="Line 32"/>
            <p:cNvSpPr>
              <a:spLocks noChangeShapeType="1"/>
            </p:cNvSpPr>
            <p:nvPr/>
          </p:nvSpPr>
          <p:spPr bwMode="auto">
            <a:xfrm>
              <a:off x="4416" y="3024"/>
              <a:ext cx="384" cy="384"/>
            </a:xfrm>
            <a:prstGeom prst="line">
              <a:avLst/>
            </a:prstGeom>
            <a:noFill/>
            <a:ln w="38100">
              <a:solidFill>
                <a:schemeClr val="tx1"/>
              </a:solidFill>
              <a:round/>
              <a:headEnd/>
              <a:tailEnd type="triangle" w="med" len="med"/>
            </a:ln>
          </p:spPr>
          <p:txBody>
            <a:bodyPr wrap="none" anchor="ctr"/>
            <a:lstStyle/>
            <a:p>
              <a:endParaRPr lang="en-US"/>
            </a:p>
          </p:txBody>
        </p:sp>
        <p:sp>
          <p:nvSpPr>
            <p:cNvPr id="38945" name="Text Box 22"/>
            <p:cNvSpPr txBox="1">
              <a:spLocks noChangeArrowheads="1"/>
            </p:cNvSpPr>
            <p:nvPr/>
          </p:nvSpPr>
          <p:spPr bwMode="auto">
            <a:xfrm>
              <a:off x="4800" y="3248"/>
              <a:ext cx="826" cy="524"/>
            </a:xfrm>
            <a:prstGeom prst="rect">
              <a:avLst/>
            </a:prstGeom>
            <a:gradFill rotWithShape="0">
              <a:gsLst>
                <a:gs pos="0">
                  <a:srgbClr val="FF0000"/>
                </a:gs>
                <a:gs pos="100000">
                  <a:srgbClr val="C10000"/>
                </a:gs>
              </a:gsLst>
              <a:path path="shape">
                <a:fillToRect l="50000" t="50000" r="50000" b="50000"/>
              </a:path>
            </a:gradFill>
            <a:ln w="9525">
              <a:solidFill>
                <a:schemeClr val="tx1"/>
              </a:solidFill>
              <a:miter lim="800000"/>
              <a:headEnd/>
              <a:tailEnd/>
            </a:ln>
          </p:spPr>
          <p:txBody>
            <a:bodyPr wrap="none">
              <a:spAutoFit/>
            </a:bodyPr>
            <a:lstStyle/>
            <a:p>
              <a:pPr marL="230188" indent="-230188"/>
              <a:r>
                <a:rPr lang="en-US"/>
                <a:t>Emotion</a:t>
              </a:r>
              <a:br>
                <a:rPr lang="en-US"/>
              </a:br>
              <a:r>
                <a:rPr lang="en-US"/>
                <a:t>fear</a:t>
              </a:r>
            </a:p>
          </p:txBody>
        </p:sp>
        <p:sp>
          <p:nvSpPr>
            <p:cNvPr id="38946" name="Line 31"/>
            <p:cNvSpPr>
              <a:spLocks noChangeShapeType="1"/>
            </p:cNvSpPr>
            <p:nvPr/>
          </p:nvSpPr>
          <p:spPr bwMode="auto">
            <a:xfrm flipV="1">
              <a:off x="4560" y="3612"/>
              <a:ext cx="240" cy="180"/>
            </a:xfrm>
            <a:prstGeom prst="line">
              <a:avLst/>
            </a:prstGeom>
            <a:noFill/>
            <a:ln w="38100">
              <a:solidFill>
                <a:schemeClr val="tx1"/>
              </a:solidFill>
              <a:round/>
              <a:headEnd/>
              <a:tailEnd type="triangle" w="med" len="med"/>
            </a:ln>
          </p:spPr>
          <p:txBody>
            <a:bodyPr wrap="none" anchor="ctr"/>
            <a:lstStyle/>
            <a:p>
              <a:endParaRPr lang="en-US"/>
            </a:p>
          </p:txBody>
        </p:sp>
      </p:grpSp>
      <p:grpSp>
        <p:nvGrpSpPr>
          <p:cNvPr id="3" name="Group 41"/>
          <p:cNvGrpSpPr>
            <a:grpSpLocks/>
          </p:cNvGrpSpPr>
          <p:nvPr/>
        </p:nvGrpSpPr>
        <p:grpSpPr bwMode="auto">
          <a:xfrm>
            <a:off x="3505200" y="4357688"/>
            <a:ext cx="3733800" cy="2112962"/>
            <a:chOff x="2208" y="2745"/>
            <a:chExt cx="2352" cy="1331"/>
          </a:xfrm>
        </p:grpSpPr>
        <p:grpSp>
          <p:nvGrpSpPr>
            <p:cNvPr id="4" name="Group 38"/>
            <p:cNvGrpSpPr>
              <a:grpSpLocks/>
            </p:cNvGrpSpPr>
            <p:nvPr/>
          </p:nvGrpSpPr>
          <p:grpSpPr bwMode="auto">
            <a:xfrm>
              <a:off x="2208" y="3552"/>
              <a:ext cx="2352" cy="524"/>
              <a:chOff x="2208" y="3552"/>
              <a:chExt cx="2352" cy="524"/>
            </a:xfrm>
          </p:grpSpPr>
          <p:sp>
            <p:nvSpPr>
              <p:cNvPr id="38942" name="Line 30"/>
              <p:cNvSpPr>
                <a:spLocks noChangeShapeType="1"/>
              </p:cNvSpPr>
              <p:nvPr/>
            </p:nvSpPr>
            <p:spPr bwMode="auto">
              <a:xfrm>
                <a:off x="2208" y="3552"/>
                <a:ext cx="240" cy="240"/>
              </a:xfrm>
              <a:prstGeom prst="line">
                <a:avLst/>
              </a:prstGeom>
              <a:noFill/>
              <a:ln w="38100">
                <a:solidFill>
                  <a:schemeClr val="tx1"/>
                </a:solidFill>
                <a:round/>
                <a:headEnd/>
                <a:tailEnd type="triangle" w="med" len="med"/>
              </a:ln>
            </p:spPr>
            <p:txBody>
              <a:bodyPr wrap="none" anchor="ctr"/>
              <a:lstStyle/>
              <a:p>
                <a:endParaRPr lang="en-US"/>
              </a:p>
            </p:txBody>
          </p:sp>
          <p:sp>
            <p:nvSpPr>
              <p:cNvPr id="25621" name="Text Box 21"/>
              <p:cNvSpPr txBox="1">
                <a:spLocks noChangeArrowheads="1"/>
              </p:cNvSpPr>
              <p:nvPr/>
            </p:nvSpPr>
            <p:spPr bwMode="auto">
              <a:xfrm>
                <a:off x="2464" y="3552"/>
                <a:ext cx="2096" cy="524"/>
              </a:xfrm>
              <a:prstGeom prst="rect">
                <a:avLst/>
              </a:prstGeom>
              <a:gradFill rotWithShape="0">
                <a:gsLst>
                  <a:gs pos="0">
                    <a:schemeClr val="accent1"/>
                  </a:gs>
                  <a:gs pos="100000">
                    <a:schemeClr val="accent1">
                      <a:gamma/>
                      <a:shade val="46275"/>
                      <a:invGamma/>
                    </a:schemeClr>
                  </a:gs>
                </a:gsLst>
                <a:path path="shape">
                  <a:fillToRect l="50000" t="50000" r="50000" b="50000"/>
                </a:path>
              </a:gradFill>
              <a:ln w="9525">
                <a:solidFill>
                  <a:schemeClr val="tx1"/>
                </a:solidFill>
                <a:miter lim="800000"/>
                <a:headEnd/>
                <a:tailEnd/>
              </a:ln>
              <a:effectLst/>
            </p:spPr>
            <p:txBody>
              <a:bodyPr wrap="none">
                <a:spAutoFit/>
              </a:bodyPr>
              <a:lstStyle/>
              <a:p>
                <a:pPr marL="230188" indent="-230188"/>
                <a:r>
                  <a:rPr lang="en-US"/>
                  <a:t>Cognitive interpretation</a:t>
                </a:r>
                <a:br>
                  <a:rPr lang="en-US"/>
                </a:br>
                <a:r>
                  <a:rPr lang="en-US"/>
                  <a:t>“I feel afraid!”</a:t>
                </a:r>
              </a:p>
            </p:txBody>
          </p:sp>
        </p:grpSp>
        <p:grpSp>
          <p:nvGrpSpPr>
            <p:cNvPr id="5" name="Group 37"/>
            <p:cNvGrpSpPr>
              <a:grpSpLocks/>
            </p:cNvGrpSpPr>
            <p:nvPr/>
          </p:nvGrpSpPr>
          <p:grpSpPr bwMode="auto">
            <a:xfrm>
              <a:off x="2208" y="2745"/>
              <a:ext cx="2231" cy="754"/>
              <a:chOff x="2208" y="2745"/>
              <a:chExt cx="2231" cy="754"/>
            </a:xfrm>
          </p:grpSpPr>
          <p:sp>
            <p:nvSpPr>
              <p:cNvPr id="38940" name="Line 29"/>
              <p:cNvSpPr>
                <a:spLocks noChangeShapeType="1"/>
              </p:cNvSpPr>
              <p:nvPr/>
            </p:nvSpPr>
            <p:spPr bwMode="auto">
              <a:xfrm flipV="1">
                <a:off x="2208" y="3168"/>
                <a:ext cx="240" cy="180"/>
              </a:xfrm>
              <a:prstGeom prst="line">
                <a:avLst/>
              </a:prstGeom>
              <a:noFill/>
              <a:ln w="38100">
                <a:solidFill>
                  <a:schemeClr val="tx1"/>
                </a:solidFill>
                <a:round/>
                <a:headEnd/>
                <a:tailEnd type="triangle" w="med" len="med"/>
              </a:ln>
            </p:spPr>
            <p:txBody>
              <a:bodyPr wrap="none" anchor="ctr"/>
              <a:lstStyle/>
              <a:p>
                <a:endParaRPr lang="en-US"/>
              </a:p>
            </p:txBody>
          </p:sp>
          <p:sp>
            <p:nvSpPr>
              <p:cNvPr id="38941" name="Text Box 20"/>
              <p:cNvSpPr txBox="1">
                <a:spLocks noChangeArrowheads="1"/>
              </p:cNvSpPr>
              <p:nvPr/>
            </p:nvSpPr>
            <p:spPr bwMode="auto">
              <a:xfrm>
                <a:off x="2464" y="2745"/>
                <a:ext cx="1975" cy="754"/>
              </a:xfrm>
              <a:prstGeom prst="rect">
                <a:avLst/>
              </a:prstGeom>
              <a:gradFill rotWithShape="0">
                <a:gsLst>
                  <a:gs pos="0">
                    <a:srgbClr val="FFFF00"/>
                  </a:gs>
                  <a:gs pos="100000">
                    <a:srgbClr val="FF8000"/>
                  </a:gs>
                </a:gsLst>
                <a:path path="shape">
                  <a:fillToRect l="50000" t="50000" r="50000" b="50000"/>
                </a:path>
              </a:gradFill>
              <a:ln w="9525">
                <a:solidFill>
                  <a:schemeClr val="tx1"/>
                </a:solidFill>
                <a:miter lim="800000"/>
                <a:headEnd/>
                <a:tailEnd/>
              </a:ln>
            </p:spPr>
            <p:txBody>
              <a:bodyPr wrap="none">
                <a:spAutoFit/>
              </a:bodyPr>
              <a:lstStyle/>
              <a:p>
                <a:pPr marL="230188" indent="-230188"/>
                <a:r>
                  <a:rPr lang="en-US" dirty="0"/>
                  <a:t>Physiological arousal</a:t>
                </a:r>
                <a:br>
                  <a:rPr lang="en-US" dirty="0"/>
                </a:br>
                <a:r>
                  <a:rPr lang="en-US" dirty="0"/>
                  <a:t>trembling</a:t>
                </a:r>
                <a:br>
                  <a:rPr lang="en-US" dirty="0"/>
                </a:br>
                <a:r>
                  <a:rPr lang="en-US" dirty="0"/>
                  <a:t>increased heart rate</a:t>
                </a:r>
              </a:p>
            </p:txBody>
          </p:sp>
        </p:grpSp>
      </p:grpSp>
      <p:sp>
        <p:nvSpPr>
          <p:cNvPr id="25609" name="Text Box 9"/>
          <p:cNvSpPr txBox="1">
            <a:spLocks noChangeArrowheads="1"/>
          </p:cNvSpPr>
          <p:nvPr/>
        </p:nvSpPr>
        <p:spPr bwMode="auto">
          <a:xfrm>
            <a:off x="152400" y="144463"/>
            <a:ext cx="1905000" cy="1379537"/>
          </a:xfrm>
          <a:prstGeom prst="rect">
            <a:avLst/>
          </a:prstGeom>
          <a:gradFill rotWithShape="0">
            <a:gsLst>
              <a:gs pos="0">
                <a:srgbClr val="0000FF"/>
              </a:gs>
              <a:gs pos="100000">
                <a:srgbClr val="0000FF">
                  <a:gamma/>
                  <a:shade val="48627"/>
                  <a:invGamma/>
                </a:srgbClr>
              </a:gs>
            </a:gsLst>
            <a:path path="shape">
              <a:fillToRect l="50000" t="50000" r="50000" b="50000"/>
            </a:path>
          </a:gradFill>
          <a:ln w="6350">
            <a:solidFill>
              <a:schemeClr val="tx1"/>
            </a:solidFill>
            <a:miter lim="800000"/>
            <a:headEnd/>
            <a:tailEnd/>
          </a:ln>
          <a:effectLst/>
        </p:spPr>
        <p:txBody>
          <a:bodyPr anchor="ctr">
            <a:spAutoFit/>
          </a:bodyPr>
          <a:lstStyle/>
          <a:p>
            <a:pPr algn="ctr">
              <a:spcBef>
                <a:spcPct val="50000"/>
              </a:spcBef>
              <a:defRPr/>
            </a:pPr>
            <a:r>
              <a:rPr lang="en-US" sz="2800" b="1" dirty="0">
                <a:solidFill>
                  <a:srgbClr val="FFFF00"/>
                </a:solidFill>
                <a:effectLst>
                  <a:outerShdw blurRad="38100" dist="38100" dir="2700000" algn="tl">
                    <a:srgbClr val="000000"/>
                  </a:outerShdw>
                </a:effectLst>
                <a:latin typeface="Arial" pitchFamily="-112" charset="0"/>
                <a:cs typeface="ＭＳ Ｐゴシック" pitchFamily="-112" charset="-128"/>
              </a:rPr>
              <a:t>James-Lange theory</a:t>
            </a:r>
          </a:p>
        </p:txBody>
      </p:sp>
      <p:sp>
        <p:nvSpPr>
          <p:cNvPr id="25610" name="Text Box 10"/>
          <p:cNvSpPr txBox="1">
            <a:spLocks noChangeArrowheads="1"/>
          </p:cNvSpPr>
          <p:nvPr/>
        </p:nvSpPr>
        <p:spPr bwMode="auto">
          <a:xfrm>
            <a:off x="152400" y="2328863"/>
            <a:ext cx="1905000" cy="1379537"/>
          </a:xfrm>
          <a:prstGeom prst="rect">
            <a:avLst/>
          </a:prstGeom>
          <a:gradFill rotWithShape="0">
            <a:gsLst>
              <a:gs pos="0">
                <a:srgbClr val="0000FF"/>
              </a:gs>
              <a:gs pos="100000">
                <a:srgbClr val="0000FF">
                  <a:gamma/>
                  <a:shade val="48627"/>
                  <a:invGamma/>
                </a:srgbClr>
              </a:gs>
            </a:gsLst>
            <a:path path="shape">
              <a:fillToRect l="50000" t="50000" r="50000" b="50000"/>
            </a:path>
          </a:gradFill>
          <a:ln w="6350">
            <a:solidFill>
              <a:schemeClr val="tx1"/>
            </a:solidFill>
            <a:miter lim="800000"/>
            <a:headEnd/>
            <a:tailEnd/>
          </a:ln>
          <a:effectLst/>
        </p:spPr>
        <p:txBody>
          <a:bodyPr anchor="ctr">
            <a:spAutoFit/>
          </a:bodyPr>
          <a:lstStyle/>
          <a:p>
            <a:pPr algn="ctr">
              <a:spcBef>
                <a:spcPct val="50000"/>
              </a:spcBef>
              <a:defRPr/>
            </a:pPr>
            <a:r>
              <a:rPr lang="en-US" sz="2800" b="1">
                <a:solidFill>
                  <a:srgbClr val="FFFF00"/>
                </a:solidFill>
                <a:effectLst>
                  <a:outerShdw blurRad="38100" dist="38100" dir="2700000" algn="tl">
                    <a:srgbClr val="000000"/>
                  </a:outerShdw>
                </a:effectLst>
                <a:latin typeface="Arial" pitchFamily="-112" charset="0"/>
                <a:cs typeface="ＭＳ Ｐゴシック" pitchFamily="-112" charset="-128"/>
              </a:rPr>
              <a:t>Cannon-bard theory</a:t>
            </a:r>
          </a:p>
        </p:txBody>
      </p:sp>
      <p:sp>
        <p:nvSpPr>
          <p:cNvPr id="25611" name="Text Box 11"/>
          <p:cNvSpPr txBox="1">
            <a:spLocks noChangeArrowheads="1"/>
          </p:cNvSpPr>
          <p:nvPr/>
        </p:nvSpPr>
        <p:spPr bwMode="auto">
          <a:xfrm>
            <a:off x="152400" y="4582429"/>
            <a:ext cx="1981200" cy="1815882"/>
          </a:xfrm>
          <a:prstGeom prst="rect">
            <a:avLst/>
          </a:prstGeom>
          <a:gradFill rotWithShape="0">
            <a:gsLst>
              <a:gs pos="0">
                <a:srgbClr val="0000FF"/>
              </a:gs>
              <a:gs pos="100000">
                <a:srgbClr val="0000FF">
                  <a:gamma/>
                  <a:shade val="48627"/>
                  <a:invGamma/>
                </a:srgbClr>
              </a:gs>
            </a:gsLst>
            <a:path path="shape">
              <a:fillToRect l="50000" t="50000" r="50000" b="50000"/>
            </a:path>
          </a:gradFill>
          <a:ln w="6350">
            <a:solidFill>
              <a:schemeClr val="tx1"/>
            </a:solidFill>
            <a:miter lim="800000"/>
            <a:headEnd/>
            <a:tailEnd/>
          </a:ln>
          <a:effectLst/>
        </p:spPr>
        <p:txBody>
          <a:bodyPr wrap="square" anchor="ctr">
            <a:spAutoFit/>
          </a:bodyPr>
          <a:lstStyle/>
          <a:p>
            <a:pPr algn="ctr">
              <a:spcBef>
                <a:spcPct val="50000"/>
              </a:spcBef>
              <a:defRPr/>
            </a:pPr>
            <a:r>
              <a:rPr lang="en-US" sz="2800" b="1" dirty="0">
                <a:solidFill>
                  <a:srgbClr val="FFFF00"/>
                </a:solidFill>
                <a:effectLst>
                  <a:outerShdw blurRad="38100" dist="38100" dir="2700000" algn="tl">
                    <a:srgbClr val="000000"/>
                  </a:outerShdw>
                </a:effectLst>
                <a:latin typeface="Arial" pitchFamily="-112" charset="0"/>
                <a:cs typeface="ＭＳ Ｐゴシック" pitchFamily="-112" charset="-128"/>
              </a:rPr>
              <a:t> Schechter- singer theory</a:t>
            </a:r>
          </a:p>
        </p:txBody>
      </p:sp>
      <p:sp>
        <p:nvSpPr>
          <p:cNvPr id="25612" name="Text Box 12"/>
          <p:cNvSpPr txBox="1">
            <a:spLocks noChangeArrowheads="1"/>
          </p:cNvSpPr>
          <p:nvPr/>
        </p:nvSpPr>
        <p:spPr bwMode="auto">
          <a:xfrm>
            <a:off x="2209800" y="419100"/>
            <a:ext cx="1362075" cy="831850"/>
          </a:xfrm>
          <a:prstGeom prst="rect">
            <a:avLst/>
          </a:prstGeom>
          <a:gradFill rotWithShape="0">
            <a:gsLst>
              <a:gs pos="0">
                <a:srgbClr val="2E7924"/>
              </a:gs>
              <a:gs pos="100000">
                <a:srgbClr val="1D4C17"/>
              </a:gs>
            </a:gsLst>
            <a:path path="shape">
              <a:fillToRect l="50000" t="50000" r="50000" b="50000"/>
            </a:path>
          </a:gradFill>
          <a:ln w="9525">
            <a:solidFill>
              <a:schemeClr val="tx1"/>
            </a:solidFill>
            <a:miter lim="800000"/>
            <a:headEnd/>
            <a:tailEnd/>
          </a:ln>
        </p:spPr>
        <p:txBody>
          <a:bodyPr wrap="none">
            <a:spAutoFit/>
          </a:bodyPr>
          <a:lstStyle/>
          <a:p>
            <a:pPr marL="230188" indent="-230188"/>
            <a:r>
              <a:rPr lang="en-US">
                <a:solidFill>
                  <a:schemeClr val="bg1"/>
                </a:solidFill>
              </a:rPr>
              <a:t>Stimulus</a:t>
            </a:r>
            <a:br>
              <a:rPr lang="en-US">
                <a:solidFill>
                  <a:schemeClr val="bg1"/>
                </a:solidFill>
              </a:rPr>
            </a:br>
            <a:r>
              <a:rPr lang="en-US">
                <a:solidFill>
                  <a:schemeClr val="bg1"/>
                </a:solidFill>
              </a:rPr>
              <a:t>snake</a:t>
            </a:r>
          </a:p>
        </p:txBody>
      </p:sp>
      <p:sp>
        <p:nvSpPr>
          <p:cNvPr id="25613" name="Text Box 13"/>
          <p:cNvSpPr txBox="1">
            <a:spLocks noChangeArrowheads="1"/>
          </p:cNvSpPr>
          <p:nvPr/>
        </p:nvSpPr>
        <p:spPr bwMode="auto">
          <a:xfrm>
            <a:off x="2209800" y="2603500"/>
            <a:ext cx="1295399" cy="646331"/>
          </a:xfrm>
          <a:prstGeom prst="rect">
            <a:avLst/>
          </a:prstGeom>
          <a:gradFill rotWithShape="0">
            <a:gsLst>
              <a:gs pos="0">
                <a:srgbClr val="2E7924"/>
              </a:gs>
              <a:gs pos="100000">
                <a:srgbClr val="1D4C17"/>
              </a:gs>
            </a:gsLst>
            <a:path path="shape">
              <a:fillToRect l="50000" t="50000" r="50000" b="50000"/>
            </a:path>
          </a:gradFill>
          <a:ln w="9525">
            <a:solidFill>
              <a:schemeClr val="tx1"/>
            </a:solidFill>
            <a:miter lim="800000"/>
            <a:headEnd/>
            <a:tailEnd/>
          </a:ln>
        </p:spPr>
        <p:txBody>
          <a:bodyPr wrap="square">
            <a:spAutoFit/>
          </a:bodyPr>
          <a:lstStyle/>
          <a:p>
            <a:pPr marL="230188" indent="-230188"/>
            <a:r>
              <a:rPr lang="en-US" dirty="0">
                <a:solidFill>
                  <a:schemeClr val="bg1"/>
                </a:solidFill>
              </a:rPr>
              <a:t>Stimulus</a:t>
            </a:r>
            <a:br>
              <a:rPr lang="en-US" dirty="0">
                <a:solidFill>
                  <a:schemeClr val="bg1"/>
                </a:solidFill>
              </a:rPr>
            </a:br>
            <a:r>
              <a:rPr lang="en-US" dirty="0">
                <a:solidFill>
                  <a:schemeClr val="bg1"/>
                </a:solidFill>
              </a:rPr>
              <a:t>snake</a:t>
            </a:r>
          </a:p>
        </p:txBody>
      </p:sp>
      <p:sp>
        <p:nvSpPr>
          <p:cNvPr id="25614" name="Text Box 14"/>
          <p:cNvSpPr txBox="1">
            <a:spLocks noChangeArrowheads="1"/>
          </p:cNvSpPr>
          <p:nvPr/>
        </p:nvSpPr>
        <p:spPr bwMode="auto">
          <a:xfrm>
            <a:off x="2209800" y="5257800"/>
            <a:ext cx="1362075" cy="466725"/>
          </a:xfrm>
          <a:prstGeom prst="rect">
            <a:avLst/>
          </a:prstGeom>
          <a:gradFill rotWithShape="0">
            <a:gsLst>
              <a:gs pos="0">
                <a:srgbClr val="2E7924"/>
              </a:gs>
              <a:gs pos="100000">
                <a:srgbClr val="1D4C17"/>
              </a:gs>
            </a:gsLst>
            <a:path path="shape">
              <a:fillToRect l="50000" t="50000" r="50000" b="50000"/>
            </a:path>
          </a:gradFill>
          <a:ln w="9525">
            <a:solidFill>
              <a:schemeClr val="tx1"/>
            </a:solidFill>
            <a:miter lim="800000"/>
            <a:headEnd/>
            <a:tailEnd/>
          </a:ln>
        </p:spPr>
        <p:txBody>
          <a:bodyPr wrap="none">
            <a:spAutoFit/>
          </a:bodyPr>
          <a:lstStyle/>
          <a:p>
            <a:r>
              <a:rPr lang="en-US">
                <a:solidFill>
                  <a:schemeClr val="bg1"/>
                </a:solidFill>
              </a:rPr>
              <a:t>Stimulus</a:t>
            </a:r>
          </a:p>
        </p:txBody>
      </p:sp>
      <p:grpSp>
        <p:nvGrpSpPr>
          <p:cNvPr id="6" name="Group 34"/>
          <p:cNvGrpSpPr>
            <a:grpSpLocks/>
          </p:cNvGrpSpPr>
          <p:nvPr/>
        </p:nvGrpSpPr>
        <p:grpSpPr bwMode="auto">
          <a:xfrm>
            <a:off x="7010400" y="417513"/>
            <a:ext cx="1920875" cy="831850"/>
            <a:chOff x="4416" y="263"/>
            <a:chExt cx="1210" cy="524"/>
          </a:xfrm>
        </p:grpSpPr>
        <p:sp>
          <p:nvSpPr>
            <p:cNvPr id="38936" name="Line 26"/>
            <p:cNvSpPr>
              <a:spLocks noChangeShapeType="1"/>
            </p:cNvSpPr>
            <p:nvPr/>
          </p:nvSpPr>
          <p:spPr bwMode="auto">
            <a:xfrm>
              <a:off x="4416" y="528"/>
              <a:ext cx="384" cy="0"/>
            </a:xfrm>
            <a:prstGeom prst="line">
              <a:avLst/>
            </a:prstGeom>
            <a:noFill/>
            <a:ln w="38100">
              <a:solidFill>
                <a:schemeClr val="tx1"/>
              </a:solidFill>
              <a:round/>
              <a:headEnd/>
              <a:tailEnd type="triangle" w="med" len="med"/>
            </a:ln>
          </p:spPr>
          <p:txBody>
            <a:bodyPr wrap="none" anchor="ctr"/>
            <a:lstStyle/>
            <a:p>
              <a:endParaRPr lang="en-US"/>
            </a:p>
          </p:txBody>
        </p:sp>
        <p:sp>
          <p:nvSpPr>
            <p:cNvPr id="38937" name="Text Box 16"/>
            <p:cNvSpPr txBox="1">
              <a:spLocks noChangeArrowheads="1"/>
            </p:cNvSpPr>
            <p:nvPr/>
          </p:nvSpPr>
          <p:spPr bwMode="auto">
            <a:xfrm>
              <a:off x="4800" y="263"/>
              <a:ext cx="826" cy="524"/>
            </a:xfrm>
            <a:prstGeom prst="rect">
              <a:avLst/>
            </a:prstGeom>
            <a:gradFill rotWithShape="0">
              <a:gsLst>
                <a:gs pos="0">
                  <a:srgbClr val="FF0000"/>
                </a:gs>
                <a:gs pos="100000">
                  <a:srgbClr val="C10000"/>
                </a:gs>
              </a:gsLst>
              <a:path path="shape">
                <a:fillToRect l="50000" t="50000" r="50000" b="50000"/>
              </a:path>
            </a:gradFill>
            <a:ln w="9525">
              <a:solidFill>
                <a:schemeClr val="tx1"/>
              </a:solidFill>
              <a:miter lim="800000"/>
              <a:headEnd/>
              <a:tailEnd/>
            </a:ln>
          </p:spPr>
          <p:txBody>
            <a:bodyPr wrap="none">
              <a:spAutoFit/>
            </a:bodyPr>
            <a:lstStyle/>
            <a:p>
              <a:pPr marL="230188" indent="-230188"/>
              <a:r>
                <a:rPr lang="en-US"/>
                <a:t>Emotion</a:t>
              </a:r>
              <a:br>
                <a:rPr lang="en-US"/>
              </a:br>
              <a:r>
                <a:rPr lang="en-US"/>
                <a:t>fear</a:t>
              </a:r>
            </a:p>
          </p:txBody>
        </p:sp>
      </p:grpSp>
      <p:sp>
        <p:nvSpPr>
          <p:cNvPr id="38924" name="Line 23"/>
          <p:cNvSpPr>
            <a:spLocks noChangeShapeType="1"/>
          </p:cNvSpPr>
          <p:nvPr/>
        </p:nvSpPr>
        <p:spPr bwMode="auto">
          <a:xfrm flipH="1">
            <a:off x="152400" y="1676400"/>
            <a:ext cx="8763000" cy="0"/>
          </a:xfrm>
          <a:prstGeom prst="line">
            <a:avLst/>
          </a:prstGeom>
          <a:noFill/>
          <a:ln w="9525">
            <a:solidFill>
              <a:schemeClr val="tx1"/>
            </a:solidFill>
            <a:round/>
            <a:headEnd/>
            <a:tailEnd/>
          </a:ln>
        </p:spPr>
        <p:txBody>
          <a:bodyPr wrap="none" anchor="ctr"/>
          <a:lstStyle/>
          <a:p>
            <a:endParaRPr lang="en-US"/>
          </a:p>
        </p:txBody>
      </p:sp>
      <p:sp>
        <p:nvSpPr>
          <p:cNvPr id="38925" name="Line 24"/>
          <p:cNvSpPr>
            <a:spLocks noChangeShapeType="1"/>
          </p:cNvSpPr>
          <p:nvPr/>
        </p:nvSpPr>
        <p:spPr bwMode="auto">
          <a:xfrm flipH="1">
            <a:off x="152400" y="4203700"/>
            <a:ext cx="8763000" cy="0"/>
          </a:xfrm>
          <a:prstGeom prst="line">
            <a:avLst/>
          </a:prstGeom>
          <a:noFill/>
          <a:ln w="9525">
            <a:solidFill>
              <a:schemeClr val="tx1"/>
            </a:solidFill>
            <a:round/>
            <a:headEnd/>
            <a:tailEnd/>
          </a:ln>
        </p:spPr>
        <p:txBody>
          <a:bodyPr wrap="none" anchor="ctr"/>
          <a:lstStyle/>
          <a:p>
            <a:endParaRPr lang="en-US"/>
          </a:p>
        </p:txBody>
      </p:sp>
      <p:grpSp>
        <p:nvGrpSpPr>
          <p:cNvPr id="7" name="Group 33"/>
          <p:cNvGrpSpPr>
            <a:grpSpLocks/>
          </p:cNvGrpSpPr>
          <p:nvPr/>
        </p:nvGrpSpPr>
        <p:grpSpPr bwMode="auto">
          <a:xfrm>
            <a:off x="3581400" y="228600"/>
            <a:ext cx="3465513" cy="1196976"/>
            <a:chOff x="2256" y="148"/>
            <a:chExt cx="2183" cy="754"/>
          </a:xfrm>
        </p:grpSpPr>
        <p:sp>
          <p:nvSpPr>
            <p:cNvPr id="38934" name="Text Box 15"/>
            <p:cNvSpPr txBox="1">
              <a:spLocks noChangeArrowheads="1"/>
            </p:cNvSpPr>
            <p:nvPr/>
          </p:nvSpPr>
          <p:spPr bwMode="auto">
            <a:xfrm>
              <a:off x="2464" y="148"/>
              <a:ext cx="1975" cy="754"/>
            </a:xfrm>
            <a:prstGeom prst="rect">
              <a:avLst/>
            </a:prstGeom>
            <a:gradFill rotWithShape="0">
              <a:gsLst>
                <a:gs pos="0">
                  <a:srgbClr val="FFFF00"/>
                </a:gs>
                <a:gs pos="100000">
                  <a:srgbClr val="FF8000"/>
                </a:gs>
              </a:gsLst>
              <a:path path="shape">
                <a:fillToRect l="50000" t="50000" r="50000" b="50000"/>
              </a:path>
            </a:gradFill>
            <a:ln w="9525">
              <a:solidFill>
                <a:schemeClr val="tx1"/>
              </a:solidFill>
              <a:miter lim="800000"/>
              <a:headEnd/>
              <a:tailEnd/>
            </a:ln>
          </p:spPr>
          <p:txBody>
            <a:bodyPr wrap="none">
              <a:spAutoFit/>
            </a:bodyPr>
            <a:lstStyle/>
            <a:p>
              <a:pPr marL="230188" indent="-230188"/>
              <a:r>
                <a:rPr lang="en-US" dirty="0"/>
                <a:t>Physiological arousal</a:t>
              </a:r>
              <a:br>
                <a:rPr lang="en-US" dirty="0"/>
              </a:br>
              <a:r>
                <a:rPr lang="en-US" dirty="0"/>
                <a:t>trembling</a:t>
              </a:r>
              <a:br>
                <a:rPr lang="en-US" dirty="0"/>
              </a:br>
              <a:r>
                <a:rPr lang="en-US" dirty="0"/>
                <a:t>increased heart rate</a:t>
              </a:r>
            </a:p>
          </p:txBody>
        </p:sp>
        <p:sp>
          <p:nvSpPr>
            <p:cNvPr id="38935" name="Line 25"/>
            <p:cNvSpPr>
              <a:spLocks noChangeShapeType="1"/>
            </p:cNvSpPr>
            <p:nvPr/>
          </p:nvSpPr>
          <p:spPr bwMode="auto">
            <a:xfrm>
              <a:off x="2256" y="528"/>
              <a:ext cx="192" cy="0"/>
            </a:xfrm>
            <a:prstGeom prst="line">
              <a:avLst/>
            </a:prstGeom>
            <a:noFill/>
            <a:ln w="38100">
              <a:solidFill>
                <a:schemeClr val="tx1"/>
              </a:solidFill>
              <a:round/>
              <a:headEnd/>
              <a:tailEnd type="triangle" w="med" len="med"/>
            </a:ln>
          </p:spPr>
          <p:txBody>
            <a:bodyPr wrap="none" anchor="ctr"/>
            <a:lstStyle/>
            <a:p>
              <a:endParaRPr lang="en-US"/>
            </a:p>
          </p:txBody>
        </p:sp>
      </p:grpSp>
      <p:grpSp>
        <p:nvGrpSpPr>
          <p:cNvPr id="8" name="Group 40"/>
          <p:cNvGrpSpPr>
            <a:grpSpLocks/>
          </p:cNvGrpSpPr>
          <p:nvPr/>
        </p:nvGrpSpPr>
        <p:grpSpPr bwMode="auto">
          <a:xfrm>
            <a:off x="5486400" y="1752600"/>
            <a:ext cx="3505200" cy="2127250"/>
            <a:chOff x="2208" y="1204"/>
            <a:chExt cx="1920" cy="1340"/>
          </a:xfrm>
        </p:grpSpPr>
        <p:grpSp>
          <p:nvGrpSpPr>
            <p:cNvPr id="9" name="Group 35"/>
            <p:cNvGrpSpPr>
              <a:grpSpLocks/>
            </p:cNvGrpSpPr>
            <p:nvPr/>
          </p:nvGrpSpPr>
          <p:grpSpPr bwMode="auto">
            <a:xfrm>
              <a:off x="2208" y="1204"/>
              <a:ext cx="1920" cy="582"/>
              <a:chOff x="2208" y="1204"/>
              <a:chExt cx="1920" cy="582"/>
            </a:xfrm>
          </p:grpSpPr>
          <p:sp>
            <p:nvSpPr>
              <p:cNvPr id="38932" name="Text Box 18"/>
              <p:cNvSpPr txBox="1">
                <a:spLocks noChangeArrowheads="1"/>
              </p:cNvSpPr>
              <p:nvPr/>
            </p:nvSpPr>
            <p:spPr bwMode="auto">
              <a:xfrm>
                <a:off x="2464" y="1204"/>
                <a:ext cx="1664" cy="582"/>
              </a:xfrm>
              <a:prstGeom prst="rect">
                <a:avLst/>
              </a:prstGeom>
              <a:gradFill rotWithShape="0">
                <a:gsLst>
                  <a:gs pos="0">
                    <a:srgbClr val="FFFF00"/>
                  </a:gs>
                  <a:gs pos="100000">
                    <a:srgbClr val="FF8000"/>
                  </a:gs>
                </a:gsLst>
                <a:path path="shape">
                  <a:fillToRect l="50000" t="50000" r="50000" b="50000"/>
                </a:path>
              </a:gradFill>
              <a:ln w="9525">
                <a:solidFill>
                  <a:schemeClr val="tx1"/>
                </a:solidFill>
                <a:miter lim="800000"/>
                <a:headEnd/>
                <a:tailEnd/>
              </a:ln>
            </p:spPr>
            <p:txBody>
              <a:bodyPr wrap="square">
                <a:spAutoFit/>
              </a:bodyPr>
              <a:lstStyle/>
              <a:p>
                <a:pPr marL="230188" indent="-230188"/>
                <a:r>
                  <a:rPr lang="en-US" dirty="0"/>
                  <a:t>Physiological arousal </a:t>
                </a:r>
                <a:br>
                  <a:rPr lang="en-US" dirty="0"/>
                </a:br>
                <a:r>
                  <a:rPr lang="en-US" dirty="0"/>
                  <a:t>trembling</a:t>
                </a:r>
                <a:br>
                  <a:rPr lang="en-US" dirty="0"/>
                </a:br>
                <a:r>
                  <a:rPr lang="en-US" dirty="0"/>
                  <a:t>increased heart rate</a:t>
                </a:r>
              </a:p>
            </p:txBody>
          </p:sp>
          <p:sp>
            <p:nvSpPr>
              <p:cNvPr id="38933" name="Line 27"/>
              <p:cNvSpPr>
                <a:spLocks noChangeShapeType="1"/>
              </p:cNvSpPr>
              <p:nvPr/>
            </p:nvSpPr>
            <p:spPr bwMode="auto">
              <a:xfrm flipV="1">
                <a:off x="2208" y="1584"/>
                <a:ext cx="240" cy="196"/>
              </a:xfrm>
              <a:prstGeom prst="line">
                <a:avLst/>
              </a:prstGeom>
              <a:noFill/>
              <a:ln w="38100">
                <a:solidFill>
                  <a:schemeClr val="tx1"/>
                </a:solidFill>
                <a:round/>
                <a:headEnd/>
                <a:tailEnd type="triangle" w="med" len="med"/>
              </a:ln>
            </p:spPr>
            <p:txBody>
              <a:bodyPr wrap="none" anchor="ctr"/>
              <a:lstStyle/>
              <a:p>
                <a:endParaRPr lang="en-US"/>
              </a:p>
            </p:txBody>
          </p:sp>
        </p:grpSp>
        <p:grpSp>
          <p:nvGrpSpPr>
            <p:cNvPr id="10" name="Group 36"/>
            <p:cNvGrpSpPr>
              <a:grpSpLocks/>
            </p:cNvGrpSpPr>
            <p:nvPr/>
          </p:nvGrpSpPr>
          <p:grpSpPr bwMode="auto">
            <a:xfrm>
              <a:off x="2208" y="2020"/>
              <a:ext cx="1082" cy="524"/>
              <a:chOff x="2208" y="2020"/>
              <a:chExt cx="1082" cy="524"/>
            </a:xfrm>
          </p:grpSpPr>
          <p:sp>
            <p:nvSpPr>
              <p:cNvPr id="38930" name="Text Box 19"/>
              <p:cNvSpPr txBox="1">
                <a:spLocks noChangeArrowheads="1"/>
              </p:cNvSpPr>
              <p:nvPr/>
            </p:nvSpPr>
            <p:spPr bwMode="auto">
              <a:xfrm>
                <a:off x="2464" y="2020"/>
                <a:ext cx="826" cy="524"/>
              </a:xfrm>
              <a:prstGeom prst="rect">
                <a:avLst/>
              </a:prstGeom>
              <a:gradFill rotWithShape="0">
                <a:gsLst>
                  <a:gs pos="0">
                    <a:srgbClr val="FF0000"/>
                  </a:gs>
                  <a:gs pos="100000">
                    <a:srgbClr val="C10000"/>
                  </a:gs>
                </a:gsLst>
                <a:path path="shape">
                  <a:fillToRect l="50000" t="50000" r="50000" b="50000"/>
                </a:path>
              </a:gradFill>
              <a:ln w="9525">
                <a:solidFill>
                  <a:schemeClr val="tx1"/>
                </a:solidFill>
                <a:miter lim="800000"/>
                <a:headEnd/>
                <a:tailEnd/>
              </a:ln>
            </p:spPr>
            <p:txBody>
              <a:bodyPr wrap="none">
                <a:spAutoFit/>
              </a:bodyPr>
              <a:lstStyle/>
              <a:p>
                <a:pPr marL="230188" indent="-230188"/>
                <a:r>
                  <a:rPr lang="en-US" dirty="0"/>
                  <a:t>Emotion</a:t>
                </a:r>
                <a:br>
                  <a:rPr lang="en-US" dirty="0"/>
                </a:br>
                <a:r>
                  <a:rPr lang="en-US" dirty="0"/>
                  <a:t>fear</a:t>
                </a:r>
              </a:p>
            </p:txBody>
          </p:sp>
          <p:sp>
            <p:nvSpPr>
              <p:cNvPr id="38931" name="Line 28"/>
              <p:cNvSpPr>
                <a:spLocks noChangeShapeType="1"/>
              </p:cNvSpPr>
              <p:nvPr/>
            </p:nvSpPr>
            <p:spPr bwMode="auto">
              <a:xfrm>
                <a:off x="2208" y="2020"/>
                <a:ext cx="240" cy="140"/>
              </a:xfrm>
              <a:prstGeom prst="line">
                <a:avLst/>
              </a:prstGeom>
              <a:noFill/>
              <a:ln w="38100">
                <a:solidFill>
                  <a:schemeClr val="tx1"/>
                </a:solidFill>
                <a:round/>
                <a:headEnd/>
                <a:tailEnd type="triangle" w="med" len="med"/>
              </a:ln>
            </p:spPr>
            <p:txBody>
              <a:bodyPr wrap="none" anchor="ctr"/>
              <a:lstStyle/>
              <a:p>
                <a:endParaRPr lang="en-US"/>
              </a:p>
            </p:txBody>
          </p:sp>
        </p:grpSp>
      </p:grpSp>
      <p:sp>
        <p:nvSpPr>
          <p:cNvPr id="35" name="Text Box 13"/>
          <p:cNvSpPr txBox="1">
            <a:spLocks noChangeArrowheads="1"/>
          </p:cNvSpPr>
          <p:nvPr/>
        </p:nvSpPr>
        <p:spPr bwMode="auto">
          <a:xfrm>
            <a:off x="3733800" y="2590800"/>
            <a:ext cx="1752600" cy="923330"/>
          </a:xfrm>
          <a:prstGeom prst="rect">
            <a:avLst/>
          </a:prstGeom>
          <a:gradFill rotWithShape="0">
            <a:gsLst>
              <a:gs pos="0">
                <a:srgbClr val="2E7924"/>
              </a:gs>
              <a:gs pos="100000">
                <a:srgbClr val="1D4C17"/>
              </a:gs>
            </a:gsLst>
            <a:path path="shape">
              <a:fillToRect l="50000" t="50000" r="50000" b="50000"/>
            </a:path>
          </a:gradFill>
          <a:ln w="9525">
            <a:solidFill>
              <a:schemeClr val="tx1"/>
            </a:solidFill>
            <a:miter lim="800000"/>
            <a:headEnd/>
            <a:tailEnd/>
          </a:ln>
        </p:spPr>
        <p:txBody>
          <a:bodyPr wrap="square">
            <a:spAutoFit/>
          </a:bodyPr>
          <a:lstStyle/>
          <a:p>
            <a:pPr marL="230188" indent="-230188"/>
            <a:r>
              <a:rPr lang="en-US" b="1" dirty="0">
                <a:latin typeface="Arial Narrow" pitchFamily="34" charset="0"/>
              </a:rPr>
              <a:t>Sub-cortical brain -activity</a:t>
            </a:r>
            <a:r>
              <a:rPr lang="en-US" sz="1400" dirty="0">
                <a:latin typeface="Arial Narrow" pitchFamily="34" charset="0"/>
              </a:rPr>
              <a:t> </a:t>
            </a:r>
            <a:br>
              <a:rPr lang="en-US" dirty="0"/>
            </a:br>
            <a:endParaRPr lang="en-US" dirty="0">
              <a:solidFill>
                <a:schemeClr val="bg1"/>
              </a:solidFill>
            </a:endParaRPr>
          </a:p>
        </p:txBody>
      </p:sp>
      <p:sp>
        <p:nvSpPr>
          <p:cNvPr id="36" name="Line 25"/>
          <p:cNvSpPr>
            <a:spLocks noChangeShapeType="1"/>
          </p:cNvSpPr>
          <p:nvPr/>
        </p:nvSpPr>
        <p:spPr bwMode="auto">
          <a:xfrm>
            <a:off x="3429000" y="2971800"/>
            <a:ext cx="304800" cy="0"/>
          </a:xfrm>
          <a:prstGeom prst="line">
            <a:avLst/>
          </a:prstGeom>
          <a:noFill/>
          <a:ln w="38100">
            <a:solidFill>
              <a:schemeClr val="tx1"/>
            </a:solidFill>
            <a:round/>
            <a:headEnd/>
            <a:tailEnd type="triangle" w="med" len="med"/>
          </a:ln>
        </p:spPr>
        <p:txBody>
          <a:bodyPr wrap="none" anchor="ct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609"/>
                                        </p:tgtEl>
                                        <p:attrNameLst>
                                          <p:attrName>style.visibility</p:attrName>
                                        </p:attrNameLst>
                                      </p:cBhvr>
                                      <p:to>
                                        <p:strVal val="visible"/>
                                      </p:to>
                                    </p:set>
                                    <p:animEffect transition="in" filter="wipe(left)">
                                      <p:cBhvr>
                                        <p:cTn id="7" dur="500"/>
                                        <p:tgtEl>
                                          <p:spTgt spid="2560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5610"/>
                                        </p:tgtEl>
                                        <p:attrNameLst>
                                          <p:attrName>style.visibility</p:attrName>
                                        </p:attrNameLst>
                                      </p:cBhvr>
                                      <p:to>
                                        <p:strVal val="visible"/>
                                      </p:to>
                                    </p:set>
                                    <p:animEffect transition="in" filter="wipe(left)">
                                      <p:cBhvr>
                                        <p:cTn id="11" dur="500"/>
                                        <p:tgtEl>
                                          <p:spTgt spid="25610"/>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5611"/>
                                        </p:tgtEl>
                                        <p:attrNameLst>
                                          <p:attrName>style.visibility</p:attrName>
                                        </p:attrNameLst>
                                      </p:cBhvr>
                                      <p:to>
                                        <p:strVal val="visible"/>
                                      </p:to>
                                    </p:set>
                                    <p:animEffect transition="in" filter="wipe(left)">
                                      <p:cBhvr>
                                        <p:cTn id="15" dur="500"/>
                                        <p:tgtEl>
                                          <p:spTgt spid="25611"/>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25612"/>
                                        </p:tgtEl>
                                        <p:attrNameLst>
                                          <p:attrName>style.visibility</p:attrName>
                                        </p:attrNameLst>
                                      </p:cBhvr>
                                      <p:to>
                                        <p:strVal val="visible"/>
                                      </p:to>
                                    </p:set>
                                    <p:animEffect transition="in" filter="wipe(left)">
                                      <p:cBhvr>
                                        <p:cTn id="20" dur="500"/>
                                        <p:tgtEl>
                                          <p:spTgt spid="25612"/>
                                        </p:tgtEl>
                                      </p:cBhvr>
                                    </p:animEffect>
                                  </p:childTnLst>
                                </p:cTn>
                              </p:par>
                            </p:childTnLst>
                          </p:cTn>
                        </p:par>
                        <p:par>
                          <p:cTn id="21" fill="hold">
                            <p:stCondLst>
                              <p:cond delay="500"/>
                            </p:stCondLst>
                            <p:childTnLst>
                              <p:par>
                                <p:cTn id="22" presetID="22" presetClass="entr" presetSubtype="8"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left)">
                                      <p:cBhvr>
                                        <p:cTn id="24" dur="500"/>
                                        <p:tgtEl>
                                          <p:spTgt spid="7"/>
                                        </p:tgtEl>
                                      </p:cBhvr>
                                    </p:animEffect>
                                  </p:childTnLst>
                                </p:cTn>
                              </p:par>
                            </p:childTnLst>
                          </p:cTn>
                        </p:par>
                        <p:par>
                          <p:cTn id="25" fill="hold">
                            <p:stCondLst>
                              <p:cond delay="1000"/>
                            </p:stCondLst>
                            <p:childTnLst>
                              <p:par>
                                <p:cTn id="26" presetID="22" presetClass="entr" presetSubtype="8"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left)">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25613"/>
                                        </p:tgtEl>
                                        <p:attrNameLst>
                                          <p:attrName>style.visibility</p:attrName>
                                        </p:attrNameLst>
                                      </p:cBhvr>
                                      <p:to>
                                        <p:strVal val="visible"/>
                                      </p:to>
                                    </p:set>
                                    <p:animEffect transition="in" filter="wipe(left)">
                                      <p:cBhvr>
                                        <p:cTn id="33" dur="500"/>
                                        <p:tgtEl>
                                          <p:spTgt spid="25613"/>
                                        </p:tgtEl>
                                      </p:cBhvr>
                                    </p:animEffect>
                                  </p:childTnLst>
                                </p:cTn>
                              </p:par>
                            </p:childTnLst>
                          </p:cTn>
                        </p:par>
                        <p:par>
                          <p:cTn id="34" fill="hold">
                            <p:stCondLst>
                              <p:cond delay="500"/>
                            </p:stCondLst>
                            <p:childTnLst>
                              <p:par>
                                <p:cTn id="35" presetID="22" presetClass="entr" presetSubtype="8"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ipe(left)">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25614"/>
                                        </p:tgtEl>
                                        <p:attrNameLst>
                                          <p:attrName>style.visibility</p:attrName>
                                        </p:attrNameLst>
                                      </p:cBhvr>
                                      <p:to>
                                        <p:strVal val="visible"/>
                                      </p:to>
                                    </p:set>
                                    <p:animEffect transition="in" filter="wipe(left)">
                                      <p:cBhvr>
                                        <p:cTn id="42" dur="500"/>
                                        <p:tgtEl>
                                          <p:spTgt spid="25614"/>
                                        </p:tgtEl>
                                      </p:cBhvr>
                                    </p:animEffect>
                                  </p:childTnLst>
                                </p:cTn>
                              </p:par>
                            </p:childTnLst>
                          </p:cTn>
                        </p:par>
                        <p:par>
                          <p:cTn id="43" fill="hold">
                            <p:stCondLst>
                              <p:cond delay="500"/>
                            </p:stCondLst>
                            <p:childTnLst>
                              <p:par>
                                <p:cTn id="44" presetID="22" presetClass="entr" presetSubtype="8" fill="hold" nodeType="after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wipe(left)">
                                      <p:cBhvr>
                                        <p:cTn id="46" dur="500"/>
                                        <p:tgtEl>
                                          <p:spTgt spid="3"/>
                                        </p:tgtEl>
                                      </p:cBhvr>
                                    </p:animEffect>
                                  </p:childTnLst>
                                </p:cTn>
                              </p:par>
                            </p:childTnLst>
                          </p:cTn>
                        </p:par>
                        <p:par>
                          <p:cTn id="47" fill="hold">
                            <p:stCondLst>
                              <p:cond delay="1000"/>
                            </p:stCondLst>
                            <p:childTnLst>
                              <p:par>
                                <p:cTn id="48" presetID="22" presetClass="entr" presetSubtype="8" fill="hold" nodeType="after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wipe(left)">
                                      <p:cBhvr>
                                        <p:cTn id="50" dur="500"/>
                                        <p:tgtEl>
                                          <p:spTgt spid="2"/>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grpId="0" nodeType="click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wipe(left)">
                                      <p:cBhvr>
                                        <p:cTn id="5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9" grpId="0" animBg="1" autoUpdateAnimBg="0"/>
      <p:bldP spid="25610" grpId="0" animBg="1" autoUpdateAnimBg="0"/>
      <p:bldP spid="25611" grpId="0" animBg="1" autoUpdateAnimBg="0"/>
      <p:bldP spid="25612" grpId="0" animBg="1" autoUpdateAnimBg="0"/>
      <p:bldP spid="25613" grpId="0" animBg="1" autoUpdateAnimBg="0"/>
      <p:bldP spid="25614" grpId="0" animBg="1" autoUpdateAnimBg="0"/>
      <p:bldP spid="35" grpId="0" animBg="1" autoUpdateAnimBg="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1061</TotalTime>
  <Words>2024</Words>
  <Application>Microsoft Office PowerPoint</Application>
  <PresentationFormat>On-screen Show (4:3)</PresentationFormat>
  <Paragraphs>137</Paragraphs>
  <Slides>29</Slides>
  <Notes>2</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Office Theme</vt:lpstr>
      <vt:lpstr>CHAPTER FIVE</vt:lpstr>
      <vt:lpstr> 5.1. Motivation 5.1.1. Definition and types of motivation </vt:lpstr>
      <vt:lpstr>Types of motivation</vt:lpstr>
      <vt:lpstr>5.1.2. Approaches to motivation (theories of motivation) </vt:lpstr>
      <vt:lpstr> b) Drive-reduction approaches to motivation  </vt:lpstr>
      <vt:lpstr>c) Arousal approaches: beyond drive reduction</vt:lpstr>
      <vt:lpstr>d) Incentive approaches: motivation’s pull</vt:lpstr>
      <vt:lpstr>e) Cognitive Approaches: the thoughts behind motivation</vt:lpstr>
      <vt:lpstr>f) Humanistic approaches to motivation</vt:lpstr>
      <vt:lpstr>…</vt:lpstr>
      <vt:lpstr>Maslow’s Hierarchy of Needs </vt:lpstr>
      <vt:lpstr>5.1.3. Conflict of motives and frustration</vt:lpstr>
      <vt:lpstr>…</vt:lpstr>
      <vt:lpstr>5.2. Emotions 5.2.1. Definition of emotion</vt:lpstr>
      <vt:lpstr>Emotion </vt:lpstr>
      <vt:lpstr>.</vt:lpstr>
      <vt:lpstr>PowerPoint Presentation</vt:lpstr>
      <vt:lpstr>PowerPoint Presentation</vt:lpstr>
      <vt:lpstr>Basic Emotions</vt:lpstr>
      <vt:lpstr>Anger</vt:lpstr>
      <vt:lpstr>Disgust</vt:lpstr>
      <vt:lpstr>Fear</vt:lpstr>
      <vt:lpstr>Happiness</vt:lpstr>
      <vt:lpstr>Sadness </vt:lpstr>
      <vt:lpstr>Surprise</vt:lpstr>
      <vt:lpstr>Theories of emotion</vt:lpstr>
      <vt:lpstr>.</vt:lpstr>
      <vt:lpst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FIVE</dc:title>
  <dc:creator>User</dc:creator>
  <cp:lastModifiedBy>bdaahircabdi@gmail.com</cp:lastModifiedBy>
  <cp:revision>33</cp:revision>
  <dcterms:created xsi:type="dcterms:W3CDTF">2019-12-17T02:31:10Z</dcterms:created>
  <dcterms:modified xsi:type="dcterms:W3CDTF">2021-09-26T05:51:28Z</dcterms:modified>
</cp:coreProperties>
</file>