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84" r:id="rId14"/>
    <p:sldId id="270" r:id="rId15"/>
    <p:sldId id="285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634" y="-10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4606B48-D486-4EDE-829B-C5142277330C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E8AB7B4-20B8-48E8-A770-CBC86B781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7376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FD7F8C4-F505-4405-B0E4-046B82BB013C}" type="datetimeFigureOut">
              <a:rPr lang="en-US" smtClean="0"/>
              <a:pPr/>
              <a:t>7/22/2021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BF38E3BF-7354-4665-A548-E0F19D67FF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37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31774"/>
            <a:r>
              <a:rPr lang="en-US" dirty="0" smtClean="0"/>
              <a:t>Quality plays an important role in this new era of globalization because it confer s certain benefits which include:</a:t>
            </a:r>
          </a:p>
          <a:p>
            <a:r>
              <a:rPr lang="en-US" dirty="0" smtClean="0"/>
              <a:t>F  </a:t>
            </a:r>
            <a:r>
              <a:rPr lang="en-US" b="1" dirty="0" smtClean="0"/>
              <a:t>Reduction of waste</a:t>
            </a:r>
            <a:r>
              <a:rPr lang="en-US" dirty="0" smtClean="0"/>
              <a:t>:</a:t>
            </a:r>
          </a:p>
          <a:p>
            <a:r>
              <a:rPr lang="en-US" b="1" dirty="0" smtClean="0"/>
              <a:t>Cost-effectiveness</a:t>
            </a:r>
            <a:r>
              <a:rPr lang="en-US" dirty="0" smtClean="0"/>
              <a:t>:</a:t>
            </a:r>
          </a:p>
          <a:p>
            <a:r>
              <a:rPr lang="en-US" b="1" dirty="0" smtClean="0"/>
              <a:t>An increase in market share</a:t>
            </a:r>
            <a:r>
              <a:rPr lang="en-US" dirty="0" smtClean="0"/>
              <a:t>:</a:t>
            </a:r>
          </a:p>
          <a:p>
            <a:r>
              <a:rPr lang="en-US" b="1" dirty="0" smtClean="0"/>
              <a:t>Better profitability</a:t>
            </a:r>
            <a:r>
              <a:rPr lang="en-US" dirty="0" smtClean="0"/>
              <a:t>:</a:t>
            </a:r>
          </a:p>
          <a:p>
            <a:r>
              <a:rPr lang="en-US" b="1" dirty="0" smtClean="0"/>
              <a:t>Social responsibility</a:t>
            </a:r>
            <a:r>
              <a:rPr lang="en-US" dirty="0" smtClean="0"/>
              <a:t>:</a:t>
            </a:r>
          </a:p>
          <a:p>
            <a:r>
              <a:rPr lang="en-US" b="1" dirty="0" smtClean="0"/>
              <a:t>Reputation: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38E3BF-7354-4665-A548-E0F19D67FFF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22E6-2400-4E5A-A5C9-85A3FD4883ED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26659-C7FF-4819-95B9-B12ADC666797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C5860-2B5A-491E-AA98-5FA8F92E3879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64022-05EB-4C6A-A225-DDF53D3F3591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159F-4DCC-4378-AE8E-D35CEA356EE8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350C6-99D2-4EF8-9776-5240FA38BF43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5DC8B-1523-4FE5-8C3F-792B744453B7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D14AF-E730-4FE0-84C1-9014E3F02C2C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8D178-55FB-4DA2-80B7-FA3D78ED69F4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12C26-DFB9-4C29-978F-3786B2090FE7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FCF66-7C2F-41C2-AD5F-7749666156FA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74B45-6062-4675-88DB-995524D1DB6A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Entrepreneurship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6BB10-D2B2-4707-8354-C4FC7F5C8B9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="" xmlns:a16="http://schemas.microsoft.com/office/drawing/2014/main" id="{0C8F73F7-2596-4A49-B172-B9A4726AB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981200"/>
            <a:ext cx="7848600" cy="946150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6000" dirty="0" smtClean="0">
                <a:solidFill>
                  <a:schemeClr val="tx1"/>
                </a:solidFill>
                <a:latin typeface="Comic Sans MS" pitchFamily="66" charset="0"/>
                <a:cs typeface="Times New Roman" panose="02020603050405020304" pitchFamily="18" charset="0"/>
              </a:rPr>
              <a:t>CHAPTER ONE</a:t>
            </a:r>
            <a:endParaRPr lang="en-US" altLang="en-US" sz="5400" dirty="0">
              <a:solidFill>
                <a:schemeClr val="tx1"/>
              </a:solidFill>
              <a:latin typeface="Comic Sans MS" pitchFamily="66" charset="0"/>
              <a:cs typeface="Times New Roman" panose="02020603050405020304" pitchFamily="18" charset="0"/>
            </a:endParaRPr>
          </a:p>
        </p:txBody>
      </p:sp>
      <p:sp>
        <p:nvSpPr>
          <p:cNvPr id="10243" name="Content Placeholder 2">
            <a:extLst>
              <a:ext uri="{FF2B5EF4-FFF2-40B4-BE49-F238E27FC236}">
                <a16:creationId xmlns="" xmlns:a16="http://schemas.microsoft.com/office/drawing/2014/main" id="{1AEA0E9C-02A4-4E48-A611-9C346B414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3200400"/>
            <a:ext cx="8153400" cy="1371600"/>
          </a:xfrm>
        </p:spPr>
        <p:txBody>
          <a:bodyPr>
            <a:normAutofit fontScale="92500" lnSpcReduction="10000"/>
          </a:bodyPr>
          <a:lstStyle/>
          <a:p>
            <a:pPr marL="0" indent="0" algn="ctr" eaLnBrk="1" hangingPunct="1">
              <a:buClr>
                <a:srgbClr val="0289EE"/>
              </a:buClr>
              <a:buNone/>
            </a:pPr>
            <a:r>
              <a:rPr lang="en-US" altLang="en-US" sz="4800" b="1" dirty="0" smtClean="0">
                <a:latin typeface="Comic Sans MS" pitchFamily="66" charset="0"/>
              </a:rPr>
              <a:t>THE NATURE OF ENTREPRENEURSHIP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E696BA9-89DA-4123-B036-F0333B34977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5AC51DD-B3F8-45B4-8A32-3EC5CBB66100}" type="datetime1">
              <a:rPr lang="en-US" smtClean="0"/>
              <a:pPr>
                <a:defRPr/>
              </a:pPr>
              <a:t>7/22/2021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B208E8B-45E7-4A8B-B1F3-E10C7DE17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Entrepreneurship</a:t>
            </a:r>
            <a:endParaRPr lang="en-US" dirty="0"/>
          </a:p>
        </p:txBody>
      </p:sp>
      <p:sp>
        <p:nvSpPr>
          <p:cNvPr id="10246" name="Slide Number Placeholder 1">
            <a:extLst>
              <a:ext uri="{FF2B5EF4-FFF2-40B4-BE49-F238E27FC236}">
                <a16:creationId xmlns="" xmlns:a16="http://schemas.microsoft.com/office/drawing/2014/main" id="{668E1109-13FF-4145-8A08-655154B417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rgbClr val="045C75"/>
                </a:solidFill>
              </a:rPr>
              <a:t>Ch 1 -</a:t>
            </a:r>
            <a:fld id="{8E6E0F83-851D-42BD-9F5C-DE257A73C437}" type="slidenum">
              <a:rPr lang="en-US" altLang="en-US" smtClean="0">
                <a:solidFill>
                  <a:srgbClr val="045C75"/>
                </a:solidFill>
              </a:rPr>
              <a:pPr/>
              <a:t>1</a:t>
            </a:fld>
            <a:endParaRPr lang="en-US" altLang="en-US">
              <a:solidFill>
                <a:srgbClr val="045C7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1"/>
                </a:solidFill>
              </a:rPr>
              <a:t>1.1 INTRODUCTION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 algn="just">
              <a:buFont typeface="Wingdings" pitchFamily="2" charset="2"/>
              <a:buChar char="Ø"/>
            </a:pPr>
            <a:r>
              <a:rPr lang="en-US" sz="2600" dirty="0" smtClean="0">
                <a:solidFill>
                  <a:schemeClr val="tx1"/>
                </a:solidFill>
              </a:rPr>
              <a:t>The </a:t>
            </a:r>
            <a:r>
              <a:rPr lang="en-US" sz="2600" dirty="0">
                <a:solidFill>
                  <a:schemeClr val="tx1"/>
                </a:solidFill>
              </a:rPr>
              <a:t>word ‘</a:t>
            </a:r>
            <a:r>
              <a:rPr lang="en-US" sz="2600" dirty="0" smtClean="0">
                <a:solidFill>
                  <a:schemeClr val="tx1"/>
                </a:solidFill>
              </a:rPr>
              <a:t>entrepreneur Is  originated  </a:t>
            </a:r>
            <a:r>
              <a:rPr lang="en-US" sz="2600" dirty="0">
                <a:solidFill>
                  <a:schemeClr val="tx1"/>
                </a:solidFill>
              </a:rPr>
              <a:t>from a French word, </a:t>
            </a:r>
            <a:r>
              <a:rPr lang="en-US" sz="2600" i="1" dirty="0" err="1">
                <a:solidFill>
                  <a:schemeClr val="tx1"/>
                </a:solidFill>
              </a:rPr>
              <a:t>entreprender</a:t>
            </a:r>
            <a:r>
              <a:rPr lang="en-US" sz="2600" dirty="0">
                <a:solidFill>
                  <a:schemeClr val="tx1"/>
                </a:solidFill>
              </a:rPr>
              <a:t>, </a:t>
            </a:r>
            <a:r>
              <a:rPr lang="en-US" sz="2600" dirty="0" smtClean="0">
                <a:solidFill>
                  <a:schemeClr val="tx1"/>
                </a:solidFill>
              </a:rPr>
              <a:t>was considered as </a:t>
            </a:r>
            <a:r>
              <a:rPr lang="en-US" sz="2600" dirty="0">
                <a:solidFill>
                  <a:schemeClr val="tx1"/>
                </a:solidFill>
              </a:rPr>
              <a:t>an </a:t>
            </a:r>
            <a:r>
              <a:rPr lang="en-US" sz="2600" dirty="0">
                <a:solidFill>
                  <a:srgbClr val="FF0000"/>
                </a:solidFill>
              </a:rPr>
              <a:t>individual commissioned to undertake a particular commercial </a:t>
            </a:r>
            <a:r>
              <a:rPr lang="en-US" sz="2600" dirty="0" smtClean="0">
                <a:solidFill>
                  <a:srgbClr val="FF0000"/>
                </a:solidFill>
              </a:rPr>
              <a:t>project.</a:t>
            </a:r>
            <a:endParaRPr lang="en-US" sz="2600" dirty="0" smtClean="0"/>
          </a:p>
          <a:p>
            <a:pPr marL="457200" indent="-457200" algn="just">
              <a:buFont typeface="Wingdings" pitchFamily="2" charset="2"/>
              <a:buChar char="Ø"/>
            </a:pPr>
            <a:r>
              <a:rPr lang="en-US" sz="2600" dirty="0" smtClean="0">
                <a:solidFill>
                  <a:srgbClr val="FF0000"/>
                </a:solidFill>
              </a:rPr>
              <a:t>Entrepreneur</a:t>
            </a:r>
            <a:r>
              <a:rPr lang="en-US" sz="2600" dirty="0" smtClean="0"/>
              <a:t> </a:t>
            </a:r>
            <a:r>
              <a:rPr lang="en-US" sz="2600" dirty="0">
                <a:solidFill>
                  <a:schemeClr val="tx1"/>
                </a:solidFill>
              </a:rPr>
              <a:t>is someone who undertakes certain projects.</a:t>
            </a:r>
          </a:p>
          <a:p>
            <a:pPr marL="457200" indent="-457200" algn="just">
              <a:buFont typeface="Wingdings" pitchFamily="2" charset="2"/>
              <a:buChar char="Ø"/>
            </a:pPr>
            <a:r>
              <a:rPr lang="en-US" sz="2600" dirty="0" smtClean="0">
                <a:solidFill>
                  <a:srgbClr val="FF0000"/>
                </a:solidFill>
              </a:rPr>
              <a:t>Entrepreneurship</a:t>
            </a:r>
            <a:r>
              <a:rPr lang="en-US" sz="2600" dirty="0" smtClean="0"/>
              <a:t> </a:t>
            </a:r>
            <a:r>
              <a:rPr lang="en-US" sz="2600" dirty="0">
                <a:solidFill>
                  <a:schemeClr val="tx1"/>
                </a:solidFill>
              </a:rPr>
              <a:t>is then what the entrepreneur does.</a:t>
            </a:r>
          </a:p>
          <a:p>
            <a:pPr marL="457200" indent="-457200" algn="just">
              <a:buFont typeface="Wingdings" pitchFamily="2" charset="2"/>
              <a:buChar char="Ø"/>
            </a:pPr>
            <a:r>
              <a:rPr lang="en-US" sz="2600" dirty="0" smtClean="0">
                <a:solidFill>
                  <a:srgbClr val="FF0000"/>
                </a:solidFill>
              </a:rPr>
              <a:t>Entrepreneurial</a:t>
            </a:r>
            <a:r>
              <a:rPr lang="en-US" sz="2600" dirty="0" smtClean="0"/>
              <a:t> </a:t>
            </a:r>
            <a:r>
              <a:rPr lang="en-US" sz="2600" dirty="0">
                <a:solidFill>
                  <a:schemeClr val="tx1"/>
                </a:solidFill>
              </a:rPr>
              <a:t>is an adjective describing how the entrepreneur undertakes what he or she does.  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19110-837D-4C5D-B9E7-8FE87C8889A8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716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Con’t…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09600"/>
            <a:ext cx="8077200" cy="61722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800" dirty="0" smtClean="0"/>
              <a:t>In ancient period, </a:t>
            </a:r>
            <a:r>
              <a:rPr lang="en-US" sz="2800" dirty="0"/>
              <a:t>the word entrepreneur was used to refer to </a:t>
            </a:r>
            <a:r>
              <a:rPr lang="en-US" sz="2800" dirty="0">
                <a:solidFill>
                  <a:srgbClr val="FF0000"/>
                </a:solidFill>
              </a:rPr>
              <a:t>a person managing large commercial </a:t>
            </a:r>
            <a:r>
              <a:rPr lang="en-US" sz="2800" dirty="0" smtClean="0">
                <a:solidFill>
                  <a:srgbClr val="FF0000"/>
                </a:solidFill>
              </a:rPr>
              <a:t>projects  through </a:t>
            </a:r>
            <a:r>
              <a:rPr lang="en-US" sz="2800" dirty="0">
                <a:solidFill>
                  <a:srgbClr val="FF0000"/>
                </a:solidFill>
              </a:rPr>
              <a:t>the resources provided to him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800" dirty="0" smtClean="0"/>
              <a:t>In </a:t>
            </a:r>
            <a:r>
              <a:rPr lang="en-US" sz="2800" dirty="0"/>
              <a:t>the </a:t>
            </a:r>
            <a:r>
              <a:rPr lang="en-US" sz="2800" dirty="0">
                <a:solidFill>
                  <a:srgbClr val="FF0000"/>
                </a:solidFill>
              </a:rPr>
              <a:t>17</a:t>
            </a:r>
            <a:r>
              <a:rPr lang="en-US" sz="2800" baseline="30000" dirty="0">
                <a:solidFill>
                  <a:srgbClr val="FF0000"/>
                </a:solidFill>
              </a:rPr>
              <a:t>th</a:t>
            </a:r>
            <a:r>
              <a:rPr lang="en-US" sz="2800" dirty="0">
                <a:solidFill>
                  <a:srgbClr val="FF0000"/>
                </a:solidFill>
              </a:rPr>
              <a:t> Century </a:t>
            </a:r>
            <a:r>
              <a:rPr lang="en-US" sz="2800" dirty="0"/>
              <a:t>a person who has </a:t>
            </a:r>
            <a:r>
              <a:rPr lang="en-US" sz="2800" dirty="0">
                <a:solidFill>
                  <a:srgbClr val="FF0000"/>
                </a:solidFill>
              </a:rPr>
              <a:t>signed a contractual agreement with the government</a:t>
            </a:r>
            <a:r>
              <a:rPr lang="en-US" sz="2800" dirty="0"/>
              <a:t> to provide </a:t>
            </a:r>
            <a:r>
              <a:rPr lang="en-US" sz="2800" dirty="0" smtClean="0"/>
              <a:t> products </a:t>
            </a:r>
            <a:r>
              <a:rPr lang="en-US" sz="2800" dirty="0"/>
              <a:t>or </a:t>
            </a:r>
            <a:r>
              <a:rPr lang="en-US" sz="2800" dirty="0" smtClean="0"/>
              <a:t> service </a:t>
            </a:r>
            <a:r>
              <a:rPr lang="en-US" sz="2800" dirty="0"/>
              <a:t>was considered as entrepreneur</a:t>
            </a:r>
            <a:r>
              <a:rPr lang="en-US" sz="2800" dirty="0" smtClean="0"/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800" dirty="0" smtClean="0"/>
              <a:t>In </a:t>
            </a:r>
            <a:r>
              <a:rPr lang="en-US" sz="2800" dirty="0"/>
              <a:t>the </a:t>
            </a:r>
            <a:r>
              <a:rPr lang="en-US" sz="2800" dirty="0">
                <a:solidFill>
                  <a:srgbClr val="FF0000"/>
                </a:solidFill>
              </a:rPr>
              <a:t>18</a:t>
            </a:r>
            <a:r>
              <a:rPr lang="en-US" sz="2800" baseline="30000" dirty="0">
                <a:solidFill>
                  <a:srgbClr val="FF0000"/>
                </a:solidFill>
              </a:rPr>
              <a:t>th</a:t>
            </a:r>
            <a:r>
              <a:rPr lang="en-US" sz="2800" dirty="0">
                <a:solidFill>
                  <a:srgbClr val="FF0000"/>
                </a:solidFill>
              </a:rPr>
              <a:t> Century </a:t>
            </a:r>
            <a:r>
              <a:rPr lang="en-US" sz="2800" dirty="0"/>
              <a:t>the first theory of entrepreneur has been developed by Richard </a:t>
            </a:r>
            <a:r>
              <a:rPr lang="en-US" sz="2800" dirty="0" err="1" smtClean="0"/>
              <a:t>Cantillon</a:t>
            </a:r>
            <a:r>
              <a:rPr lang="en-US" sz="2800" dirty="0" smtClean="0"/>
              <a:t> and He </a:t>
            </a:r>
            <a:r>
              <a:rPr lang="en-US" sz="2800" dirty="0"/>
              <a:t>said that an entrepreneur is a risk </a:t>
            </a:r>
            <a:r>
              <a:rPr lang="en-US" sz="2800" dirty="0" smtClean="0"/>
              <a:t>taker.</a:t>
            </a:r>
          </a:p>
          <a:p>
            <a:pPr marL="0" indent="0">
              <a:buNone/>
            </a:pPr>
            <a:endParaRPr lang="en-US" sz="2800" dirty="0" smtClean="0"/>
          </a:p>
          <a:p>
            <a:pPr>
              <a:buFont typeface="Wingdings" pitchFamily="2" charset="2"/>
              <a:buChar char="ü"/>
            </a:pPr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F663C-21B3-44A0-8D62-9CC034F7DB70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793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334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Con’t…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153400" cy="6096000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dirty="0"/>
              <a:t>The other development during the 18</a:t>
            </a:r>
            <a:r>
              <a:rPr lang="en-US" baseline="30000" dirty="0"/>
              <a:t>th</a:t>
            </a:r>
            <a:r>
              <a:rPr lang="en-US" dirty="0"/>
              <a:t> Century is the differentiation of the </a:t>
            </a:r>
            <a:r>
              <a:rPr lang="en-US" dirty="0">
                <a:solidFill>
                  <a:srgbClr val="00B0F0"/>
                </a:solidFill>
              </a:rPr>
              <a:t>entrepreneurial role from capital providing role. 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300" dirty="0" smtClean="0"/>
              <a:t>In </a:t>
            </a:r>
            <a:r>
              <a:rPr lang="en-US" sz="3300" dirty="0"/>
              <a:t>the late </a:t>
            </a:r>
            <a:r>
              <a:rPr lang="en-US" sz="3300" dirty="0">
                <a:solidFill>
                  <a:srgbClr val="FF0000"/>
                </a:solidFill>
              </a:rPr>
              <a:t>19</a:t>
            </a:r>
            <a:r>
              <a:rPr lang="en-US" sz="3300" baseline="30000" dirty="0">
                <a:solidFill>
                  <a:srgbClr val="FF0000"/>
                </a:solidFill>
              </a:rPr>
              <a:t>th</a:t>
            </a:r>
            <a:r>
              <a:rPr lang="en-US" sz="3300" dirty="0">
                <a:solidFill>
                  <a:srgbClr val="FF0000"/>
                </a:solidFill>
              </a:rPr>
              <a:t> and early 20</a:t>
            </a:r>
            <a:r>
              <a:rPr lang="en-US" sz="3300" baseline="30000" dirty="0">
                <a:solidFill>
                  <a:srgbClr val="FF0000"/>
                </a:solidFill>
              </a:rPr>
              <a:t>th</a:t>
            </a:r>
            <a:r>
              <a:rPr lang="en-US" sz="3300" dirty="0">
                <a:solidFill>
                  <a:srgbClr val="FF0000"/>
                </a:solidFill>
              </a:rPr>
              <a:t> century, </a:t>
            </a:r>
            <a:r>
              <a:rPr lang="en-US" sz="3300" dirty="0"/>
              <a:t>the entrepreneur was defined as one </a:t>
            </a:r>
            <a:r>
              <a:rPr lang="en-US" sz="3300" dirty="0">
                <a:solidFill>
                  <a:srgbClr val="00B0F0"/>
                </a:solidFill>
              </a:rPr>
              <a:t>who  organizes and operates an enterprise for personal gain. 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300" dirty="0" smtClean="0"/>
              <a:t>In </a:t>
            </a:r>
            <a:r>
              <a:rPr lang="en-US" sz="3300" dirty="0"/>
              <a:t>the </a:t>
            </a:r>
            <a:r>
              <a:rPr lang="en-US" sz="3300" dirty="0">
                <a:solidFill>
                  <a:srgbClr val="FF0000"/>
                </a:solidFill>
              </a:rPr>
              <a:t>middle of the 20</a:t>
            </a:r>
            <a:r>
              <a:rPr lang="en-US" sz="3300" baseline="30000" dirty="0">
                <a:solidFill>
                  <a:srgbClr val="FF0000"/>
                </a:solidFill>
              </a:rPr>
              <a:t>th</a:t>
            </a:r>
            <a:r>
              <a:rPr lang="en-US" sz="3300" dirty="0">
                <a:solidFill>
                  <a:srgbClr val="FF0000"/>
                </a:solidFill>
              </a:rPr>
              <a:t> </a:t>
            </a:r>
            <a:r>
              <a:rPr lang="en-US" sz="3300" dirty="0"/>
              <a:t>Century, the notion of an </a:t>
            </a:r>
            <a:r>
              <a:rPr lang="en-US" sz="3300" dirty="0" smtClean="0"/>
              <a:t>entrepreneur </a:t>
            </a:r>
            <a:r>
              <a:rPr lang="en-US" sz="3300" dirty="0"/>
              <a:t>as an </a:t>
            </a:r>
            <a:r>
              <a:rPr lang="en-US" sz="3300" dirty="0">
                <a:solidFill>
                  <a:srgbClr val="00B0F0"/>
                </a:solidFill>
              </a:rPr>
              <a:t>inventor was established.  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300" dirty="0" smtClean="0"/>
              <a:t>From </a:t>
            </a:r>
            <a:r>
              <a:rPr lang="en-US" sz="3300" dirty="0"/>
              <a:t>the </a:t>
            </a:r>
            <a:r>
              <a:rPr lang="en-US" sz="3300" dirty="0">
                <a:solidFill>
                  <a:srgbClr val="FF0000"/>
                </a:solidFill>
              </a:rPr>
              <a:t>historical development </a:t>
            </a:r>
            <a:r>
              <a:rPr lang="en-US" sz="3300" dirty="0"/>
              <a:t>it is possible to understand the fact that the perception of the word entrepreneur was evolved from </a:t>
            </a:r>
            <a:r>
              <a:rPr lang="en-US" sz="3300" dirty="0">
                <a:solidFill>
                  <a:srgbClr val="FF0000"/>
                </a:solidFill>
              </a:rPr>
              <a:t>managing commercial project </a:t>
            </a:r>
            <a:r>
              <a:rPr lang="en-US" sz="3300" dirty="0"/>
              <a:t>to the application of </a:t>
            </a:r>
            <a:r>
              <a:rPr lang="en-US" sz="3300" dirty="0">
                <a:solidFill>
                  <a:srgbClr val="FF0000"/>
                </a:solidFill>
              </a:rPr>
              <a:t>innovation (creativity</a:t>
            </a:r>
            <a:r>
              <a:rPr lang="en-US" sz="3300" dirty="0"/>
              <a:t>) in the business idea. </a:t>
            </a:r>
          </a:p>
          <a:p>
            <a:endParaRPr lang="en-US" sz="33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A24D0-7585-4048-B84B-895B1747A32D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617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pPr lvl="0"/>
            <a:r>
              <a:rPr lang="en-US" sz="1800" b="1" dirty="0" smtClean="0"/>
              <a:t>1.</a:t>
            </a:r>
            <a:r>
              <a:rPr lang="en-US" sz="2400" b="1" dirty="0" smtClean="0"/>
              <a:t>3 Definitions of Entrepreneurship and Entrepreneur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5105400"/>
          </a:xfrm>
        </p:spPr>
        <p:txBody>
          <a:bodyPr>
            <a:normAutofit fontScale="55000" lnSpcReduction="20000"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en-US" sz="4200" i="1" dirty="0" smtClean="0"/>
              <a:t>Entrepreneurship</a:t>
            </a:r>
            <a:r>
              <a:rPr lang="en-US" sz="4200" dirty="0" smtClean="0"/>
              <a:t>  is a process </a:t>
            </a:r>
            <a:r>
              <a:rPr lang="en-US" sz="4200" dirty="0"/>
              <a:t>of </a:t>
            </a:r>
            <a:r>
              <a:rPr lang="en-US" sz="4200" dirty="0">
                <a:solidFill>
                  <a:schemeClr val="tx2"/>
                </a:solidFill>
              </a:rPr>
              <a:t>identifying </a:t>
            </a:r>
            <a:r>
              <a:rPr lang="en-US" sz="4200" dirty="0" smtClean="0">
                <a:solidFill>
                  <a:schemeClr val="tx2"/>
                </a:solidFill>
              </a:rPr>
              <a:t>opportunities </a:t>
            </a:r>
            <a:r>
              <a:rPr lang="en-US" sz="4200" dirty="0" smtClean="0">
                <a:solidFill>
                  <a:srgbClr val="FF0000"/>
                </a:solidFill>
              </a:rPr>
              <a:t>and</a:t>
            </a:r>
            <a:r>
              <a:rPr lang="en-US" sz="4200" dirty="0" smtClean="0">
                <a:solidFill>
                  <a:schemeClr val="tx2"/>
                </a:solidFill>
              </a:rPr>
              <a:t> </a:t>
            </a:r>
            <a:r>
              <a:rPr lang="en-US" sz="4200" dirty="0">
                <a:solidFill>
                  <a:schemeClr val="tx2"/>
                </a:solidFill>
              </a:rPr>
              <a:t>investing the resources to exploit </a:t>
            </a:r>
            <a:r>
              <a:rPr lang="en-US" sz="4200" dirty="0" smtClean="0">
                <a:solidFill>
                  <a:schemeClr val="tx2"/>
                </a:solidFill>
              </a:rPr>
              <a:t>it for a profit.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sz="4200" dirty="0" smtClean="0"/>
              <a:t> </a:t>
            </a:r>
            <a:r>
              <a:rPr lang="en-US" sz="4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</a:t>
            </a:r>
            <a:r>
              <a:rPr lang="en-US" sz="4200" dirty="0" smtClean="0"/>
              <a:t> the </a:t>
            </a:r>
            <a:r>
              <a:rPr lang="en-US" sz="4200" dirty="0"/>
              <a:t>processes through which individuals become </a:t>
            </a:r>
            <a:r>
              <a:rPr lang="en-US" sz="4200" dirty="0">
                <a:solidFill>
                  <a:schemeClr val="tx2"/>
                </a:solidFill>
              </a:rPr>
              <a:t>aware of business </a:t>
            </a:r>
            <a:r>
              <a:rPr lang="en-US" sz="4200" dirty="0" smtClean="0">
                <a:solidFill>
                  <a:schemeClr val="tx2"/>
                </a:solidFill>
              </a:rPr>
              <a:t>ownership, then </a:t>
            </a:r>
            <a:r>
              <a:rPr lang="en-US" sz="4200" dirty="0">
                <a:solidFill>
                  <a:schemeClr val="tx2"/>
                </a:solidFill>
              </a:rPr>
              <a:t>develop ideas for, and initiate a </a:t>
            </a:r>
            <a:r>
              <a:rPr lang="en-US" sz="4200" dirty="0" smtClean="0">
                <a:solidFill>
                  <a:schemeClr val="tx2"/>
                </a:solidFill>
              </a:rPr>
              <a:t>business.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sz="4200" dirty="0" smtClean="0"/>
              <a:t>Entrepreneurship is a process </a:t>
            </a:r>
            <a:r>
              <a:rPr lang="en-US" sz="4200" dirty="0"/>
              <a:t>of creating </a:t>
            </a:r>
            <a:r>
              <a:rPr lang="en-US" sz="4200" dirty="0">
                <a:solidFill>
                  <a:schemeClr val="tx2"/>
                </a:solidFill>
              </a:rPr>
              <a:t>something different </a:t>
            </a:r>
            <a:r>
              <a:rPr lang="en-US" sz="4200" dirty="0">
                <a:solidFill>
                  <a:srgbClr val="FF0000"/>
                </a:solidFill>
              </a:rPr>
              <a:t>and</a:t>
            </a:r>
            <a:r>
              <a:rPr lang="en-US" sz="4200" dirty="0">
                <a:solidFill>
                  <a:schemeClr val="tx2"/>
                </a:solidFill>
              </a:rPr>
              <a:t> better with value by devoting the necessary time and effort by assuming the accompanying financial, psychic and social risks and receiving the resulting monetary reward and personal </a:t>
            </a:r>
            <a:r>
              <a:rPr lang="en-US" sz="4200" dirty="0" smtClean="0">
                <a:solidFill>
                  <a:schemeClr val="tx2"/>
                </a:solidFill>
              </a:rPr>
              <a:t>satisfaction. 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sz="4200" dirty="0" smtClean="0"/>
              <a:t>Entrepreneurship </a:t>
            </a:r>
            <a:r>
              <a:rPr lang="en-US" sz="4200" dirty="0"/>
              <a:t>is the </a:t>
            </a:r>
            <a:r>
              <a:rPr lang="en-US" sz="4200" dirty="0">
                <a:solidFill>
                  <a:schemeClr val="tx2"/>
                </a:solidFill>
              </a:rPr>
              <a:t>art of identifying viable business opportunities </a:t>
            </a:r>
            <a:r>
              <a:rPr lang="en-US" sz="4200" dirty="0">
                <a:solidFill>
                  <a:srgbClr val="FF0000"/>
                </a:solidFill>
              </a:rPr>
              <a:t>and</a:t>
            </a:r>
            <a:r>
              <a:rPr lang="en-US" sz="4200" dirty="0">
                <a:solidFill>
                  <a:schemeClr val="tx2"/>
                </a:solidFill>
              </a:rPr>
              <a:t> mobilizing resources to convert those opportunities into a successful enterprise through creativity, innovation, risk taking and progressive imagination</a:t>
            </a:r>
            <a:r>
              <a:rPr lang="en-US" sz="4200" dirty="0" smtClean="0">
                <a:solidFill>
                  <a:schemeClr val="tx2"/>
                </a:solidFill>
              </a:rPr>
              <a:t>.</a:t>
            </a:r>
            <a:endParaRPr lang="en-US" sz="4200" dirty="0">
              <a:solidFill>
                <a:schemeClr val="tx2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54A96-0529-4163-A81C-04756D7C0738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871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334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Con’t…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09600"/>
            <a:ext cx="8077200" cy="563880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sz="2800" dirty="0" smtClean="0"/>
              <a:t>It refers to an individual’s: ability to turn ideas into action involving and engaging in socially-useful wealth creation through application of innovative thinking and execution to meet consumer needs, using one’s own labor, time and ideas.  </a:t>
            </a:r>
          </a:p>
          <a:p>
            <a:pPr algn="just">
              <a:buFont typeface="Wingdings" pitchFamily="2" charset="2"/>
              <a:buChar char="v"/>
            </a:pPr>
            <a:r>
              <a:rPr lang="en-US" sz="2800" i="1" dirty="0" smtClean="0"/>
              <a:t>In General</a:t>
            </a:r>
            <a:r>
              <a:rPr lang="en-US" sz="2800" dirty="0" smtClean="0"/>
              <a:t>, the process of entrepreneurship includes </a:t>
            </a:r>
            <a:r>
              <a:rPr lang="en-US" sz="2400" dirty="0" smtClean="0">
                <a:solidFill>
                  <a:srgbClr val="0070C0"/>
                </a:solidFill>
              </a:rPr>
              <a:t>five critical elements</a:t>
            </a:r>
            <a:r>
              <a:rPr lang="en-US" sz="2800" dirty="0" smtClean="0"/>
              <a:t>. </a:t>
            </a:r>
            <a:r>
              <a:rPr lang="en-US" sz="2800" dirty="0" err="1" smtClean="0"/>
              <a:t>i.e</a:t>
            </a:r>
            <a:r>
              <a:rPr lang="en-US" sz="2800" dirty="0" smtClean="0"/>
              <a:t>: 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smtClean="0"/>
              <a:t>The ability to </a:t>
            </a:r>
            <a:r>
              <a:rPr lang="en-US" sz="2400" dirty="0" smtClean="0">
                <a:solidFill>
                  <a:srgbClr val="0070C0"/>
                </a:solidFill>
              </a:rPr>
              <a:t>perceive an opportunity.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smtClean="0"/>
              <a:t>The ability to </a:t>
            </a:r>
            <a:r>
              <a:rPr lang="en-US" sz="2400" dirty="0" smtClean="0">
                <a:solidFill>
                  <a:srgbClr val="0070C0"/>
                </a:solidFill>
              </a:rPr>
              <a:t>commercialize the perceived opportunity i.e. innovation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smtClean="0"/>
              <a:t>The ability to </a:t>
            </a:r>
            <a:r>
              <a:rPr lang="en-US" sz="2400" dirty="0" smtClean="0">
                <a:solidFill>
                  <a:srgbClr val="0070C0"/>
                </a:solidFill>
              </a:rPr>
              <a:t>pursue it on a sustainable basis.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smtClean="0"/>
              <a:t>The ability to </a:t>
            </a:r>
            <a:r>
              <a:rPr lang="en-US" sz="2400" dirty="0" smtClean="0">
                <a:solidFill>
                  <a:srgbClr val="0070C0"/>
                </a:solidFill>
              </a:rPr>
              <a:t>pursue it through systematic means.</a:t>
            </a:r>
          </a:p>
          <a:p>
            <a:pPr lvl="1" algn="just">
              <a:buFont typeface="Wingdings" pitchFamily="2" charset="2"/>
              <a:buChar char="§"/>
            </a:pPr>
            <a:r>
              <a:rPr lang="en-US" sz="2400" dirty="0" smtClean="0"/>
              <a:t>The acceptance of </a:t>
            </a:r>
            <a:r>
              <a:rPr lang="en-US" sz="2400" dirty="0" smtClean="0">
                <a:solidFill>
                  <a:srgbClr val="0070C0"/>
                </a:solidFill>
              </a:rPr>
              <a:t>risk or failure.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93553-FEAA-4065-B17D-F05BA80C0962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791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7200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rgbClr val="00B050"/>
                </a:solidFill>
              </a:rPr>
              <a:t/>
            </a:r>
            <a:br>
              <a:rPr lang="en-US" sz="3600" dirty="0" smtClean="0">
                <a:solidFill>
                  <a:srgbClr val="00B050"/>
                </a:solidFill>
              </a:rPr>
            </a:br>
            <a:r>
              <a:rPr lang="en-US" dirty="0">
                <a:solidFill>
                  <a:srgbClr val="00B050"/>
                </a:solidFill>
              </a:rPr>
              <a:t/>
            </a:r>
            <a:br>
              <a:rPr lang="en-US" dirty="0">
                <a:solidFill>
                  <a:srgbClr val="00B050"/>
                </a:solidFill>
              </a:rPr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7848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</a:t>
            </a:r>
            <a:r>
              <a:rPr lang="en-US" sz="2400" dirty="0" smtClean="0"/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en-US" sz="2400" dirty="0" smtClean="0"/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Entrepreneur</a:t>
            </a:r>
            <a:r>
              <a:rPr lang="en-US" sz="2400" dirty="0" smtClean="0"/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en-US" sz="2400" dirty="0" smtClean="0"/>
              <a:t> 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</a:t>
            </a:r>
            <a:r>
              <a:rPr lang="en-US" sz="2400" dirty="0" smtClean="0"/>
              <a:t> 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perspectives </a:t>
            </a:r>
            <a:r>
              <a:rPr lang="en-US" sz="2000" dirty="0" smtClean="0">
                <a:solidFill>
                  <a:srgbClr val="0070C0"/>
                </a:solidFill>
              </a:rPr>
              <a:t>i.e. from the economist, psychologist and capitalist philosopher’s point of view.</a:t>
            </a:r>
          </a:p>
          <a:p>
            <a:pPr lvl="0" algn="just"/>
            <a:r>
              <a:rPr lang="en-US" sz="2000" b="1" i="1" dirty="0" smtClean="0"/>
              <a:t>To an economist, </a:t>
            </a:r>
            <a:r>
              <a:rPr lang="en-US" sz="2000" dirty="0" smtClean="0"/>
              <a:t> one who brings resource, labor, materials, and other assets into combination that makes their value greater than before.</a:t>
            </a:r>
            <a:endParaRPr lang="en-US" sz="2000" dirty="0" smtClean="0">
              <a:effectLst/>
            </a:endParaRPr>
          </a:p>
          <a:p>
            <a:pPr lvl="0" algn="just"/>
            <a:r>
              <a:rPr lang="en-US" sz="2000" b="1" i="1" dirty="0"/>
              <a:t>To a psychologist</a:t>
            </a:r>
            <a:r>
              <a:rPr lang="en-US" sz="2400" b="1" i="1" dirty="0" smtClean="0"/>
              <a:t>, </a:t>
            </a:r>
            <a:r>
              <a:rPr lang="en-US" sz="2400" dirty="0" smtClean="0"/>
              <a:t> </a:t>
            </a:r>
            <a:r>
              <a:rPr lang="en-US" sz="2000" dirty="0" smtClean="0"/>
              <a:t>a person typically driven by certain forces need to obtain or attain something, to experiment, to accomplish or perhaps to escape the authority of others. </a:t>
            </a:r>
            <a:endParaRPr lang="en-US" sz="2000" dirty="0" smtClean="0">
              <a:effectLst/>
            </a:endParaRPr>
          </a:p>
          <a:p>
            <a:pPr lvl="0" algn="just"/>
            <a:r>
              <a:rPr lang="en-US" sz="2000" b="1" i="1" dirty="0" smtClean="0"/>
              <a:t>For capitalist philosopher, </a:t>
            </a:r>
            <a:r>
              <a:rPr lang="en-US" sz="2000" dirty="0" smtClean="0"/>
              <a:t> one who creates wealth for others, who finds better way to utilize resources and reduce waste and who produce job others are glad to get. </a:t>
            </a:r>
            <a:endParaRPr lang="en-US" sz="2000" dirty="0" smtClean="0">
              <a:effectLst/>
            </a:endParaRPr>
          </a:p>
          <a:p>
            <a:pPr algn="just"/>
            <a:r>
              <a:rPr 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general</a:t>
            </a:r>
            <a:r>
              <a:rPr lang="en-US" sz="2000" dirty="0" smtClean="0"/>
              <a:t>, entrepreneur refers to the</a:t>
            </a:r>
            <a:r>
              <a:rPr lang="en-US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>
                <a:solidFill>
                  <a:srgbClr val="0070C0"/>
                </a:solidFill>
              </a:rPr>
              <a:t>person</a:t>
            </a:r>
            <a:r>
              <a:rPr lang="en-US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and entrepreneurship defines the </a:t>
            </a:r>
            <a:r>
              <a:rPr lang="en-US" sz="2000" dirty="0" smtClean="0">
                <a:solidFill>
                  <a:srgbClr val="0070C0"/>
                </a:solidFill>
              </a:rPr>
              <a:t>process</a:t>
            </a:r>
            <a:r>
              <a:rPr lang="en-US" sz="2000" dirty="0" smtClean="0"/>
              <a:t>.  </a:t>
            </a:r>
          </a:p>
          <a:p>
            <a:pPr algn="just"/>
            <a:r>
              <a:rPr lang="en-US" sz="2000" dirty="0" smtClean="0"/>
              <a:t> All entrepreneurs are </a:t>
            </a:r>
            <a:r>
              <a:rPr lang="en-US" sz="2000" dirty="0" smtClean="0">
                <a:solidFill>
                  <a:srgbClr val="0070C0"/>
                </a:solidFill>
              </a:rPr>
              <a:t>business persons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000" dirty="0" smtClean="0"/>
              <a:t>but not </a:t>
            </a:r>
            <a:r>
              <a:rPr lang="en-US" sz="2000" dirty="0" smtClean="0">
                <a:solidFill>
                  <a:srgbClr val="0070C0"/>
                </a:solidFill>
              </a:rPr>
              <a:t>all business persons are entrepreneurs.</a:t>
            </a:r>
          </a:p>
          <a:p>
            <a:pPr algn="just"/>
            <a:endParaRPr lang="en-US" sz="2400" dirty="0" smtClean="0"/>
          </a:p>
          <a:p>
            <a:pPr algn="just"/>
            <a:endParaRPr lang="en-US" sz="2400" dirty="0" smtClean="0"/>
          </a:p>
          <a:p>
            <a:pPr algn="just"/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DA431-2B9B-46BC-BA52-1B26361D4CEA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264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3600" b="1" dirty="0" smtClean="0"/>
              <a:t>1.4  Types of Entrepreneurs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en-US" sz="2400" b="1" dirty="0" smtClean="0"/>
              <a:t>The </a:t>
            </a:r>
            <a:r>
              <a:rPr lang="en-US" sz="2400" b="1" dirty="0"/>
              <a:t>individual entrepreneur: </a:t>
            </a:r>
            <a:r>
              <a:rPr lang="en-US" sz="2400" dirty="0" smtClean="0"/>
              <a:t>is </a:t>
            </a:r>
            <a:r>
              <a:rPr lang="en-US" sz="2400" dirty="0"/>
              <a:t>someone who started; acquired or franchised his/her own independent organization. </a:t>
            </a:r>
            <a:endParaRPr lang="en-US" sz="2400" dirty="0" smtClean="0"/>
          </a:p>
          <a:p>
            <a:pPr marL="457200" indent="-457200" algn="just">
              <a:buFont typeface="Wingdings" pitchFamily="2" charset="2"/>
              <a:buChar char="§"/>
            </a:pPr>
            <a:r>
              <a:rPr lang="en-US" sz="2400" b="1" dirty="0" err="1" smtClean="0"/>
              <a:t>Intrapreneur</a:t>
            </a:r>
            <a:r>
              <a:rPr lang="en-US" sz="2400" b="1" dirty="0" smtClean="0"/>
              <a:t>: </a:t>
            </a:r>
            <a:r>
              <a:rPr lang="en-US" sz="2400" dirty="0" smtClean="0"/>
              <a:t>is </a:t>
            </a:r>
            <a:r>
              <a:rPr lang="en-US" sz="2400" dirty="0"/>
              <a:t>a person who does entrepreneurial work within large organization. </a:t>
            </a:r>
            <a:r>
              <a:rPr lang="en-US" sz="2400" dirty="0" smtClean="0"/>
              <a:t> </a:t>
            </a:r>
          </a:p>
          <a:p>
            <a:pPr marL="457200" lvl="0" indent="-457200" algn="just">
              <a:buFont typeface="Wingdings" pitchFamily="2" charset="2"/>
              <a:buChar char="§"/>
            </a:pPr>
            <a:r>
              <a:rPr lang="en-US" sz="2400" b="1" dirty="0" smtClean="0"/>
              <a:t>The </a:t>
            </a:r>
            <a:r>
              <a:rPr lang="en-US" sz="2400" b="1" dirty="0"/>
              <a:t>Entrepreneurial </a:t>
            </a:r>
            <a:r>
              <a:rPr lang="en-US" sz="2400" b="1" dirty="0" smtClean="0"/>
              <a:t>Organization: </a:t>
            </a:r>
            <a:r>
              <a:rPr lang="en-US" sz="2400" dirty="0" smtClean="0"/>
              <a:t>An </a:t>
            </a:r>
            <a:r>
              <a:rPr lang="en-US" sz="2400" dirty="0"/>
              <a:t>organization </a:t>
            </a:r>
            <a:r>
              <a:rPr lang="en-US" sz="2400" dirty="0" smtClean="0"/>
              <a:t>that </a:t>
            </a:r>
            <a:r>
              <a:rPr lang="en-US" sz="2400" dirty="0"/>
              <a:t>create an environment in which all of its members can contribute in some function to the entrepreneurial function.</a:t>
            </a:r>
            <a:r>
              <a:rPr lang="en-US" sz="2400" b="1" i="1" dirty="0"/>
              <a:t> </a:t>
            </a:r>
            <a:endParaRPr lang="en-US" sz="2400" b="1" i="1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EC960-BCC4-44CE-986D-1AC730613D02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66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2400" b="1" dirty="0" smtClean="0"/>
              <a:t>1.5 Role of Entrepreneurs in Economic Development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Improvement </a:t>
            </a:r>
            <a:r>
              <a:rPr lang="en-US" sz="2400" dirty="0"/>
              <a:t>in per capita Income/Wealth Generation</a:t>
            </a:r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/>
              <a:t>Generation of Employment Opportunities</a:t>
            </a:r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/>
              <a:t>Inspire others </a:t>
            </a:r>
            <a:r>
              <a:rPr lang="en-US" sz="2400" dirty="0" smtClean="0"/>
              <a:t>towards </a:t>
            </a:r>
            <a:r>
              <a:rPr lang="en-US" sz="2400" dirty="0"/>
              <a:t>Entrepreneurship   </a:t>
            </a:r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/>
              <a:t>Balanced Regional Development </a:t>
            </a:r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Enhance </a:t>
            </a:r>
            <a:r>
              <a:rPr lang="en-US" sz="2400" dirty="0"/>
              <a:t>the Number of </a:t>
            </a:r>
            <a:r>
              <a:rPr lang="en-US" sz="2400" dirty="0" smtClean="0"/>
              <a:t>Enterprise</a:t>
            </a:r>
            <a:endParaRPr lang="en-US" sz="2400" dirty="0"/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Provide </a:t>
            </a:r>
            <a:r>
              <a:rPr lang="en-US" sz="2400" dirty="0"/>
              <a:t>Diversity in </a:t>
            </a:r>
            <a:r>
              <a:rPr lang="en-US" sz="2400" dirty="0" smtClean="0"/>
              <a:t>Firms </a:t>
            </a:r>
            <a:endParaRPr lang="en-US" sz="2400" dirty="0"/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Economic Independence </a:t>
            </a:r>
            <a:endParaRPr lang="en-US" sz="2400" dirty="0"/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Combine </a:t>
            </a:r>
            <a:r>
              <a:rPr lang="en-US" sz="2400" dirty="0"/>
              <a:t>Economic </a:t>
            </a:r>
            <a:r>
              <a:rPr lang="en-US" sz="2400" dirty="0" smtClean="0"/>
              <a:t>factors </a:t>
            </a:r>
            <a:endParaRPr lang="en-US" sz="1800" dirty="0"/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Provide </a:t>
            </a:r>
            <a:r>
              <a:rPr lang="en-US" sz="2400" dirty="0"/>
              <a:t>Market </a:t>
            </a:r>
            <a:r>
              <a:rPr lang="en-US" sz="2400" dirty="0" smtClean="0"/>
              <a:t>efficiency</a:t>
            </a:r>
            <a:endParaRPr lang="en-US" sz="1800" dirty="0"/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Accepting Risk</a:t>
            </a:r>
            <a:endParaRPr lang="en-US" sz="1800" dirty="0"/>
          </a:p>
          <a:p>
            <a:pPr marL="1371600" lvl="2" indent="-457200">
              <a:buFont typeface="Wingdings" pitchFamily="2" charset="2"/>
              <a:buChar char="§"/>
            </a:pPr>
            <a:r>
              <a:rPr lang="en-US" sz="2400" dirty="0" smtClean="0"/>
              <a:t>Maximize </a:t>
            </a:r>
            <a:r>
              <a:rPr lang="en-US" sz="2400" dirty="0"/>
              <a:t>Investor’s </a:t>
            </a:r>
            <a:r>
              <a:rPr lang="en-US" sz="2400" dirty="0" smtClean="0"/>
              <a:t>Return </a:t>
            </a:r>
            <a:endParaRPr lang="en-US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C3FF3-A089-4B68-BF93-ED3F53B92142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111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2" algn="ctr" rtl="0">
              <a:spcBef>
                <a:spcPct val="0"/>
              </a:spcBef>
            </a:pP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2400" b="1" dirty="0" smtClean="0">
                <a:latin typeface="+mj-lt"/>
              </a:rPr>
              <a:t>1.6 Entrepreneurial Competence and Environment</a:t>
            </a:r>
            <a:r>
              <a:rPr lang="en-US" dirty="0" smtClean="0">
                <a:latin typeface="+mj-lt"/>
              </a:rPr>
              <a:t/>
            </a:r>
            <a:br>
              <a:rPr lang="en-US" dirty="0" smtClean="0">
                <a:latin typeface="+mj-lt"/>
              </a:rPr>
            </a:br>
            <a:endParaRPr lang="en-US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2" indent="0">
              <a:buNone/>
            </a:pPr>
            <a:r>
              <a:rPr lang="en-US" dirty="0" smtClean="0"/>
              <a:t>1.6.1 Entrepreneurial Mindset</a:t>
            </a:r>
          </a:p>
          <a:p>
            <a:pPr marL="0" indent="0">
              <a:buNone/>
            </a:pPr>
            <a:r>
              <a:rPr lang="en-US" sz="2400" dirty="0" smtClean="0"/>
              <a:t>1.6.1.1 Who Becomes an Entrepreneur?</a:t>
            </a:r>
            <a:endParaRPr lang="en-US" sz="2400" dirty="0"/>
          </a:p>
          <a:p>
            <a:pPr lvl="2"/>
            <a:r>
              <a:rPr lang="en-US" sz="2400" i="1" dirty="0" smtClean="0">
                <a:solidFill>
                  <a:srgbClr val="00B050"/>
                </a:solidFill>
              </a:rPr>
              <a:t>The Young Professional</a:t>
            </a:r>
          </a:p>
          <a:p>
            <a:pPr lvl="2"/>
            <a:r>
              <a:rPr lang="en-US" sz="2400" i="1" dirty="0" smtClean="0">
                <a:solidFill>
                  <a:srgbClr val="00B050"/>
                </a:solidFill>
              </a:rPr>
              <a:t>The Inventor</a:t>
            </a:r>
          </a:p>
          <a:p>
            <a:pPr lvl="2"/>
            <a:r>
              <a:rPr lang="en-US" sz="2400" i="1" dirty="0" smtClean="0">
                <a:solidFill>
                  <a:srgbClr val="00B050"/>
                </a:solidFill>
              </a:rPr>
              <a:t>The Excluded  </a:t>
            </a:r>
          </a:p>
          <a:p>
            <a:endParaRPr lang="en-US" sz="2800" i="1" dirty="0" smtClean="0">
              <a:solidFill>
                <a:srgbClr val="00B050"/>
              </a:solidFill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5A4A-B750-4B51-B919-1E1F39DDADFD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89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/>
              <a:t>1.6.1.2 Qualities of an Entrepreneur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054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sz="2600" dirty="0" smtClean="0"/>
              <a:t>To be </a:t>
            </a:r>
            <a:r>
              <a:rPr 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uccessful</a:t>
            </a:r>
            <a:r>
              <a:rPr lang="en-US" sz="2600" dirty="0" smtClean="0"/>
              <a:t>, </a:t>
            </a:r>
            <a:r>
              <a:rPr lang="en-US" sz="2600" dirty="0"/>
              <a:t>an entrepreneur should have the following qualities: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Opportunity-seeking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Persevering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Risk Taking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Demanding for efficiency and quality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Information-seeking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Goal Setting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Planning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Persuasion and networking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Building self-confidence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Listening to others</a:t>
            </a:r>
          </a:p>
          <a:p>
            <a:pPr lvl="1">
              <a:buFont typeface="Wingdings" pitchFamily="2" charset="2"/>
              <a:buChar char="§"/>
            </a:pPr>
            <a:r>
              <a:rPr lang="en-US" sz="2200" dirty="0"/>
              <a:t>Demonstrating leadership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AE47E-9F2D-47A8-AABE-C1E7CBA61770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817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1.6.1.3 Entrepreneurial 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/>
          </a:bodyPr>
          <a:lstStyle/>
          <a:p>
            <a:pPr marL="514350" indent="-514350" algn="just">
              <a:buFont typeface="Wingdings" pitchFamily="2" charset="2"/>
              <a:buChar char="§"/>
            </a:pPr>
            <a:r>
              <a:rPr lang="en-US" b="1" dirty="0" smtClean="0"/>
              <a:t>General </a:t>
            </a:r>
            <a:r>
              <a:rPr lang="en-US" b="1" dirty="0"/>
              <a:t>Management Skills: </a:t>
            </a:r>
            <a:r>
              <a:rPr lang="en-US" sz="2800" dirty="0" smtClean="0"/>
              <a:t>are </a:t>
            </a:r>
            <a:r>
              <a:rPr lang="en-US" sz="2800" dirty="0"/>
              <a:t>skills required to organize the physical </a:t>
            </a:r>
            <a:r>
              <a:rPr lang="en-US" sz="2800" dirty="0" smtClean="0"/>
              <a:t>&amp; </a:t>
            </a:r>
            <a:r>
              <a:rPr lang="en-US" sz="2800" dirty="0"/>
              <a:t>financial resources needed to run the venture. </a:t>
            </a:r>
            <a:r>
              <a:rPr lang="en-US" sz="2800" dirty="0" smtClean="0"/>
              <a:t> </a:t>
            </a:r>
            <a:r>
              <a:rPr lang="en-US" sz="2800" dirty="0" err="1" smtClean="0"/>
              <a:t>i.e</a:t>
            </a:r>
            <a:r>
              <a:rPr lang="en-US" sz="2800" dirty="0" smtClean="0"/>
              <a:t>:</a:t>
            </a:r>
            <a:endParaRPr lang="en-US" dirty="0" smtClean="0"/>
          </a:p>
          <a:p>
            <a:pPr lvl="3">
              <a:buFont typeface="Wingdings" pitchFamily="2" charset="2"/>
              <a:buChar char="§"/>
            </a:pPr>
            <a:r>
              <a:rPr lang="en-US" sz="2800" dirty="0" smtClean="0"/>
              <a:t>Strategy Skills </a:t>
            </a:r>
          </a:p>
          <a:p>
            <a:pPr lvl="3">
              <a:buFont typeface="Wingdings" pitchFamily="2" charset="2"/>
              <a:buChar char="§"/>
            </a:pPr>
            <a:r>
              <a:rPr lang="en-US" sz="2800" dirty="0" smtClean="0"/>
              <a:t>Planning Skills </a:t>
            </a:r>
          </a:p>
          <a:p>
            <a:pPr lvl="3">
              <a:buFont typeface="Wingdings" pitchFamily="2" charset="2"/>
              <a:buChar char="§"/>
            </a:pPr>
            <a:r>
              <a:rPr lang="en-US" sz="2800" dirty="0" smtClean="0"/>
              <a:t>Marketing Skills  </a:t>
            </a:r>
          </a:p>
          <a:p>
            <a:pPr lvl="3">
              <a:buFont typeface="Wingdings" pitchFamily="2" charset="2"/>
              <a:buChar char="§"/>
            </a:pPr>
            <a:r>
              <a:rPr lang="en-US" sz="2800" dirty="0" smtClean="0"/>
              <a:t>Financial Skills </a:t>
            </a:r>
          </a:p>
          <a:p>
            <a:pPr lvl="3">
              <a:buFont typeface="Wingdings" pitchFamily="2" charset="2"/>
              <a:buChar char="§"/>
            </a:pPr>
            <a:r>
              <a:rPr lang="en-US" sz="2800" dirty="0" smtClean="0"/>
              <a:t>Project Management Skills </a:t>
            </a:r>
          </a:p>
          <a:p>
            <a:pPr lvl="3">
              <a:buFont typeface="Wingdings" pitchFamily="2" charset="2"/>
              <a:buChar char="§"/>
            </a:pPr>
            <a:r>
              <a:rPr lang="en-US" sz="2800" dirty="0" smtClean="0"/>
              <a:t>Time Management Skills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25944-F615-4A7A-A45D-65D71AE06F9B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467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en-US" b="1" i="1" dirty="0" smtClean="0"/>
              <a:t>People Management Skills</a:t>
            </a:r>
            <a:endParaRPr lang="en-US" i="1" dirty="0" smtClean="0"/>
          </a:p>
          <a:p>
            <a:pPr lvl="3">
              <a:buFont typeface="Wingdings" pitchFamily="2" charset="2"/>
              <a:buChar char="§"/>
            </a:pPr>
            <a:r>
              <a:rPr lang="en-US" sz="2900" dirty="0" smtClean="0"/>
              <a:t>Communication Skills </a:t>
            </a:r>
          </a:p>
          <a:p>
            <a:pPr lvl="3">
              <a:buFont typeface="Wingdings" pitchFamily="2" charset="2"/>
              <a:buChar char="§"/>
            </a:pPr>
            <a:r>
              <a:rPr lang="en-US" sz="2900" dirty="0" smtClean="0"/>
              <a:t>Leadership Skills </a:t>
            </a:r>
          </a:p>
          <a:p>
            <a:pPr lvl="3">
              <a:buFont typeface="Wingdings" pitchFamily="2" charset="2"/>
              <a:buChar char="§"/>
            </a:pPr>
            <a:r>
              <a:rPr lang="en-US" sz="2900" dirty="0" smtClean="0"/>
              <a:t>Motivation Skills  </a:t>
            </a:r>
          </a:p>
          <a:p>
            <a:pPr lvl="3">
              <a:buFont typeface="Wingdings" pitchFamily="2" charset="2"/>
              <a:buChar char="§"/>
            </a:pPr>
            <a:r>
              <a:rPr lang="en-US" sz="2900" dirty="0" smtClean="0"/>
              <a:t>Delegation Skills   </a:t>
            </a:r>
          </a:p>
          <a:p>
            <a:pPr lvl="3">
              <a:buFont typeface="Wingdings" pitchFamily="2" charset="2"/>
              <a:buChar char="§"/>
            </a:pPr>
            <a:r>
              <a:rPr lang="en-US" sz="2900" dirty="0" smtClean="0"/>
              <a:t>Negotiation Skills</a:t>
            </a:r>
          </a:p>
          <a:p>
            <a:pPr algn="just">
              <a:lnSpc>
                <a:spcPct val="120000"/>
              </a:lnSpc>
            </a:pPr>
            <a:r>
              <a:rPr lang="en-US" dirty="0" smtClean="0"/>
              <a:t>All these different people skills are interrelated. </a:t>
            </a:r>
          </a:p>
          <a:p>
            <a:pPr algn="just">
              <a:lnSpc>
                <a:spcPct val="120000"/>
              </a:lnSpc>
            </a:pPr>
            <a:r>
              <a:rPr lang="en-US" dirty="0" smtClean="0"/>
              <a:t>Here entrepreneurial performance results from a combination of industry knowledge, general management skills; people skills and personal motivation.  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9BAFF-B452-4201-96B7-2E328EA654B4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4000" b="1" dirty="0" smtClean="0"/>
              <a:t> 1.6.1.4 The Entrepreneurial Tasks</a:t>
            </a:r>
            <a:r>
              <a:rPr lang="en-US" sz="1800" b="1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ctr">
              <a:buNone/>
            </a:pPr>
            <a:endParaRPr lang="en-US" sz="3100" dirty="0" smtClean="0"/>
          </a:p>
          <a:p>
            <a:pPr marL="514350" lvl="0" indent="-514350">
              <a:buFont typeface="Wingdings" pitchFamily="2" charset="2"/>
              <a:buChar char="§"/>
            </a:pPr>
            <a:r>
              <a:rPr lang="en-US" sz="3100" dirty="0" smtClean="0"/>
              <a:t>Owning Organizations</a:t>
            </a:r>
            <a:endParaRPr lang="en-US" sz="3100" dirty="0"/>
          </a:p>
          <a:p>
            <a:pPr marL="514350" lvl="0" indent="-514350">
              <a:buFont typeface="Wingdings" pitchFamily="2" charset="2"/>
              <a:buChar char="§"/>
            </a:pPr>
            <a:r>
              <a:rPr lang="en-US" sz="3100" dirty="0" smtClean="0"/>
              <a:t>Founding </a:t>
            </a:r>
            <a:r>
              <a:rPr lang="en-US" sz="3100" dirty="0"/>
              <a:t>New </a:t>
            </a:r>
            <a:r>
              <a:rPr lang="en-US" sz="3100" dirty="0" smtClean="0"/>
              <a:t>Organizations </a:t>
            </a:r>
            <a:endParaRPr lang="en-US" sz="3100" dirty="0"/>
          </a:p>
          <a:p>
            <a:pPr marL="514350" lvl="0" indent="-514350">
              <a:buFont typeface="Wingdings" pitchFamily="2" charset="2"/>
              <a:buChar char="§"/>
            </a:pPr>
            <a:r>
              <a:rPr lang="en-US" sz="3100" dirty="0" smtClean="0"/>
              <a:t>Bringing </a:t>
            </a:r>
            <a:r>
              <a:rPr lang="en-US" sz="3100" dirty="0"/>
              <a:t>Innovations to </a:t>
            </a:r>
            <a:r>
              <a:rPr lang="en-US" sz="3100" dirty="0" smtClean="0"/>
              <a:t>Market  </a:t>
            </a:r>
            <a:endParaRPr lang="en-US" sz="3100" dirty="0"/>
          </a:p>
          <a:p>
            <a:pPr marL="514350" lvl="0" indent="-514350">
              <a:buFont typeface="Wingdings" pitchFamily="2" charset="2"/>
              <a:buChar char="§"/>
            </a:pPr>
            <a:r>
              <a:rPr lang="en-US" sz="3100" dirty="0" smtClean="0"/>
              <a:t>Identification </a:t>
            </a:r>
            <a:r>
              <a:rPr lang="en-US" sz="3100" dirty="0"/>
              <a:t>of Market </a:t>
            </a:r>
            <a:r>
              <a:rPr lang="en-US" sz="3100" dirty="0" smtClean="0"/>
              <a:t>Opportunity </a:t>
            </a:r>
            <a:endParaRPr lang="en-US" sz="3100" dirty="0"/>
          </a:p>
          <a:p>
            <a:pPr marL="514350" lvl="0" indent="-514350">
              <a:buFont typeface="Wingdings" pitchFamily="2" charset="2"/>
              <a:buChar char="§"/>
            </a:pPr>
            <a:r>
              <a:rPr lang="en-US" sz="3100" dirty="0" smtClean="0"/>
              <a:t>Application </a:t>
            </a:r>
            <a:r>
              <a:rPr lang="en-US" sz="3100" dirty="0"/>
              <a:t>of </a:t>
            </a:r>
            <a:r>
              <a:rPr lang="en-US" sz="3100" dirty="0" smtClean="0"/>
              <a:t>Expertise</a:t>
            </a:r>
            <a:endParaRPr lang="en-US" sz="3100" dirty="0"/>
          </a:p>
          <a:p>
            <a:pPr marL="514350" lvl="0" indent="-514350">
              <a:buFont typeface="Wingdings" pitchFamily="2" charset="2"/>
              <a:buChar char="§"/>
            </a:pPr>
            <a:r>
              <a:rPr lang="en-US" sz="3100" dirty="0" smtClean="0"/>
              <a:t>Provision </a:t>
            </a:r>
            <a:r>
              <a:rPr lang="en-US" sz="3100" dirty="0"/>
              <a:t>of </a:t>
            </a:r>
            <a:r>
              <a:rPr lang="en-US" sz="3100" dirty="0" smtClean="0"/>
              <a:t>leadership  </a:t>
            </a:r>
            <a:endParaRPr lang="en-US" sz="3100" dirty="0"/>
          </a:p>
          <a:p>
            <a:pPr marL="514350" lvl="0" indent="-514350">
              <a:buFont typeface="Wingdings" pitchFamily="2" charset="2"/>
              <a:buChar char="§"/>
            </a:pPr>
            <a:r>
              <a:rPr lang="en-US" sz="3100" dirty="0" smtClean="0"/>
              <a:t>The </a:t>
            </a:r>
            <a:r>
              <a:rPr lang="en-US" sz="3100" dirty="0"/>
              <a:t>entrepreneur as </a:t>
            </a:r>
            <a:r>
              <a:rPr lang="en-US" sz="3100" dirty="0" smtClean="0"/>
              <a:t>manager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F6E01-9F2B-4E18-8A8C-75B1FFA1AE28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984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/>
              <a:t>1.6.1.5 Wealth of the Entrepreneur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dirty="0" smtClean="0"/>
              <a:t>Wealth is </a:t>
            </a:r>
            <a:r>
              <a:rPr lang="en-US" sz="2600" dirty="0" smtClean="0">
                <a:solidFill>
                  <a:schemeClr val="tx2">
                    <a:lumMod val="75000"/>
                  </a:schemeClr>
                </a:solidFill>
              </a:rPr>
              <a:t>money and anything that money can buy.  </a:t>
            </a:r>
            <a:endParaRPr lang="en-US" sz="31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en-US" sz="2600" b="1" dirty="0" smtClean="0"/>
              <a:t>Who Benefits from the entrepreneur’s Wealth?</a:t>
            </a:r>
            <a:endParaRPr lang="en-US" sz="2600" dirty="0" smtClean="0"/>
          </a:p>
          <a:p>
            <a:pPr marL="1314450" lvl="2" indent="-514350" algn="just">
              <a:buFont typeface="Wingdings" pitchFamily="2" charset="2"/>
              <a:buChar char="§"/>
            </a:pPr>
            <a:r>
              <a:rPr lang="en-US" sz="2800" b="1" dirty="0" smtClean="0"/>
              <a:t>Employees:</a:t>
            </a:r>
          </a:p>
          <a:p>
            <a:pPr marL="1314450" lvl="2" indent="-514350" algn="just">
              <a:buFont typeface="Wingdings" pitchFamily="2" charset="2"/>
              <a:buChar char="§"/>
            </a:pPr>
            <a:r>
              <a:rPr lang="en-US" sz="2800" b="1" dirty="0" smtClean="0"/>
              <a:t>Investors: stockholders/lenders.  </a:t>
            </a:r>
          </a:p>
          <a:p>
            <a:pPr marL="1314450" lvl="2" indent="-514350" algn="just">
              <a:buFont typeface="Wingdings" pitchFamily="2" charset="2"/>
              <a:buChar char="§"/>
            </a:pPr>
            <a:r>
              <a:rPr lang="en-US" sz="2800" b="1" dirty="0" smtClean="0"/>
              <a:t>Suppliers</a:t>
            </a:r>
          </a:p>
          <a:p>
            <a:pPr marL="1314450" lvl="2" indent="-514350" algn="just">
              <a:buFont typeface="Wingdings" pitchFamily="2" charset="2"/>
              <a:buChar char="§"/>
            </a:pPr>
            <a:r>
              <a:rPr lang="en-US" sz="2800" b="1" dirty="0" smtClean="0"/>
              <a:t>Customers  </a:t>
            </a:r>
          </a:p>
          <a:p>
            <a:pPr marL="1314450" lvl="2" indent="-514350" algn="just">
              <a:buFont typeface="Wingdings" pitchFamily="2" charset="2"/>
              <a:buChar char="§"/>
            </a:pPr>
            <a:r>
              <a:rPr lang="en-US" sz="2800" b="1" dirty="0" smtClean="0"/>
              <a:t>The local community </a:t>
            </a:r>
          </a:p>
          <a:p>
            <a:pPr marL="1314450" lvl="2" indent="-514350" algn="just">
              <a:buFont typeface="Wingdings" pitchFamily="2" charset="2"/>
              <a:buChar char="§"/>
            </a:pPr>
            <a:r>
              <a:rPr lang="en-US" sz="2800" b="1" dirty="0" smtClean="0"/>
              <a:t>Government</a:t>
            </a:r>
          </a:p>
          <a:p>
            <a:pPr marL="514350" indent="-514350" algn="just">
              <a:buFont typeface="Wingdings" pitchFamily="2" charset="2"/>
              <a:buChar char="§"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00808-2790-436C-B65F-A7A761D2422F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/>
              <a:t>1.6.2 Entrepreneurship and Environment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2600" b="1" dirty="0" smtClean="0"/>
              <a:t>1.6.2.1 </a:t>
            </a:r>
            <a:r>
              <a:rPr lang="en-US" sz="2600" b="1" dirty="0"/>
              <a:t>Phases of Business Environment</a:t>
            </a:r>
            <a:endParaRPr lang="en-US" sz="2600" dirty="0"/>
          </a:p>
          <a:p>
            <a:pPr marL="0" indent="0" algn="just">
              <a:buNone/>
            </a:pPr>
            <a:r>
              <a:rPr lang="en-US" sz="2600" dirty="0"/>
              <a:t>Business environment may be classified into two broad categories; namely </a:t>
            </a:r>
            <a:r>
              <a:rPr lang="en-US" sz="2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external</a:t>
            </a:r>
            <a:r>
              <a:rPr lang="en-US" sz="2600" dirty="0" smtClean="0"/>
              <a:t> and </a:t>
            </a:r>
            <a:r>
              <a:rPr lang="en-US" sz="26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internal</a:t>
            </a:r>
            <a:r>
              <a:rPr lang="en-US" sz="2600" dirty="0"/>
              <a:t> </a:t>
            </a:r>
            <a:r>
              <a:rPr lang="en-US" sz="2600" dirty="0" smtClean="0"/>
              <a:t>environment.</a:t>
            </a:r>
          </a:p>
          <a:p>
            <a:pPr marL="0" lvl="0" indent="0" algn="just">
              <a:buNone/>
            </a:pPr>
            <a:r>
              <a:rPr lang="en-US" sz="2600" b="1" dirty="0" smtClean="0"/>
              <a:t>External Environment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b="1" dirty="0" smtClean="0"/>
              <a:t>Economic Environment</a:t>
            </a:r>
            <a:r>
              <a:rPr lang="en-US" sz="2400" dirty="0" smtClean="0"/>
              <a:t> </a:t>
            </a:r>
            <a:endParaRPr lang="en-US" sz="2400" dirty="0"/>
          </a:p>
          <a:p>
            <a:pPr lvl="1">
              <a:buFont typeface="Wingdings" pitchFamily="2" charset="2"/>
              <a:buChar char="§"/>
            </a:pPr>
            <a:r>
              <a:rPr lang="en-US" sz="2400" b="1" dirty="0"/>
              <a:t>Legal </a:t>
            </a:r>
            <a:r>
              <a:rPr lang="en-US" sz="2400" b="1" dirty="0" smtClean="0"/>
              <a:t>Environment</a:t>
            </a:r>
            <a:endParaRPr lang="en-US" sz="2400" dirty="0"/>
          </a:p>
          <a:p>
            <a:pPr lvl="1">
              <a:buFont typeface="Wingdings" pitchFamily="2" charset="2"/>
              <a:buChar char="§"/>
            </a:pPr>
            <a:r>
              <a:rPr lang="en-US" sz="2400" b="1" dirty="0"/>
              <a:t>Political </a:t>
            </a:r>
            <a:r>
              <a:rPr lang="en-US" sz="2400" b="1" dirty="0" smtClean="0"/>
              <a:t>Environment</a:t>
            </a:r>
            <a:endParaRPr lang="en-US" sz="2400" dirty="0"/>
          </a:p>
          <a:p>
            <a:pPr lvl="1">
              <a:buFont typeface="Wingdings" pitchFamily="2" charset="2"/>
              <a:buChar char="§"/>
            </a:pPr>
            <a:r>
              <a:rPr lang="en-US" sz="2400" b="1" dirty="0"/>
              <a:t>Socio-Cultural Environment</a:t>
            </a:r>
            <a:r>
              <a:rPr lang="en-US" sz="2400" dirty="0"/>
              <a:t> 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b="1" dirty="0"/>
              <a:t>Demographic Environment</a:t>
            </a:r>
            <a:endParaRPr lang="en-US" sz="2400" dirty="0"/>
          </a:p>
          <a:p>
            <a:pPr marL="0" indent="0">
              <a:buNone/>
            </a:pPr>
            <a:r>
              <a:rPr lang="en-US" sz="3000" b="1" dirty="0" smtClean="0"/>
              <a:t>Internal Environment;</a:t>
            </a:r>
            <a:endParaRPr lang="en-US" sz="3000" dirty="0"/>
          </a:p>
          <a:p>
            <a:pPr lvl="1">
              <a:buFont typeface="Wingdings" pitchFamily="2" charset="2"/>
              <a:buChar char="§"/>
            </a:pPr>
            <a:r>
              <a:rPr lang="en-US" sz="2400" b="1" dirty="0" smtClean="0"/>
              <a:t>Raw </a:t>
            </a:r>
            <a:r>
              <a:rPr lang="en-US" sz="2400" b="1" dirty="0"/>
              <a:t>Material  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b="1" dirty="0"/>
              <a:t>Production/Operation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b="1" dirty="0"/>
              <a:t>Finance</a:t>
            </a:r>
          </a:p>
          <a:p>
            <a:pPr lvl="1">
              <a:buFont typeface="Wingdings" pitchFamily="2" charset="2"/>
              <a:buChar char="§"/>
            </a:pPr>
            <a:r>
              <a:rPr lang="en-US" sz="2400" b="1" dirty="0"/>
              <a:t>Human Resource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5064-8AEA-4977-9363-FBF2B15F1063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005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>
            <a:normAutofit/>
          </a:bodyPr>
          <a:lstStyle/>
          <a:p>
            <a:r>
              <a:rPr lang="en-US" sz="2200" b="1" dirty="0" smtClean="0"/>
              <a:t>1.6.2.2 Environmental Factors Affecting Entrepreneurship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smtClean="0"/>
              <a:t>Environmental </a:t>
            </a:r>
            <a:r>
              <a:rPr lang="en-US" sz="2800" dirty="0"/>
              <a:t>factors which </a:t>
            </a:r>
            <a:r>
              <a:rPr lang="en-US" sz="2800" dirty="0" smtClean="0"/>
              <a:t>hinder entrepreneurial </a:t>
            </a:r>
            <a:r>
              <a:rPr lang="en-US" sz="2800" dirty="0"/>
              <a:t>growth </a:t>
            </a:r>
            <a:r>
              <a:rPr lang="en-US" sz="2800" dirty="0" smtClean="0"/>
              <a:t>are;  </a:t>
            </a:r>
            <a:endParaRPr lang="en-US" sz="2800" dirty="0"/>
          </a:p>
          <a:p>
            <a:pPr lvl="0" algn="just"/>
            <a:r>
              <a:rPr lang="en-US" sz="2800" dirty="0"/>
              <a:t>Sudden changes in Government policy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Sudden </a:t>
            </a:r>
            <a:r>
              <a:rPr lang="en-US" sz="2800" dirty="0"/>
              <a:t>political upsurge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Outbreak </a:t>
            </a:r>
            <a:r>
              <a:rPr lang="en-US" sz="2800" dirty="0"/>
              <a:t>of war or regional conflicts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Political </a:t>
            </a:r>
            <a:r>
              <a:rPr lang="en-US" sz="2800" dirty="0"/>
              <a:t>instability or hostile Government attitude towards industry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Excessive corruption </a:t>
            </a:r>
            <a:r>
              <a:rPr lang="en-US" sz="2800" dirty="0"/>
              <a:t>among Government agencies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18C25-1666-4BAE-B7B9-3D3A782851B0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522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con’t…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382000" cy="5715000"/>
          </a:xfrm>
        </p:spPr>
        <p:txBody>
          <a:bodyPr>
            <a:normAutofit/>
          </a:bodyPr>
          <a:lstStyle/>
          <a:p>
            <a:pPr lvl="0" algn="just"/>
            <a:r>
              <a:rPr lang="en-US" sz="2800" dirty="0"/>
              <a:t>Ideological and social conflicts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Unreliable </a:t>
            </a:r>
            <a:r>
              <a:rPr lang="en-US" sz="2800" dirty="0"/>
              <a:t>supply of power, materials, finance, labor and other inputs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Rise </a:t>
            </a:r>
            <a:r>
              <a:rPr lang="en-US" sz="2800" dirty="0"/>
              <a:t>in the cost of inputs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Unfavorable </a:t>
            </a:r>
            <a:r>
              <a:rPr lang="en-US" sz="2800" dirty="0"/>
              <a:t>market fluctuations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Non-cooperative </a:t>
            </a:r>
            <a:r>
              <a:rPr lang="en-US" sz="2800" dirty="0"/>
              <a:t>attitude of banks and financial institutions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Entrepreneurship </a:t>
            </a:r>
            <a:r>
              <a:rPr lang="en-US" sz="2800" dirty="0"/>
              <a:t>is environmentally determined. 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464B-09AA-4710-9C84-C9B4257C86A2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874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/>
              <a:t>1.7 Creativity, Innovation and Entrepreneurship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2800" b="1" dirty="0" smtClean="0"/>
              <a:t>1.7.1 Creativity;</a:t>
            </a:r>
            <a:r>
              <a:rPr lang="en-US" sz="2800" dirty="0" smtClean="0"/>
              <a:t> is </a:t>
            </a:r>
            <a:r>
              <a:rPr lang="en-US" sz="2800" dirty="0"/>
              <a:t>a </a:t>
            </a:r>
            <a:r>
              <a:rPr lang="en-US" sz="2800" b="1" dirty="0">
                <a:solidFill>
                  <a:srgbClr val="00B0F0"/>
                </a:solidFill>
              </a:rPr>
              <a:t>process of </a:t>
            </a:r>
            <a:r>
              <a:rPr lang="en-US" sz="2800" b="1" dirty="0">
                <a:solidFill>
                  <a:schemeClr val="accent1"/>
                </a:solidFill>
              </a:rPr>
              <a:t>assembling ideas </a:t>
            </a:r>
            <a:r>
              <a:rPr lang="en-US" sz="2800" dirty="0"/>
              <a:t>by </a:t>
            </a:r>
            <a:r>
              <a:rPr lang="en-US" sz="2800" dirty="0">
                <a:solidFill>
                  <a:schemeClr val="accent1"/>
                </a:solidFill>
              </a:rPr>
              <a:t>recombining elements</a:t>
            </a:r>
            <a:r>
              <a:rPr lang="en-US" sz="2800" dirty="0"/>
              <a:t> already known but wrongly assumed to be unrelated to each other</a:t>
            </a:r>
            <a:r>
              <a:rPr lang="en-US" sz="2800" dirty="0" smtClean="0"/>
              <a:t>.</a:t>
            </a:r>
          </a:p>
          <a:p>
            <a:pPr marL="0" indent="0" algn="just">
              <a:buNone/>
            </a:pPr>
            <a:r>
              <a:rPr lang="en-US" sz="2800" dirty="0" smtClean="0"/>
              <a:t>  </a:t>
            </a:r>
            <a:r>
              <a:rPr lang="en-US" sz="2800" b="1" i="1" dirty="0" smtClean="0"/>
              <a:t>key </a:t>
            </a:r>
            <a:r>
              <a:rPr lang="en-US" sz="2800" b="1" i="1" dirty="0"/>
              <a:t>elements </a:t>
            </a:r>
            <a:r>
              <a:rPr lang="en-US" sz="2800" b="1" i="1" dirty="0" smtClean="0"/>
              <a:t>of this definition</a:t>
            </a:r>
            <a:r>
              <a:rPr lang="en-US" sz="2800" dirty="0" smtClean="0"/>
              <a:t>;</a:t>
            </a:r>
            <a:endParaRPr lang="en-US" sz="2800" dirty="0"/>
          </a:p>
          <a:p>
            <a:pPr lvl="0" algn="just"/>
            <a:r>
              <a:rPr lang="en-US" sz="2800" dirty="0"/>
              <a:t>Process: </a:t>
            </a:r>
            <a:r>
              <a:rPr lang="en-US" sz="2800" dirty="0" smtClean="0"/>
              <a:t>implies that, it </a:t>
            </a:r>
            <a:r>
              <a:rPr lang="en-US" sz="2800" dirty="0"/>
              <a:t>is more </a:t>
            </a:r>
            <a:r>
              <a:rPr lang="en-US" sz="2800" dirty="0" smtClean="0"/>
              <a:t>likely </a:t>
            </a:r>
            <a:r>
              <a:rPr lang="en-US" sz="2800" dirty="0"/>
              <a:t>a </a:t>
            </a:r>
            <a:r>
              <a:rPr lang="en-US" sz="2800" b="1" dirty="0">
                <a:solidFill>
                  <a:schemeClr val="accent1"/>
                </a:solidFill>
              </a:rPr>
              <a:t>skill than an attitude</a:t>
            </a:r>
            <a:r>
              <a:rPr lang="en-US" sz="2800" dirty="0"/>
              <a:t>, and that you can </a:t>
            </a:r>
            <a:r>
              <a:rPr lang="en-US" sz="2800" b="1" dirty="0">
                <a:solidFill>
                  <a:schemeClr val="accent1"/>
                </a:solidFill>
              </a:rPr>
              <a:t>get better at it with </a:t>
            </a:r>
            <a:r>
              <a:rPr lang="en-US" sz="2800" b="1" dirty="0" smtClean="0">
                <a:solidFill>
                  <a:schemeClr val="accent1"/>
                </a:solidFill>
              </a:rPr>
              <a:t>practice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Ideas</a:t>
            </a:r>
            <a:r>
              <a:rPr lang="en-US" sz="2800" dirty="0"/>
              <a:t>: creativity results in ideas that have potential value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Recombining</a:t>
            </a:r>
            <a:r>
              <a:rPr lang="en-US" sz="2800" dirty="0"/>
              <a:t>: the creative process is one of putting </a:t>
            </a:r>
            <a:r>
              <a:rPr lang="en-US" sz="2800" b="1" dirty="0">
                <a:solidFill>
                  <a:schemeClr val="accent1"/>
                </a:solidFill>
              </a:rPr>
              <a:t>things together in unexpected ways.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0012B-84A6-461D-8A2E-444357C914BF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280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/>
              <a:t>1.7.1.1 Steps in the Creative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sz="2800" b="1" dirty="0" smtClean="0"/>
              <a:t>Step 1</a:t>
            </a:r>
            <a:r>
              <a:rPr lang="en-US" sz="2800" b="1" dirty="0"/>
              <a:t>: Opportunity or problem </a:t>
            </a:r>
            <a:r>
              <a:rPr lang="en-US" sz="2800" b="1" dirty="0" smtClean="0"/>
              <a:t>Recognition;</a:t>
            </a:r>
            <a:r>
              <a:rPr lang="en-US" sz="2800" dirty="0"/>
              <a:t> </a:t>
            </a:r>
            <a:r>
              <a:rPr lang="en-US" sz="2400" dirty="0"/>
              <a:t>A person discovers that a new opportunity exists or a problem needs resolution</a:t>
            </a:r>
            <a:r>
              <a:rPr lang="en-US" sz="2400" dirty="0" smtClean="0"/>
              <a:t>.</a:t>
            </a:r>
          </a:p>
          <a:p>
            <a:pPr marL="0" indent="0" algn="just">
              <a:buNone/>
            </a:pPr>
            <a:r>
              <a:rPr lang="en-US" sz="2800" b="1" dirty="0" smtClean="0"/>
              <a:t>Step 2</a:t>
            </a:r>
            <a:r>
              <a:rPr lang="en-US" sz="2800" b="1" dirty="0"/>
              <a:t>: </a:t>
            </a:r>
            <a:r>
              <a:rPr lang="en-US" sz="2800" b="1" dirty="0" smtClean="0"/>
              <a:t>Immersion;</a:t>
            </a:r>
            <a:r>
              <a:rPr lang="en-US" sz="2800" b="1" dirty="0"/>
              <a:t> </a:t>
            </a:r>
            <a:r>
              <a:rPr lang="en-US" sz="2400" dirty="0" smtClean="0"/>
              <a:t>the </a:t>
            </a:r>
            <a:r>
              <a:rPr lang="en-US" sz="2400" dirty="0"/>
              <a:t>individual concentrates on the problem and becomes immersed in </a:t>
            </a:r>
            <a:r>
              <a:rPr lang="en-US" sz="2400" dirty="0" smtClean="0"/>
              <a:t>it.</a:t>
            </a:r>
          </a:p>
          <a:p>
            <a:pPr marL="0" indent="0" algn="just">
              <a:buNone/>
            </a:pPr>
            <a:r>
              <a:rPr lang="en-US" sz="2800" b="1" dirty="0" smtClean="0"/>
              <a:t>Step </a:t>
            </a:r>
            <a:r>
              <a:rPr lang="en-US" sz="2800" b="1" dirty="0"/>
              <a:t>3: </a:t>
            </a:r>
            <a:r>
              <a:rPr lang="en-US" sz="2800" b="1" dirty="0" smtClean="0"/>
              <a:t>Incubation;</a:t>
            </a:r>
            <a:r>
              <a:rPr lang="en-US" sz="2800" dirty="0" smtClean="0"/>
              <a:t>  </a:t>
            </a:r>
            <a:r>
              <a:rPr lang="en-US" sz="2400" dirty="0" smtClean="0"/>
              <a:t>a person does </a:t>
            </a:r>
            <a:r>
              <a:rPr lang="en-US" sz="2400" dirty="0"/>
              <a:t>not appear to be working on the problem actively; however, the subconscious mind is still </a:t>
            </a:r>
            <a:r>
              <a:rPr lang="en-US" sz="2400" dirty="0" smtClean="0"/>
              <a:t>engaged.</a:t>
            </a:r>
          </a:p>
          <a:p>
            <a:pPr marL="0" indent="0" algn="just">
              <a:buNone/>
            </a:pPr>
            <a:r>
              <a:rPr lang="en-US" sz="2800" b="1" dirty="0" smtClean="0"/>
              <a:t>Step </a:t>
            </a:r>
            <a:r>
              <a:rPr lang="en-US" sz="2800" b="1" dirty="0"/>
              <a:t>4: </a:t>
            </a:r>
            <a:r>
              <a:rPr lang="en-US" sz="2800" b="1" dirty="0" smtClean="0"/>
              <a:t>Insight; </a:t>
            </a:r>
            <a:r>
              <a:rPr lang="en-US" sz="2400" dirty="0" smtClean="0"/>
              <a:t>the </a:t>
            </a:r>
            <a:r>
              <a:rPr lang="en-US" sz="2400" dirty="0"/>
              <a:t>problem-conquering solution flashes into the person’s mind at an unexpected time, such as on the verge of sleep, during a shower, or while running. Insight is also called the 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Aha! Experience</a:t>
            </a:r>
            <a:r>
              <a:rPr lang="en-US" sz="2400" dirty="0"/>
              <a:t>. </a:t>
            </a:r>
            <a:endParaRPr lang="en-US" sz="2400" dirty="0" smtClean="0"/>
          </a:p>
          <a:p>
            <a:pPr marL="0" indent="0" algn="just">
              <a:buNone/>
            </a:pPr>
            <a:r>
              <a:rPr lang="en-US" sz="2800" b="1" dirty="0" smtClean="0"/>
              <a:t>Step </a:t>
            </a:r>
            <a:r>
              <a:rPr lang="en-US" sz="2800" b="1" dirty="0"/>
              <a:t>5: Verification and </a:t>
            </a:r>
            <a:r>
              <a:rPr lang="en-US" sz="2800" b="1" dirty="0" smtClean="0"/>
              <a:t>Application;</a:t>
            </a:r>
            <a:r>
              <a:rPr lang="en-US" sz="2800" dirty="0" smtClean="0"/>
              <a:t> </a:t>
            </a:r>
            <a:r>
              <a:rPr lang="en-US" sz="2400" dirty="0"/>
              <a:t>the individual sets out to prove that the creative solution has </a:t>
            </a:r>
            <a:r>
              <a:rPr lang="en-US" sz="2400" dirty="0" smtClean="0"/>
              <a:t>merit.</a:t>
            </a: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53CE-89C8-406B-A754-64B647A7AAD8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1698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7200"/>
          </a:xfrm>
        </p:spPr>
        <p:txBody>
          <a:bodyPr>
            <a:normAutofit fontScale="90000"/>
          </a:bodyPr>
          <a:lstStyle/>
          <a:p>
            <a:r>
              <a:rPr lang="en-AU" b="1" dirty="0"/>
              <a:t/>
            </a:r>
            <a:br>
              <a:rPr lang="en-AU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762000"/>
            <a:ext cx="8077200" cy="56388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AU" sz="2800" b="1" dirty="0" smtClean="0"/>
              <a:t>1.7.1.2 Barriers to Creativity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AU" sz="2800" dirty="0" smtClean="0"/>
          </a:p>
          <a:p>
            <a:pPr marL="0" indent="0">
              <a:buNone/>
            </a:pPr>
            <a:r>
              <a:rPr lang="en-AU" sz="2800" dirty="0" smtClean="0"/>
              <a:t>There </a:t>
            </a:r>
            <a:r>
              <a:rPr lang="en-AU" sz="2800" dirty="0"/>
              <a:t>are  a numerous barriers to creativity, </a:t>
            </a:r>
            <a:r>
              <a:rPr lang="en-AU" sz="2800" dirty="0" smtClean="0"/>
              <a:t>i.e.</a:t>
            </a:r>
            <a:endParaRPr lang="en-US" sz="2800" dirty="0"/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Searching </a:t>
            </a:r>
            <a:r>
              <a:rPr lang="en-US" sz="2800" dirty="0"/>
              <a:t>for the one ‘right’ answer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Focusing </a:t>
            </a:r>
            <a:r>
              <a:rPr lang="en-US" sz="2800" dirty="0"/>
              <a:t>on being logical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Blindly </a:t>
            </a:r>
            <a:r>
              <a:rPr lang="en-US" sz="2800" dirty="0"/>
              <a:t>following the rules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Constantly </a:t>
            </a:r>
            <a:r>
              <a:rPr lang="en-US" sz="2800" dirty="0"/>
              <a:t>being practical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Viewing </a:t>
            </a:r>
            <a:r>
              <a:rPr lang="en-US" sz="2800" dirty="0"/>
              <a:t>play as frivolous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Becoming </a:t>
            </a:r>
            <a:r>
              <a:rPr lang="en-US" sz="2800" dirty="0"/>
              <a:t>overly specialized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Avoiding Ambiguity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Fearing </a:t>
            </a:r>
            <a:r>
              <a:rPr lang="en-US" sz="2800" dirty="0"/>
              <a:t>looking </a:t>
            </a:r>
            <a:r>
              <a:rPr lang="en-US" sz="2800" dirty="0" smtClean="0"/>
              <a:t>Foolish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Fearing </a:t>
            </a:r>
            <a:r>
              <a:rPr lang="en-US" sz="2800" dirty="0"/>
              <a:t>mistakes and failure</a:t>
            </a: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/>
              <a:t>Believing </a:t>
            </a:r>
            <a:r>
              <a:rPr lang="en-US" sz="2800" dirty="0"/>
              <a:t>that ‘I’m not creative</a:t>
            </a:r>
          </a:p>
          <a:p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C7270-2C19-47C1-A832-5BEE191DC497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679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1.7. 2 Innovation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077200" cy="601980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dirty="0" smtClean="0"/>
              <a:t>Innovation </a:t>
            </a:r>
            <a:r>
              <a:rPr lang="en-US" sz="2400" b="1" dirty="0">
                <a:solidFill>
                  <a:schemeClr val="accent1"/>
                </a:solidFill>
              </a:rPr>
              <a:t>is the implementation of new idea at the individual, group or organizational level</a:t>
            </a:r>
            <a:r>
              <a:rPr lang="en-US" sz="2400" dirty="0" smtClean="0"/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It is 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process of intentional change made </a:t>
            </a:r>
            <a:r>
              <a:rPr lang="en-US" sz="2400" dirty="0"/>
              <a:t>to rate value by meeting opportunity and seeking </a:t>
            </a:r>
            <a:r>
              <a:rPr lang="en-US" sz="2400" dirty="0" smtClean="0"/>
              <a:t>advantage</a:t>
            </a:r>
          </a:p>
          <a:p>
            <a:pPr algn="just">
              <a:buFont typeface="Wingdings" pitchFamily="2" charset="2"/>
              <a:buChar char="v"/>
            </a:pPr>
            <a:r>
              <a:rPr lang="en-US" sz="2400" dirty="0" smtClean="0"/>
              <a:t>  </a:t>
            </a:r>
            <a:r>
              <a:rPr lang="en-US" sz="2400" b="1" dirty="0" smtClean="0"/>
              <a:t>Types </a:t>
            </a:r>
            <a:r>
              <a:rPr lang="en-US" sz="2400" b="1" dirty="0"/>
              <a:t>o</a:t>
            </a:r>
            <a:r>
              <a:rPr lang="en-US" sz="2400" b="1" dirty="0" smtClean="0"/>
              <a:t>f Innovation</a:t>
            </a:r>
            <a:r>
              <a:rPr lang="en-US" sz="2400" dirty="0" smtClean="0"/>
              <a:t>; there are 4 types of innovation.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dirty="0" smtClean="0"/>
              <a:t>Invention </a:t>
            </a:r>
            <a:r>
              <a:rPr lang="en-US" sz="2400" dirty="0"/>
              <a:t>- </a:t>
            </a:r>
            <a:r>
              <a:rPr lang="en-US" sz="2400" dirty="0" smtClean="0"/>
              <a:t> </a:t>
            </a:r>
            <a:r>
              <a:rPr lang="en-US" sz="2400" dirty="0"/>
              <a:t>the creation of a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new product, service or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process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dirty="0" smtClean="0"/>
              <a:t>Extension </a:t>
            </a:r>
            <a:r>
              <a:rPr lang="en-US" sz="2400" dirty="0"/>
              <a:t>- the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expansion of a product, service or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process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dirty="0" smtClean="0"/>
              <a:t>Duplication </a:t>
            </a:r>
            <a:r>
              <a:rPr lang="en-US" sz="2400" dirty="0"/>
              <a:t>-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replication of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already existing product, service or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process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400" dirty="0" smtClean="0"/>
              <a:t>Synthesis </a:t>
            </a:r>
            <a:r>
              <a:rPr lang="en-US" sz="2400" dirty="0"/>
              <a:t>-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the combination of existing concepts and factors into a new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formulation</a:t>
            </a:r>
            <a:r>
              <a:rPr lang="en-US" sz="2400" dirty="0" smtClean="0"/>
              <a:t>.</a:t>
            </a:r>
            <a:r>
              <a:rPr lang="en-US" sz="2400" b="1" dirty="0"/>
              <a:t> </a:t>
            </a:r>
            <a:endParaRPr lang="en-US" sz="2400" dirty="0"/>
          </a:p>
          <a:p>
            <a:pPr marL="0" indent="0">
              <a:buNone/>
            </a:pPr>
            <a:r>
              <a:rPr lang="en-US" sz="2800" b="1" dirty="0" smtClean="0"/>
              <a:t>           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C618-0338-4BA2-9075-1AAA611F4CB3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554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85800"/>
            <a:ext cx="8077200" cy="5562600"/>
          </a:xfrm>
        </p:spPr>
        <p:txBody>
          <a:bodyPr>
            <a:normAutofit fontScale="92500" lnSpcReduction="10000"/>
          </a:bodyPr>
          <a:lstStyle/>
          <a:p>
            <a:pPr lvl="0" algn="ctr">
              <a:buNone/>
            </a:pPr>
            <a:r>
              <a:rPr lang="en-US" sz="3200" b="1" dirty="0" smtClean="0"/>
              <a:t>1.7.2.1 The Innovation Process</a:t>
            </a:r>
            <a:endParaRPr lang="en-US" sz="3000" b="1" dirty="0" smtClean="0"/>
          </a:p>
          <a:p>
            <a:pPr lvl="0" algn="just"/>
            <a:r>
              <a:rPr lang="en-US" sz="3000" b="1" u="sng" dirty="0" smtClean="0"/>
              <a:t>Analytical </a:t>
            </a:r>
            <a:r>
              <a:rPr lang="en-US" sz="3000" b="1" u="sng" dirty="0"/>
              <a:t>planning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carefully identifying </a:t>
            </a:r>
            <a:r>
              <a:rPr lang="en-US" sz="2800" dirty="0"/>
              <a:t>the </a:t>
            </a:r>
            <a:r>
              <a:rPr lang="en-US" sz="2800" dirty="0">
                <a:solidFill>
                  <a:srgbClr val="FFC000"/>
                </a:solidFill>
              </a:rPr>
              <a:t>product or service features, design </a:t>
            </a:r>
            <a:r>
              <a:rPr lang="en-US" sz="2800" dirty="0"/>
              <a:t>as well as the </a:t>
            </a:r>
            <a:r>
              <a:rPr lang="en-US" sz="2800" dirty="0">
                <a:solidFill>
                  <a:srgbClr val="FFC000"/>
                </a:solidFill>
              </a:rPr>
              <a:t>resources </a:t>
            </a:r>
            <a:r>
              <a:rPr lang="en-US" sz="2800" dirty="0"/>
              <a:t>that will be needed</a:t>
            </a:r>
            <a:r>
              <a:rPr lang="en-US" dirty="0"/>
              <a:t>.</a:t>
            </a:r>
          </a:p>
          <a:p>
            <a:pPr lvl="0" algn="just"/>
            <a:r>
              <a:rPr lang="en-US" sz="3000" b="1" u="sng" dirty="0"/>
              <a:t>Resources organization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obtaining the required resources, materials, technology, human or capital resources</a:t>
            </a:r>
          </a:p>
          <a:p>
            <a:pPr lvl="0" algn="just"/>
            <a:r>
              <a:rPr lang="en-US" sz="3000" b="1" u="sng" dirty="0"/>
              <a:t>Implementation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sz="2800" dirty="0">
                <a:solidFill>
                  <a:srgbClr val="FFC000"/>
                </a:solidFill>
              </a:rPr>
              <a:t>applying the resources </a:t>
            </a:r>
            <a:r>
              <a:rPr lang="en-US" sz="2800" dirty="0"/>
              <a:t>in order to accomplish the </a:t>
            </a:r>
            <a:r>
              <a:rPr lang="en-US" sz="2800" dirty="0" smtClean="0"/>
              <a:t>plans</a:t>
            </a:r>
          </a:p>
          <a:p>
            <a:pPr lvl="0" algn="just"/>
            <a:endParaRPr lang="en-US" sz="2800" dirty="0"/>
          </a:p>
          <a:p>
            <a:pPr lvl="0" algn="just"/>
            <a:r>
              <a:rPr lang="en-US" sz="3000" b="1" u="sng" dirty="0" smtClean="0"/>
              <a:t>Commercial application</a:t>
            </a:r>
            <a:r>
              <a:rPr lang="en-US" b="1" dirty="0" smtClean="0"/>
              <a:t>:</a:t>
            </a:r>
            <a:r>
              <a:rPr lang="en-US" dirty="0" smtClean="0"/>
              <a:t> </a:t>
            </a:r>
            <a:r>
              <a:rPr lang="en-US" sz="2800" dirty="0"/>
              <a:t>the provision of values to </a:t>
            </a:r>
            <a:r>
              <a:rPr lang="en-US" sz="2800" dirty="0">
                <a:solidFill>
                  <a:srgbClr val="FF0000"/>
                </a:solidFill>
              </a:rPr>
              <a:t>customers, reward employees and satisfy the stakeholders</a:t>
            </a:r>
            <a:r>
              <a:rPr lang="en-US" sz="2800" dirty="0"/>
              <a:t>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DB186-09B1-4D86-917C-B314CE635F71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717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57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85800"/>
            <a:ext cx="7924800" cy="5562600"/>
          </a:xfrm>
        </p:spPr>
        <p:txBody>
          <a:bodyPr>
            <a:normAutofit fontScale="92500" lnSpcReduction="10000"/>
          </a:bodyPr>
          <a:lstStyle/>
          <a:p>
            <a:pPr lvl="0" algn="ctr">
              <a:buNone/>
            </a:pPr>
            <a:r>
              <a:rPr lang="en-US" sz="3600" b="1" dirty="0" smtClean="0"/>
              <a:t>1.7.2.2 Areas of Innovation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2600" i="1" dirty="0" smtClean="0"/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product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Services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</a:t>
            </a:r>
            <a:r>
              <a:rPr lang="en-US" sz="2600" i="1" dirty="0"/>
              <a:t>Production </a:t>
            </a:r>
            <a:r>
              <a:rPr lang="en-US" sz="2600" i="1" dirty="0" smtClean="0"/>
              <a:t>Techniques 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</a:t>
            </a:r>
            <a:r>
              <a:rPr lang="en-US" sz="2600" i="1" dirty="0"/>
              <a:t>Way of Delivering the Product or Service to the </a:t>
            </a:r>
            <a:r>
              <a:rPr lang="en-US" sz="2600" i="1" dirty="0" smtClean="0"/>
              <a:t>Customer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</a:t>
            </a:r>
            <a:r>
              <a:rPr lang="en-US" sz="2600" i="1" dirty="0"/>
              <a:t>Operating </a:t>
            </a:r>
            <a:r>
              <a:rPr lang="en-US" sz="2600" i="1" dirty="0" smtClean="0"/>
              <a:t>Practices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</a:t>
            </a:r>
            <a:r>
              <a:rPr lang="en-US" sz="2600" i="1" dirty="0"/>
              <a:t>Means of Informing the Customer about the </a:t>
            </a:r>
            <a:r>
              <a:rPr lang="en-US" sz="2600" i="1" dirty="0" smtClean="0"/>
              <a:t>Product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</a:t>
            </a:r>
            <a:r>
              <a:rPr lang="en-US" sz="2600" i="1" dirty="0"/>
              <a:t>Means of Managing Relationship within the </a:t>
            </a:r>
            <a:r>
              <a:rPr lang="en-US" sz="2600" i="1" dirty="0" smtClean="0"/>
              <a:t>Organization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600" i="1" dirty="0" smtClean="0"/>
              <a:t>New </a:t>
            </a:r>
            <a:r>
              <a:rPr lang="en-US" sz="2600" i="1" dirty="0"/>
              <a:t>Ways of Managing Relationships between </a:t>
            </a:r>
            <a:r>
              <a:rPr lang="en-US" sz="2600" i="1" dirty="0" smtClean="0"/>
              <a:t>Organizations</a:t>
            </a:r>
            <a:endParaRPr lang="en-US" sz="2600" b="1" i="1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92D38-62F1-4F18-9E98-1A343C4310F0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4429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/>
              <a:t>1.7.3 From Creativity to Entrepreneurship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algn="just">
              <a:buFont typeface="Wingdings" pitchFamily="2" charset="2"/>
              <a:buChar char="§"/>
            </a:pPr>
            <a:r>
              <a:rPr lang="en-US" b="1" dirty="0" smtClean="0"/>
              <a:t>Creativity,</a:t>
            </a:r>
            <a:r>
              <a:rPr lang="en-US" dirty="0"/>
              <a:t> </a:t>
            </a:r>
            <a:r>
              <a:rPr lang="en-US" sz="2800" dirty="0"/>
              <a:t>is the ability to develop new ideas and to discover new ways of looking at problems and opportunities</a:t>
            </a:r>
            <a:r>
              <a:rPr lang="en-US" sz="2800" dirty="0" smtClean="0"/>
              <a:t>.</a:t>
            </a:r>
          </a:p>
          <a:p>
            <a:pPr marL="514350" indent="-514350" algn="just">
              <a:buFont typeface="Wingdings" pitchFamily="2" charset="2"/>
              <a:buChar char="§"/>
            </a:pPr>
            <a:endParaRPr lang="en-US" sz="2800" dirty="0"/>
          </a:p>
          <a:p>
            <a:pPr marL="514350" indent="-514350" algn="just">
              <a:buFont typeface="Wingdings" pitchFamily="2" charset="2"/>
              <a:buChar char="§"/>
            </a:pPr>
            <a:r>
              <a:rPr lang="en-US" b="1" dirty="0" smtClean="0"/>
              <a:t>Innovation,</a:t>
            </a:r>
            <a:r>
              <a:rPr lang="en-US" dirty="0" smtClean="0"/>
              <a:t> </a:t>
            </a:r>
            <a:r>
              <a:rPr lang="en-US" sz="2800" dirty="0"/>
              <a:t>is the ability to apply creative solution to those problems and opportunities in order to enhance people’s lives or to enrich society</a:t>
            </a:r>
            <a:r>
              <a:rPr lang="en-US" sz="2800" dirty="0" smtClean="0"/>
              <a:t>.</a:t>
            </a:r>
          </a:p>
          <a:p>
            <a:pPr marL="0" indent="0" algn="just">
              <a:buNone/>
            </a:pPr>
            <a:endParaRPr lang="en-US" sz="2800" dirty="0"/>
          </a:p>
          <a:p>
            <a:pPr marL="0" indent="0" algn="just">
              <a:buNone/>
            </a:pPr>
            <a:r>
              <a:rPr lang="en-US" sz="2800" b="1" dirty="0"/>
              <a:t>Entrepreneurship</a:t>
            </a:r>
            <a:r>
              <a:rPr lang="en-US" sz="2800" dirty="0"/>
              <a:t> = </a:t>
            </a:r>
            <a:r>
              <a:rPr lang="en-US" sz="2800" b="1" dirty="0"/>
              <a:t>creativity</a:t>
            </a:r>
            <a:r>
              <a:rPr lang="en-US" sz="2800" dirty="0"/>
              <a:t> + </a:t>
            </a:r>
            <a:r>
              <a:rPr lang="en-US" sz="2800" b="1" dirty="0"/>
              <a:t>innovation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1DBA9-A323-440B-B143-40D6E79EA254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7734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Con’t…</a:t>
            </a:r>
            <a:endParaRPr lang="en-US" dirty="0"/>
          </a:p>
        </p:txBody>
      </p:sp>
      <p:pic>
        <p:nvPicPr>
          <p:cNvPr id="4" name="Content Placeholder 3" descr="Creativity, fig 1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14400"/>
            <a:ext cx="7696200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7CF2-4BA5-473A-AC40-72F5FF5B8378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6770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hanks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" y="685800"/>
            <a:ext cx="8001000" cy="525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FDCF2-8AA0-4AFE-B78C-7C4D0A747E8B}" type="datetime1">
              <a:rPr lang="en-US" smtClean="0"/>
              <a:pPr/>
              <a:t>7/22/2021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6BB10-D2B2-4707-8354-C4FC7F5C8B9C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Entrepreneurship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1519</Words>
  <Application>Microsoft Office PowerPoint</Application>
  <PresentationFormat>On-screen Show (4:3)</PresentationFormat>
  <Paragraphs>281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Comic Sans MS</vt:lpstr>
      <vt:lpstr>Times New Roman</vt:lpstr>
      <vt:lpstr>Wingdings</vt:lpstr>
      <vt:lpstr>Office Theme</vt:lpstr>
      <vt:lpstr>CHAPTER ONE</vt:lpstr>
      <vt:lpstr>1.1 INTRODUCTION</vt:lpstr>
      <vt:lpstr>Con’t…</vt:lpstr>
      <vt:lpstr>Con’t…</vt:lpstr>
      <vt:lpstr>1.3 Definitions of Entrepreneurship and Entrepreneur</vt:lpstr>
      <vt:lpstr>Con’t…</vt:lpstr>
      <vt:lpstr>   </vt:lpstr>
      <vt:lpstr>1.4  Types of Entrepreneurs</vt:lpstr>
      <vt:lpstr>1.5 Role of Entrepreneurs in Economic Development </vt:lpstr>
      <vt:lpstr> 1.6 Entrepreneurial Competence and Environment </vt:lpstr>
      <vt:lpstr>1.6.1.2 Qualities of an Entrepreneur </vt:lpstr>
      <vt:lpstr>1.6.1.3 Entrepreneurial Skills</vt:lpstr>
      <vt:lpstr>PowerPoint Presentation</vt:lpstr>
      <vt:lpstr>  1.6.1.4 The Entrepreneurial Tasks </vt:lpstr>
      <vt:lpstr>1.6.1.5 Wealth of the Entrepreneur</vt:lpstr>
      <vt:lpstr>1.6.2 Entrepreneurship and Environment </vt:lpstr>
      <vt:lpstr>1.6.2.2 Environmental Factors Affecting Entrepreneurship </vt:lpstr>
      <vt:lpstr>con’t…</vt:lpstr>
      <vt:lpstr>1.7 Creativity, Innovation and Entrepreneurship</vt:lpstr>
      <vt:lpstr>1.7.1.1 Steps in the Creative Process</vt:lpstr>
      <vt:lpstr> </vt:lpstr>
      <vt:lpstr> 1.7. 2 Innovation </vt:lpstr>
      <vt:lpstr>  </vt:lpstr>
      <vt:lpstr> </vt:lpstr>
      <vt:lpstr>1.7.3 From Creativity to Entrepreneurship</vt:lpstr>
      <vt:lpstr>Con’t…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Workineh Bayisa</cp:lastModifiedBy>
  <cp:revision>23</cp:revision>
  <dcterms:created xsi:type="dcterms:W3CDTF">2021-02-25T20:15:17Z</dcterms:created>
  <dcterms:modified xsi:type="dcterms:W3CDTF">2021-07-22T13:23:55Z</dcterms:modified>
</cp:coreProperties>
</file>